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9"/>
  </p:notesMasterIdLst>
  <p:sldIdLst>
    <p:sldId id="1633" r:id="rId5"/>
    <p:sldId id="440" r:id="rId6"/>
    <p:sldId id="375" r:id="rId7"/>
    <p:sldId id="334" r:id="rId8"/>
    <p:sldId id="2147483544" r:id="rId9"/>
    <p:sldId id="347" r:id="rId10"/>
    <p:sldId id="594" r:id="rId11"/>
    <p:sldId id="277" r:id="rId12"/>
    <p:sldId id="595" r:id="rId13"/>
    <p:sldId id="275" r:id="rId14"/>
    <p:sldId id="409" r:id="rId15"/>
    <p:sldId id="457" r:id="rId16"/>
    <p:sldId id="412" r:id="rId17"/>
    <p:sldId id="462" r:id="rId18"/>
    <p:sldId id="438" r:id="rId19"/>
    <p:sldId id="456" r:id="rId20"/>
    <p:sldId id="386" r:id="rId21"/>
    <p:sldId id="387" r:id="rId22"/>
    <p:sldId id="315" r:id="rId23"/>
    <p:sldId id="381" r:id="rId24"/>
    <p:sldId id="2147483611" r:id="rId25"/>
    <p:sldId id="297" r:id="rId26"/>
    <p:sldId id="511" r:id="rId27"/>
    <p:sldId id="298" r:id="rId28"/>
    <p:sldId id="310" r:id="rId29"/>
    <p:sldId id="301" r:id="rId30"/>
    <p:sldId id="513" r:id="rId31"/>
    <p:sldId id="512" r:id="rId32"/>
    <p:sldId id="487" r:id="rId33"/>
    <p:sldId id="510" r:id="rId34"/>
    <p:sldId id="589" r:id="rId35"/>
    <p:sldId id="269" r:id="rId36"/>
    <p:sldId id="330" r:id="rId37"/>
    <p:sldId id="5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9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35658-C438-6BA0-0959-4C2C5A06D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44F61-9F5B-7CC6-FD39-29CA413BD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1D40C-A01D-B838-8740-C6ECDFE31B0E}"/>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F799FB97-DB03-0B6E-C3E2-1B3F38919A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196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4303-303D-9C38-01DD-FE85DF5D8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770A2-3253-6083-7E4A-C00A93EDF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F3C2F-E6EB-75D2-D535-EFBEAD365E48}"/>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5128DE6F-B4CF-9942-C407-9CABA7D838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392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929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50C8-AB20-A750-9755-A78592660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3F9FF-0510-5DFE-1CD9-79B01AB5F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B85ED-F2FE-44C8-117B-7C62D326BE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B8D934-D869-BE0A-D9C1-E1AE4672C4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93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3EAC8-0103-766F-56F3-B734710F2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026D9-DB97-9425-6D74-B9CF79BFF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2FFFA-FB5F-B832-3379-608FBB2CB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DB59D3-DCD8-83C9-721F-6FCB6624C7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03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B84A-C316-BF1E-C63B-7A9A88368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8B4DA-384B-1F4B-D11B-817A7958F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CA350-19CB-DE6F-F03A-7AF3B5510010}"/>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315686F0-AAD6-018F-2EA6-ACF6BE4E2E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982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147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086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76D9-A702-B93C-BAAC-ACAA6E2CD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34B65-857B-695A-4306-D817EDAF2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1323D-0DE0-B8D3-4688-2D530DE69508}"/>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DAFE6F33-79C4-EF00-6A8F-F9496E509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770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878347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908" r:id="rId8"/>
    <p:sldLayoutId id="2147483911" r:id="rId9"/>
    <p:sldLayoutId id="2147483816"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29.xml"/><Relationship Id="rId11" Type="http://schemas.openxmlformats.org/officeDocument/2006/relationships/hyperlink" Target="https://www.microsoft.com/en/customers/story/19774-canadian-tire-azure?msockid=37bfc8b260486a8122a0dde861396b98" TargetMode="External"/><Relationship Id="rId5" Type="http://schemas.openxmlformats.org/officeDocument/2006/relationships/slide" Target="slide19.xml"/><Relationship Id="rId10" Type="http://schemas.openxmlformats.org/officeDocument/2006/relationships/image" Target="../media/image30.png"/><Relationship Id="rId4" Type="http://schemas.openxmlformats.org/officeDocument/2006/relationships/slide" Target="slide30.xml"/><Relationship Id="rId9" Type="http://schemas.openxmlformats.org/officeDocument/2006/relationships/hyperlink" Target="https://www.microsoft.com/en/customers/story/1501304071775762777-carmax-retailer-azure-openai-servic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www.microsoft365.com/chat/entity1-d870f6cd-4aa5-4d42-9626-ab690c041429/eyJpZCI6IlRXbGpjbTl6YjJaMFZqSjhhSFIwY0hNNkx5OXpkV0p6ZEhKaGRHVXRhVzUwTG05bVptbGpaUzVqYjIwdmZHUjFiVzE1ZkdJeU1qTmtNR1psTFRRNU4yWXROR0UyTkMwNU9EYzBMV1kyT1RnNFpESXpNemM1Tlh4bGJpMTFjdyUzZCUzZCIsInNjZW5hcmlvIjoic2hhcmVMaW5rIiwicHJvcGVydGllcyI6eyJwcm9tcHRTb3VyY2UiOiJtaWNyb3NvZnQiLCJjbGlja1RpbWVzdGFtcCI6IjIwMjUtMDItMjdUMTc6Mjk6MDQuODc5WiJ9LCJjaGF0VHlwZSI6IndvcmsiLCJ2ZXJzaW9uIjoxLjF9" TargetMode="External"/><Relationship Id="rId7" Type="http://schemas.openxmlformats.org/officeDocument/2006/relationships/image" Target="../media/image35.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hyperlink" Target="https://www.microsoft.com/en/customers/story/1759309014350031747-joos-microsoft-copilot-consumer-goods-en-united-kingdom" TargetMode="Externa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2.png"/><Relationship Id="rId4" Type="http://schemas.openxmlformats.org/officeDocument/2006/relationships/image" Target="../media/image35.svg"/><Relationship Id="rId9" Type="http://schemas.openxmlformats.org/officeDocument/2006/relationships/hyperlink" Target="https://www.youtube.com/watch?v=5SPTzASLcL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youtu.be/jdKqR3zjfOg" TargetMode="External"/><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hyperlink" Target="https://www.microsoft.com/en/customers/story/754571-pepsico-consumer-goods-azure-machine-learning" TargetMode="External"/><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5.sv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hyperlink" Target="https://www.microsoft.com/en/customers/story/1558909662014453187-fashable-retail-azure?msockid=37bfc8b260486a8122a0dde861396b98" TargetMode="Externa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9.png"/><Relationship Id="rId3" Type="http://schemas.openxmlformats.org/officeDocument/2006/relationships/hyperlink" Target="https://copilot.cloud.microsoft/prompts/what-s-new-e92af03f-d0d9-4847-84d5-920026beba64" TargetMode="External"/><Relationship Id="rId7" Type="http://schemas.openxmlformats.org/officeDocument/2006/relationships/image" Target="../media/image35.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hyperlink" Target="https://youtu.be/TUIyBsxAo0A" TargetMode="External"/><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hyperlink" Target="https://copilot.cloud.microsoft/prompts/44625501-0fca-46cd-8075-3f987e68cb91?ocid=CopilotLab_Web_SS_CopyLink" TargetMode="External"/><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5.svg"/><Relationship Id="rId9" Type="http://schemas.openxmlformats.org/officeDocument/2006/relationships/image" Target="../media/image41.sv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2.png"/><Relationship Id="rId10" Type="http://schemas.openxmlformats.org/officeDocument/2006/relationships/image" Target="../media/image42.png"/><Relationship Id="rId4" Type="http://schemas.openxmlformats.org/officeDocument/2006/relationships/image" Target="../media/image35.sv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5.svg"/><Relationship Id="rId18" Type="http://schemas.openxmlformats.org/officeDocument/2006/relationships/image" Target="../media/image48.png"/><Relationship Id="rId3" Type="http://schemas.openxmlformats.org/officeDocument/2006/relationships/hyperlink" Target="https://copilot.cloud.microsoft/prompts/97ad49a6-6dcf-4471-873a-2e3074d49963" TargetMode="External"/><Relationship Id="rId7" Type="http://schemas.openxmlformats.org/officeDocument/2006/relationships/image" Target="../media/image34.png"/><Relationship Id="rId12" Type="http://schemas.openxmlformats.org/officeDocument/2006/relationships/image" Target="../media/image44.png"/><Relationship Id="rId17" Type="http://schemas.openxmlformats.org/officeDocument/2006/relationships/image" Target="../media/image39.png"/><Relationship Id="rId2" Type="http://schemas.openxmlformats.org/officeDocument/2006/relationships/hyperlink" Target="https://copilot.cloud.microsoft/prompts/17b3f43b-eaae-493c-a894-bd38694c7888" TargetMode="External"/><Relationship Id="rId16" Type="http://schemas.openxmlformats.org/officeDocument/2006/relationships/hyperlink" Target="https://www.youtube.com/embed/TqVdC0GEJrs?si=Po0W_Fi9o-9ikfjn" TargetMode="External"/><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hyperlink" Target="https://copilot.cloud.microsoft/prompts/create-presentations-cda82238-15fd-4a05-adad-b7691d84fac3" TargetMode="External"/><Relationship Id="rId11" Type="http://schemas.openxmlformats.org/officeDocument/2006/relationships/image" Target="../media/image43.png"/><Relationship Id="rId5" Type="http://schemas.openxmlformats.org/officeDocument/2006/relationships/hyperlink" Target="https://copilot.cloud.microsoft/prompts/360a75d2-9679-43bd-a6b2-b1bba39ca2a2" TargetMode="External"/><Relationship Id="rId15" Type="http://schemas.openxmlformats.org/officeDocument/2006/relationships/image" Target="../media/image47.svg"/><Relationship Id="rId10" Type="http://schemas.openxmlformats.org/officeDocument/2006/relationships/image" Target="../media/image37.svg"/><Relationship Id="rId19" Type="http://schemas.openxmlformats.org/officeDocument/2006/relationships/image" Target="../media/image49.svg"/><Relationship Id="rId4" Type="http://schemas.openxmlformats.org/officeDocument/2006/relationships/hyperlink" Target="https://copilot.cloud.microsoft/prompts/41d98a11-8fe4-4457-9eb6-f4674d00ba08" TargetMode="External"/><Relationship Id="rId9" Type="http://schemas.openxmlformats.org/officeDocument/2006/relationships/image" Target="../media/image32.png"/><Relationship Id="rId1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hyperlink" Target="https://copilot.cloud.microsoft/prompts/17b3f43b-eaae-493c-a894-bd38694c7888" TargetMode="External"/><Relationship Id="rId7" Type="http://schemas.openxmlformats.org/officeDocument/2006/relationships/hyperlink" Target="https://copilot.cloud.microsoft/prompts/97ad49a6-6dcf-4471-873a-2e3074d49963" TargetMode="External"/><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51.png"/><Relationship Id="rId2" Type="http://schemas.openxmlformats.org/officeDocument/2006/relationships/hyperlink" Target="https://copilot.cloud.microsoft/prompts/3dc0470d-5e34-4b9e-9a59-b11f2fedeb9d" TargetMode="External"/><Relationship Id="rId16"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hyperlink" Target="https://copilot.cloud.microsoft/prompts/5128af2d-6b19-4d6d-973e-a443b191393c?ocid=CopilotLab_Web_SS_CopyLink" TargetMode="External"/><Relationship Id="rId11" Type="http://schemas.openxmlformats.org/officeDocument/2006/relationships/image" Target="../media/image37.svg"/><Relationship Id="rId5" Type="http://schemas.openxmlformats.org/officeDocument/2006/relationships/hyperlink" Target="https://copilot.cloud.microsoft/prompts/b7a25034-10e0-47fe-a8ef-7f60d9965c8f?ocid=CopilotLab_Web_SS_CopyLink" TargetMode="External"/><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hyperlink" Target="https://copilot.cloud.microsoft/prompts/e475ceb5-d487-426f-a001-8ce2e6847c30?ocid=CopilotLab_Web_SS_CopyLink" TargetMode="External"/><Relationship Id="rId9" Type="http://schemas.openxmlformats.org/officeDocument/2006/relationships/image" Target="../media/image35.svg"/><Relationship Id="rId1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hyperlink" Target="https://www.microsoft.com/en/customers/story/1759309014350031747-joos-microsoft-copilot-consumer-goods-en-united-kingdom" TargetMode="Externa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1.bin"/><Relationship Id="rId7"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52.emf"/><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3.png"/><Relationship Id="rId3" Type="http://schemas.openxmlformats.org/officeDocument/2006/relationships/oleObject" Target="../embeddings/oleObject2.bin"/><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png"/><Relationship Id="rId10" Type="http://schemas.openxmlformats.org/officeDocument/2006/relationships/image" Target="../media/image45.svg"/><Relationship Id="rId4" Type="http://schemas.openxmlformats.org/officeDocument/2006/relationships/image" Target="../media/image52.emf"/><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learn.microsoft.com/en-us/microsoft-copilot-studio/template-store-ops" TargetMode="External"/><Relationship Id="rId7"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hyperlink" Target="https://learn-video.azurefd.net/vod/player?id=1b113a42-e1c9-4a3e-a07d-6d07e13a99e3" TargetMode="External"/><Relationship Id="rId4" Type="http://schemas.openxmlformats.org/officeDocument/2006/relationships/image" Target="../media/image34.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www.microsoft.com/en/customers/story/1767477780302809137-cpaxtra-microsoft-copilot-for-microsoft-365-consumer-goods-en-thailand" TargetMode="External"/><Relationship Id="rId7"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hyperlink" Target="https://copilot.cloud.microsoft/prompts/c7e523ef-6da8-4f26-a142-23aa8ae2b81b?ocid=CopilotLab_Web_SS_CopyLink" TargetMode="External"/><Relationship Id="rId13" Type="http://schemas.openxmlformats.org/officeDocument/2006/relationships/image" Target="../media/image32.png"/><Relationship Id="rId3" Type="http://schemas.openxmlformats.org/officeDocument/2006/relationships/oleObject" Target="../embeddings/oleObject3.bin"/><Relationship Id="rId7" Type="http://schemas.openxmlformats.org/officeDocument/2006/relationships/hyperlink" Target="https://copilot.cloud.microsoft/prompts/47442ce4-e3a0-48ad-8afb-0b6a736341f6?ocid=CopilotLab_Web_SS_CopyLink" TargetMode="External"/><Relationship Id="rId12" Type="http://schemas.openxmlformats.org/officeDocument/2006/relationships/image" Target="../media/image35.svg"/><Relationship Id="rId2" Type="http://schemas.openxmlformats.org/officeDocument/2006/relationships/slideLayout" Target="../slideLayouts/slideLayout7.xml"/><Relationship Id="rId16" Type="http://schemas.openxmlformats.org/officeDocument/2006/relationships/image" Target="../media/image36.png"/><Relationship Id="rId1" Type="http://schemas.openxmlformats.org/officeDocument/2006/relationships/tags" Target="../tags/tag3.xml"/><Relationship Id="rId6" Type="http://schemas.openxmlformats.org/officeDocument/2006/relationships/hyperlink" Target="https://copilot.cloud.microsoft/prompts/61fa5d5d-9efc-495e-b726-36ee559d1c2c?ocid=CopilotLab_Web_SS_CopyLink" TargetMode="External"/><Relationship Id="rId11" Type="http://schemas.openxmlformats.org/officeDocument/2006/relationships/image" Target="../media/image34.png"/><Relationship Id="rId5" Type="http://schemas.openxmlformats.org/officeDocument/2006/relationships/hyperlink" Target="https://copilot.cloud.microsoft/prompts/c3c9c7bb-3788-49eb-bb61-cf22486528fd?ocid=CopilotLab_Web_SS_CopyLink" TargetMode="External"/><Relationship Id="rId1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hyperlink" Target="https://copilot.cloud.microsoft/prompts/2d5dcc78-cc44-493a-a181-63f4f0b16955?ocid=CopilotLab_Web_SS_CopyLink" TargetMode="External"/><Relationship Id="rId4" Type="http://schemas.openxmlformats.org/officeDocument/2006/relationships/image" Target="../media/image52.emf"/><Relationship Id="rId9" Type="http://schemas.openxmlformats.org/officeDocument/2006/relationships/hyperlink" Target="https://copilot.cloud.microsoft/prompts/a5e2168f-37f1-485f-8532-658d60f62787?ocid=CopilotLab_Web_SS_CopyLink" TargetMode="External"/><Relationship Id="rId14" Type="http://schemas.openxmlformats.org/officeDocument/2006/relationships/image" Target="../media/image37.svg"/></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oPY6-duDLok" TargetMode="External"/><Relationship Id="rId3" Type="http://schemas.openxmlformats.org/officeDocument/2006/relationships/hyperlink" Target="https://learn.microsoft.com/industry/retail/store-operations-template-copilot-studio/overview-store-operations-template-copilot-studio" TargetMode="External"/><Relationship Id="rId7"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hyperlink" Target="https://support.microsoft.com/en-us/topic/overview-of-microsoft-365-chat-preview-5b00a52d-7296-48ee-b938-b95b7209f737"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hyperlink" Target="https://learn.microsoft.com/industry/retail/ai-personalized-shopping/buy-ai-personalized-shopping" TargetMode="External"/><Relationship Id="rId7" Type="http://schemas.openxmlformats.org/officeDocument/2006/relationships/image" Target="../media/image37.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6.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0.xml"/><Relationship Id="rId18" Type="http://schemas.openxmlformats.org/officeDocument/2006/relationships/slide" Target="slide29.xml"/><Relationship Id="rId3" Type="http://schemas.openxmlformats.org/officeDocument/2006/relationships/slide" Target="slide18.xml"/><Relationship Id="rId21" Type="http://schemas.openxmlformats.org/officeDocument/2006/relationships/image" Target="../media/image23.jpeg"/><Relationship Id="rId7" Type="http://schemas.openxmlformats.org/officeDocument/2006/relationships/slide" Target="slide33.xml"/><Relationship Id="rId12" Type="http://schemas.openxmlformats.org/officeDocument/2006/relationships/slide" Target="slide27.xml"/><Relationship Id="rId17" Type="http://schemas.openxmlformats.org/officeDocument/2006/relationships/slide" Target="slide19.xml"/><Relationship Id="rId2" Type="http://schemas.openxmlformats.org/officeDocument/2006/relationships/notesSlide" Target="../notesSlides/notesSlide4.xml"/><Relationship Id="rId16" Type="http://schemas.openxmlformats.org/officeDocument/2006/relationships/slide" Target="slide28.xml"/><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slide" Target="slide26.xml"/><Relationship Id="rId11" Type="http://schemas.openxmlformats.org/officeDocument/2006/relationships/slide" Target="slide22.xml"/><Relationship Id="rId5" Type="http://schemas.openxmlformats.org/officeDocument/2006/relationships/slide" Target="slide23.xml"/><Relationship Id="rId15" Type="http://schemas.openxmlformats.org/officeDocument/2006/relationships/slide" Target="slide30.xml"/><Relationship Id="rId23" Type="http://schemas.openxmlformats.org/officeDocument/2006/relationships/image" Target="../media/image25.jpeg"/><Relationship Id="rId10" Type="http://schemas.openxmlformats.org/officeDocument/2006/relationships/slide" Target="slide21.xml"/><Relationship Id="rId19" Type="http://schemas.openxmlformats.org/officeDocument/2006/relationships/slide" Target="slide32.xml"/><Relationship Id="rId4" Type="http://schemas.openxmlformats.org/officeDocument/2006/relationships/slide" Target="slide25.xml"/><Relationship Id="rId9" Type="http://schemas.openxmlformats.org/officeDocument/2006/relationships/slide" Target="slide24.xml"/><Relationship Id="rId14" Type="http://schemas.openxmlformats.org/officeDocument/2006/relationships/slide" Target="slide31.xml"/><Relationship Id="rId22"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hyperlink" Target="https://blogs.microsoft.com/blog/2024/01/09/walmart-unveils-new-generative-ai-powered-capabilities-for-shoppers-and-associates/" TargetMode="External"/><Relationship Id="rId3" Type="http://schemas.openxmlformats.org/officeDocument/2006/relationships/slide" Target="slide25.xml"/><Relationship Id="rId7" Type="http://schemas.openxmlformats.org/officeDocument/2006/relationships/image" Target="../media/image26.png"/><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slide" Target="slide33.xml"/><Relationship Id="rId5" Type="http://schemas.openxmlformats.org/officeDocument/2006/relationships/slide" Target="slide26.xml"/><Relationship Id="rId10" Type="http://schemas.openxmlformats.org/officeDocument/2006/relationships/hyperlink" Target="https://www.microsoft.com/en/customers/story/19101-cdw-corporation-microsoft-365" TargetMode="External"/><Relationship Id="rId4" Type="http://schemas.openxmlformats.org/officeDocument/2006/relationships/slide" Target="slide23.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hyperlink" Target="https://www.microsoft.com/en/customers/story/1558909662014453187-fashable-retail-azure?msockid=37bfc8b260486a8122a0dde861396b98" TargetMode="External"/><Relationship Id="rId3" Type="http://schemas.openxmlformats.org/officeDocument/2006/relationships/slide" Target="slide24.xml"/><Relationship Id="rId7"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slide" Target="slide27.xml"/><Relationship Id="rId5" Type="http://schemas.openxmlformats.org/officeDocument/2006/relationships/slide" Target="slide22.xml"/><Relationship Id="rId4" Type="http://schemas.openxmlformats.org/officeDocument/2006/relationships/slide" Target="slide2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dirty="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1AD8-4A77-2AE8-75D9-F3AFE793B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23687-86C6-C1B0-0F89-E653857E6F4D}"/>
              </a:ext>
            </a:extLst>
          </p:cNvPr>
          <p:cNvSpPr>
            <a:spLocks noGrp="1"/>
          </p:cNvSpPr>
          <p:nvPr>
            <p:ph type="title"/>
          </p:nvPr>
        </p:nvSpPr>
        <p:spPr>
          <a:xfrm>
            <a:off x="588263" y="457200"/>
            <a:ext cx="11018520" cy="430887"/>
          </a:xfrm>
        </p:spPr>
        <p:txBody>
          <a:bodyPr/>
          <a:lstStyle/>
          <a:p>
            <a:r>
              <a:rPr kumimoji="0" lang="en-US" sz="2800" b="0" i="0" u="none" strike="noStrike" kern="1200" cap="none" spc="-10" normalizeH="0" baseline="0" noProof="0" dirty="0">
                <a:ln>
                  <a:noFill/>
                </a:ln>
                <a:effectLst/>
                <a:uLnTx/>
                <a:uFillTx/>
                <a:latin typeface="Segoe Sans Display Semibold"/>
                <a:ea typeface="+mn-ea"/>
                <a:cs typeface="Segoe UI" pitchFamily="34" charset="0"/>
              </a:rPr>
              <a:t>Drive efficiency through AI-assisted store associates</a:t>
            </a:r>
            <a:endParaRPr lang="en-US" sz="2800" noProof="0" dirty="0"/>
          </a:p>
        </p:txBody>
      </p:sp>
      <p:sp>
        <p:nvSpPr>
          <p:cNvPr id="16" name="Rounded Rectangle 53">
            <a:extLst>
              <a:ext uri="{FF2B5EF4-FFF2-40B4-BE49-F238E27FC236}">
                <a16:creationId xmlns:a16="http://schemas.microsoft.com/office/drawing/2014/main" id="{9A57240D-F0BE-70EA-EC2E-3D6939FFF950}"/>
              </a:ext>
            </a:extLst>
          </p:cNvPr>
          <p:cNvSpPr>
            <a:spLocks/>
          </p:cNvSpPr>
          <p:nvPr/>
        </p:nvSpPr>
        <p:spPr bwMode="auto">
          <a:xfrm>
            <a:off x="574011" y="1535740"/>
            <a:ext cx="10950215" cy="1015663"/>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r>
              <a:rPr lang="en-US" sz="1200" b="0" i="0" dirty="0">
                <a:solidFill>
                  <a:srgbClr val="424242"/>
                </a:solidFill>
                <a:effectLst/>
                <a:latin typeface="Segoe Sans"/>
              </a:rPr>
              <a:t>AI can help enhance retail store operations by optimizing inventory management, improving customer satisfaction, and boosting sales conversion rates. It can also reduce employee turnover through better shift scheduling and optimize marketing spend by leveraging data analytics. Additionally, AI can personalize customer interactions, automate daily tasks, and enhance data security, driving long-term growth and efficiency for retail organizations.</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918EB655-3B0F-D041-CEDE-4AAC417CA64B}"/>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4EA5ED04-AFE1-0C88-5AFA-431A49396FA6}"/>
              </a:ext>
            </a:extLst>
          </p:cNvPr>
          <p:cNvGraphicFramePr>
            <a:graphicFrameLocks noGrp="1"/>
          </p:cNvGraphicFramePr>
          <p:nvPr>
            <p:extLst>
              <p:ext uri="{D42A27DB-BD31-4B8C-83A1-F6EECF244321}">
                <p14:modId xmlns:p14="http://schemas.microsoft.com/office/powerpoint/2010/main" val="2599702623"/>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2" action="ppaction://hlinksldjump"/>
                        </a:rPr>
                        <a:t>Assist store managers</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Improve store associate management</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Assist store associates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Maximize store performance</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Improve retail store operations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7" action="ppaction://hlinksldjump"/>
                        </a:rPr>
                        <a:t>Improve customer service and info discovery</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77BAB460-3C2E-5270-88A0-7BB069825E1F}"/>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4242D790-4A15-E9B5-8027-8C7D091BA91B}"/>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FD406782-5112-DBCB-8381-C930B818F55D}"/>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6D47F595-B5DE-BE27-4283-357D28F5B7B4}"/>
              </a:ext>
            </a:extLst>
          </p:cNvPr>
          <p:cNvSpPr txBox="1"/>
          <p:nvPr/>
        </p:nvSpPr>
        <p:spPr>
          <a:xfrm>
            <a:off x="503230" y="5120712"/>
            <a:ext cx="1941795" cy="82330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A80A12EF-66D1-6B48-63CA-7F8430221C31}"/>
              </a:ext>
            </a:extLst>
          </p:cNvPr>
          <p:cNvSpPr txBox="1"/>
          <p:nvPr/>
        </p:nvSpPr>
        <p:spPr>
          <a:xfrm>
            <a:off x="2837229" y="5120712"/>
            <a:ext cx="1856763" cy="823302"/>
          </a:xfrm>
          <a:prstGeom prst="rect">
            <a:avLst/>
          </a:prstGeom>
          <a:noFill/>
        </p:spPr>
        <p:txBody>
          <a:bodyPr wrap="square">
            <a:spAutoFit/>
          </a:bodyPr>
          <a:lstStyle/>
          <a:p>
            <a:pPr marL="171450" indent="-171450" defTabSz="932742">
              <a:spcAft>
                <a:spcPts val="300"/>
              </a:spcAft>
              <a:buFont typeface="Arial" panose="020B0604020202020204" pitchFamily="34" charset="0"/>
              <a:buChar char="•"/>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Store Manager</a:t>
            </a:r>
          </a:p>
          <a:p>
            <a:pPr marL="171450" indent="-171450" defTabSz="932742">
              <a:spcAft>
                <a:spcPts val="300"/>
              </a:spcAft>
              <a:buFont typeface="Arial" panose="020B0604020202020204" pitchFamily="34" charset="0"/>
              <a:buChar char="•"/>
              <a:defRPr/>
            </a:pPr>
            <a:r>
              <a:rPr lang="en-US" sz="1000" dirty="0">
                <a:solidFill>
                  <a:srgbClr val="000000"/>
                </a:solidFill>
                <a:latin typeface="Segoe UI"/>
                <a:cs typeface="Segoe UI"/>
              </a:rPr>
              <a:t>Store Associate</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Merchandising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Finance Analyst</a:t>
            </a:r>
          </a:p>
        </p:txBody>
      </p:sp>
      <p:sp>
        <p:nvSpPr>
          <p:cNvPr id="24" name="Rectangle: Top Corners Rounded 23">
            <a:extLst>
              <a:ext uri="{FF2B5EF4-FFF2-40B4-BE49-F238E27FC236}">
                <a16:creationId xmlns:a16="http://schemas.microsoft.com/office/drawing/2014/main" id="{834467D6-F60C-BBEF-A8CA-9D202E089048}"/>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pic>
        <p:nvPicPr>
          <p:cNvPr id="3" name="Picture 4" descr="Carmax Logo Download Vector">
            <a:extLst>
              <a:ext uri="{FF2B5EF4-FFF2-40B4-BE49-F238E27FC236}">
                <a16:creationId xmlns:a16="http://schemas.microsoft.com/office/drawing/2014/main" id="{EF46AA41-2B97-6DB5-C996-3668A3C2F2A5}"/>
              </a:ext>
            </a:extLst>
          </p:cNvPr>
          <p:cNvPicPr>
            <a:picLocks noChangeArrowheads="1"/>
          </p:cNvPicPr>
          <p:nvPr/>
        </p:nvPicPr>
        <p:blipFill rotWithShape="1">
          <a:blip r:embed="rId8">
            <a:extLst>
              <a:ext uri="{28A0092B-C50C-407E-A947-70E740481C1C}">
                <a14:useLocalDpi xmlns:a14="http://schemas.microsoft.com/office/drawing/2010/main" val="0"/>
              </a:ext>
            </a:extLst>
          </a:blip>
          <a:srcRect t="-9894" b="-9894"/>
          <a:stretch/>
        </p:blipFill>
        <p:spPr bwMode="auto">
          <a:xfrm>
            <a:off x="840068" y="3283445"/>
            <a:ext cx="1268118" cy="2970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8A3CE0D-D011-E3C7-A40C-C20A5FBA5326}"/>
              </a:ext>
            </a:extLst>
          </p:cNvPr>
          <p:cNvSpPr txBox="1"/>
          <p:nvPr/>
        </p:nvSpPr>
        <p:spPr>
          <a:xfrm>
            <a:off x="588261" y="3639903"/>
            <a:ext cx="1856763" cy="400110"/>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Segoe UI"/>
              </a:defRPr>
            </a:lvl1pPr>
          </a:lstStyle>
          <a:p>
            <a:r>
              <a:rPr lang="en-US" dirty="0">
                <a:hlinkClick r:id="rId9"/>
              </a:rPr>
              <a:t>CarMax puts customers first with car research tools</a:t>
            </a:r>
            <a:endParaRPr lang="en-US" dirty="0"/>
          </a:p>
        </p:txBody>
      </p:sp>
      <p:pic>
        <p:nvPicPr>
          <p:cNvPr id="10" name="Picture 9" descr="A red triangle with white text&#10;&#10;Description automatically generated">
            <a:extLst>
              <a:ext uri="{FF2B5EF4-FFF2-40B4-BE49-F238E27FC236}">
                <a16:creationId xmlns:a16="http://schemas.microsoft.com/office/drawing/2014/main" id="{BBEDDFDA-048A-EA59-96AF-8659E1499F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724917" y="3218606"/>
            <a:ext cx="476114" cy="411634"/>
          </a:xfrm>
          <a:prstGeom prst="rect">
            <a:avLst/>
          </a:prstGeom>
          <a:ln>
            <a:noFill/>
          </a:ln>
        </p:spPr>
      </p:pic>
      <p:sp>
        <p:nvSpPr>
          <p:cNvPr id="13" name="TextBox 12">
            <a:extLst>
              <a:ext uri="{FF2B5EF4-FFF2-40B4-BE49-F238E27FC236}">
                <a16:creationId xmlns:a16="http://schemas.microsoft.com/office/drawing/2014/main" id="{D50B3DC6-F301-6825-7984-9E3ABC401E47}"/>
              </a:ext>
            </a:extLst>
          </p:cNvPr>
          <p:cNvSpPr txBox="1"/>
          <p:nvPr/>
        </p:nvSpPr>
        <p:spPr>
          <a:xfrm>
            <a:off x="2936623" y="3643926"/>
            <a:ext cx="1846822" cy="553998"/>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Segoe UI"/>
              </a:defRPr>
            </a:lvl1pPr>
          </a:lstStyle>
          <a:p>
            <a:r>
              <a:rPr lang="en-US" dirty="0">
                <a:hlinkClick r:id="rId11"/>
              </a:rPr>
              <a:t>Canadian Tire Corporation uses AI to boost employee productivity</a:t>
            </a:r>
            <a:endParaRPr lang="en-US" dirty="0"/>
          </a:p>
        </p:txBody>
      </p:sp>
    </p:spTree>
    <p:extLst>
      <p:ext uri="{BB962C8B-B14F-4D97-AF65-F5344CB8AC3E}">
        <p14:creationId xmlns:p14="http://schemas.microsoft.com/office/powerpoint/2010/main" val="18241883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D13F2-3D4B-4D46-2B3D-D02C95ED4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0BD88-E6B3-DC89-08A7-84A3E59CFBD2}"/>
              </a:ext>
            </a:extLst>
          </p:cNvPr>
          <p:cNvSpPr>
            <a:spLocks noGrp="1"/>
          </p:cNvSpPr>
          <p:nvPr>
            <p:ph type="title"/>
          </p:nvPr>
        </p:nvSpPr>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Revenue per store</a:t>
            </a:r>
          </a:p>
        </p:txBody>
      </p:sp>
      <p:sp>
        <p:nvSpPr>
          <p:cNvPr id="7" name="Rectangle: Rounded Corners 81">
            <a:extLst>
              <a:ext uri="{FF2B5EF4-FFF2-40B4-BE49-F238E27FC236}">
                <a16:creationId xmlns:a16="http://schemas.microsoft.com/office/drawing/2014/main" id="{9E1609CB-BDDF-9866-6DA8-B06E6199D2D9}"/>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9F6D414B-EF27-A1C7-67F3-D77666C3053F}"/>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revenue per store</a:t>
            </a:r>
          </a:p>
        </p:txBody>
      </p:sp>
      <p:sp>
        <p:nvSpPr>
          <p:cNvPr id="9" name="Rectangle: Rounded Corners 8">
            <a:extLst>
              <a:ext uri="{FF2B5EF4-FFF2-40B4-BE49-F238E27FC236}">
                <a16:creationId xmlns:a16="http://schemas.microsoft.com/office/drawing/2014/main" id="{E24F6FA2-9144-32F5-03D8-737382E26AF6}"/>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targeting</a:t>
            </a:r>
          </a:p>
        </p:txBody>
      </p:sp>
      <p:sp>
        <p:nvSpPr>
          <p:cNvPr id="10" name="Rectangle: Rounded Corners 9">
            <a:extLst>
              <a:ext uri="{FF2B5EF4-FFF2-40B4-BE49-F238E27FC236}">
                <a16:creationId xmlns:a16="http://schemas.microsoft.com/office/drawing/2014/main" id="{F6C65630-AC32-E533-B685-9541840928A7}"/>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7A155FC2-E371-7F1C-33D3-117381B8572F}"/>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AE0CD5CE-1DBF-D2A1-7D22-BA4F88002147}"/>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Revenue per store (or revenue per square foot) is a crucial metric that Retailers use to evaluate the financial performance of their stores. By measuring the amount of revenue generated per unit of selling space, retailers can assess the effectiveness of their store layout, product assortment, and overall business strategy.</a:t>
            </a:r>
          </a:p>
        </p:txBody>
      </p:sp>
      <p:sp>
        <p:nvSpPr>
          <p:cNvPr id="14" name="TextBox 13">
            <a:extLst>
              <a:ext uri="{FF2B5EF4-FFF2-40B4-BE49-F238E27FC236}">
                <a16:creationId xmlns:a16="http://schemas.microsoft.com/office/drawing/2014/main" id="{35663C0B-B77B-CD39-D06B-9321CB42B15F}"/>
              </a:ext>
            </a:extLst>
          </p:cNvPr>
          <p:cNvSpPr txBox="1"/>
          <p:nvPr/>
        </p:nvSpPr>
        <p:spPr>
          <a:xfrm>
            <a:off x="763523" y="4959950"/>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and cross sell success</a:t>
            </a:r>
          </a:p>
        </p:txBody>
      </p:sp>
      <p:sp>
        <p:nvSpPr>
          <p:cNvPr id="15" name="TextBox 14">
            <a:extLst>
              <a:ext uri="{FF2B5EF4-FFF2-40B4-BE49-F238E27FC236}">
                <a16:creationId xmlns:a16="http://schemas.microsoft.com/office/drawing/2014/main" id="{45600534-9F03-27ED-EA0B-27CD45264D3E}"/>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9C26A1D9-5EF8-05BC-6778-3C6BAFE49FA3}"/>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142CBD4C-283F-C128-4761-30E86B982808}"/>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77B6F0B3-39A4-3224-DA74-F7B5B1CFE3A1}"/>
              </a:ext>
            </a:extLst>
          </p:cNvPr>
          <p:cNvSpPr txBox="1">
            <a:spLocks/>
          </p:cNvSpPr>
          <p:nvPr/>
        </p:nvSpPr>
        <p:spPr>
          <a:xfrm>
            <a:off x="6528482" y="1924744"/>
            <a:ext cx="4865340" cy="1000274"/>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Determine the revenue generated: </a:t>
            </a:r>
            <a:r>
              <a:rPr kumimoji="0" lang="en-US" sz="1100" b="0" i="0" u="none" strike="noStrike" kern="1200" cap="none" spc="0" normalizeH="0" baseline="0" noProof="0">
                <a:ln>
                  <a:noFill/>
                </a:ln>
                <a:solidFill>
                  <a:srgbClr val="000000"/>
                </a:solidFill>
                <a:effectLst/>
                <a:uLnTx/>
                <a:uFillTx/>
                <a:latin typeface="Segoe UI"/>
                <a:ea typeface="+mn-ea"/>
                <a:cs typeface="+mn-cs"/>
              </a:rPr>
              <a:t>Use revenue for a specific time period like day, month, or year.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Semibold"/>
                <a:ea typeface="+mn-ea"/>
                <a:cs typeface="+mn-cs"/>
              </a:rPr>
              <a:t>Divide the revenue by the unit: </a:t>
            </a:r>
            <a:r>
              <a:rPr kumimoji="0" lang="en-US" sz="1100" b="0" i="0" u="none" strike="noStrike" kern="1200" cap="none" spc="0" normalizeH="0" baseline="0" noProof="0">
                <a:ln>
                  <a:noFill/>
                </a:ln>
                <a:solidFill>
                  <a:srgbClr val="000000"/>
                </a:solidFill>
                <a:effectLst/>
                <a:uLnTx/>
                <a:uFillTx/>
                <a:latin typeface="Segoe UI"/>
                <a:ea typeface="+mn-ea"/>
                <a:cs typeface="+mn-cs"/>
              </a:rPr>
              <a:t>Use store, square feet, square meters, etc.</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Using a measure of revenue per unit area can help to compare across different sizes of stores.</a:t>
            </a:r>
          </a:p>
        </p:txBody>
      </p:sp>
      <p:sp>
        <p:nvSpPr>
          <p:cNvPr id="23" name="Graphic 40">
            <a:extLst>
              <a:ext uri="{FF2B5EF4-FFF2-40B4-BE49-F238E27FC236}">
                <a16:creationId xmlns:a16="http://schemas.microsoft.com/office/drawing/2014/main" id="{74CF8FD7-E0F2-8035-EAB3-172CF19BF528}"/>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3339B342-4676-F0F3-0B6B-02CDC9EF5753}"/>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F417CE43-0352-8A55-E4A7-C5C487C50839}"/>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3047631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237F-E862-4584-F8E2-D35E6EED9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DF0F-2CA7-6DB1-2142-03008E007C92}"/>
              </a:ext>
            </a:extLst>
          </p:cNvPr>
          <p:cNvSpPr>
            <a:spLocks noGrp="1"/>
          </p:cNvSpPr>
          <p:nvPr>
            <p:ph type="title"/>
          </p:nvPr>
        </p:nvSpPr>
        <p:spPr>
          <a:xfrm>
            <a:off x="588263" y="457200"/>
            <a:ext cx="11018520" cy="553998"/>
          </a:xfrm>
        </p:spPr>
        <p:txBody>
          <a:bodyPr/>
          <a:lstStyle/>
          <a:p>
            <a:r>
              <a:rPr lang="en-US" noProof="0" dirty="0"/>
              <a:t>KPI – </a:t>
            </a:r>
            <a:r>
              <a:rPr lang="en-US" noProof="0" dirty="0">
                <a:gradFill>
                  <a:gsLst>
                    <a:gs pos="35000">
                      <a:srgbClr val="0078D4"/>
                    </a:gs>
                    <a:gs pos="0">
                      <a:srgbClr val="C03BC4"/>
                    </a:gs>
                  </a:gsLst>
                  <a:path path="circle">
                    <a:fillToRect l="100000" t="100000"/>
                  </a:path>
                </a:gradFill>
              </a:rPr>
              <a:t>Customer satisfaction</a:t>
            </a:r>
          </a:p>
        </p:txBody>
      </p:sp>
      <p:sp>
        <p:nvSpPr>
          <p:cNvPr id="7" name="Rectangle: Rounded Corners 81">
            <a:extLst>
              <a:ext uri="{FF2B5EF4-FFF2-40B4-BE49-F238E27FC236}">
                <a16:creationId xmlns:a16="http://schemas.microsoft.com/office/drawing/2014/main" id="{EB85F416-9354-F414-F4A9-BEF7BBD92FCE}"/>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04F38BF2-AC96-F394-DD5D-FFC74B337754}"/>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defRPr/>
            </a:pPr>
            <a:r>
              <a:rPr lang="en-US" sz="1400" noProof="0" dirty="0">
                <a:ln w="3175">
                  <a:noFill/>
                </a:ln>
                <a:gradFill flip="none" rotWithShape="1">
                  <a:gsLst>
                    <a:gs pos="51000">
                      <a:srgbClr val="0078D4"/>
                    </a:gs>
                    <a:gs pos="0">
                      <a:srgbClr val="C03BC4"/>
                    </a:gs>
                  </a:gsLst>
                  <a:lin ang="13500000" scaled="1"/>
                  <a:tileRect/>
                </a:gradFill>
                <a:latin typeface="+mj-lt"/>
                <a:cs typeface="Segoe UI" pitchFamily="34" charset="0"/>
              </a:rPr>
              <a:t>How AI can help improve customer satisfaction</a:t>
            </a:r>
          </a:p>
        </p:txBody>
      </p:sp>
      <p:sp>
        <p:nvSpPr>
          <p:cNvPr id="9" name="Rectangle: Rounded Corners 8">
            <a:extLst>
              <a:ext uri="{FF2B5EF4-FFF2-40B4-BE49-F238E27FC236}">
                <a16:creationId xmlns:a16="http://schemas.microsoft.com/office/drawing/2014/main" id="{9FBD26F4-43FC-B691-A210-4BB4EB48ED17}"/>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Provide great experiences</a:t>
            </a:r>
          </a:p>
        </p:txBody>
      </p:sp>
      <p:sp>
        <p:nvSpPr>
          <p:cNvPr id="10" name="Rectangle: Rounded Corners 9">
            <a:extLst>
              <a:ext uri="{FF2B5EF4-FFF2-40B4-BE49-F238E27FC236}">
                <a16:creationId xmlns:a16="http://schemas.microsoft.com/office/drawing/2014/main" id="{52915980-FE01-DF2A-D49D-75C7D09FD0CA}"/>
              </a:ext>
            </a:extLst>
          </p:cNvPr>
          <p:cNvSpPr/>
          <p:nvPr/>
        </p:nvSpPr>
        <p:spPr bwMode="auto">
          <a:xfrm>
            <a:off x="3629282"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Enhance customer loyalty</a:t>
            </a:r>
          </a:p>
        </p:txBody>
      </p:sp>
      <p:pic>
        <p:nvPicPr>
          <p:cNvPr id="12" name="Picture 11" descr="Photo of sales meeting">
            <a:extLst>
              <a:ext uri="{FF2B5EF4-FFF2-40B4-BE49-F238E27FC236}">
                <a16:creationId xmlns:a16="http://schemas.microsoft.com/office/drawing/2014/main" id="{4EC1ADD3-92D8-CE59-A5A0-6AAB8EE0EB9C}"/>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AB594061-A12C-EE10-B116-D76D08BC78A3}"/>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effectLst/>
                <a:uLnTx/>
                <a:uFillTx/>
                <a:ea typeface="+mn-ea"/>
                <a:cs typeface="Segoe UI" panose="020B0502040204020203" pitchFamily="34" charset="0"/>
              </a:rPr>
              <a:t>Customer satisfaction is crucial for retaining customers, encouraging repeat business, and fostering positive word-of-mouth. Retailers that prioritize customer satisfaction often see increased loyalty and long-term success.</a:t>
            </a:r>
          </a:p>
        </p:txBody>
      </p:sp>
      <p:sp>
        <p:nvSpPr>
          <p:cNvPr id="14" name="TextBox 13">
            <a:extLst>
              <a:ext uri="{FF2B5EF4-FFF2-40B4-BE49-F238E27FC236}">
                <a16:creationId xmlns:a16="http://schemas.microsoft.com/office/drawing/2014/main" id="{BC0C13C1-B9A8-ACB1-9945-F8795DB48F22}"/>
              </a:ext>
            </a:extLst>
          </p:cNvPr>
          <p:cNvSpPr txBox="1"/>
          <p:nvPr/>
        </p:nvSpPr>
        <p:spPr>
          <a:xfrm>
            <a:off x="763523" y="4959950"/>
            <a:ext cx="2603689" cy="907941"/>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Rapidly analyze customer feedback</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Provide personalized experiences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lang="en-US" sz="1100" dirty="0">
                <a:cs typeface="Segoe UI" panose="020B0502040204020203" pitchFamily="34" charset="0"/>
              </a:rPr>
              <a:t>Simplify returns and inquiries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Improve consistency</a:t>
            </a:r>
          </a:p>
        </p:txBody>
      </p:sp>
      <p:sp>
        <p:nvSpPr>
          <p:cNvPr id="15" name="TextBox 14">
            <a:extLst>
              <a:ext uri="{FF2B5EF4-FFF2-40B4-BE49-F238E27FC236}">
                <a16:creationId xmlns:a16="http://schemas.microsoft.com/office/drawing/2014/main" id="{B0140D75-7E2D-A511-7DE3-BCAD85E19FC9}"/>
              </a:ext>
            </a:extLst>
          </p:cNvPr>
          <p:cNvSpPr txBox="1"/>
          <p:nvPr/>
        </p:nvSpPr>
        <p:spPr>
          <a:xfrm>
            <a:off x="3629282" y="4959950"/>
            <a:ext cx="2603689" cy="907941"/>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Better understand customers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Resolve issues on the first call</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ea typeface="+mn-ea"/>
                <a:cs typeface="Segoe UI" panose="020B0502040204020203" pitchFamily="34" charset="0"/>
              </a:rPr>
              <a:t>Improve product selection and quality</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lang="en-US" sz="1100" dirty="0">
                <a:cs typeface="Segoe UI" panose="020B0502040204020203" pitchFamily="34" charset="0"/>
              </a:rPr>
              <a:t>Avoid stockouts</a:t>
            </a:r>
            <a:endParaRPr kumimoji="0" lang="en-US" sz="1100" b="0" i="0" u="none" strike="noStrike" kern="1200" cap="none" spc="0" normalizeH="0" baseline="0" noProof="0" dirty="0">
              <a:ln>
                <a:noFill/>
              </a:ln>
              <a:effectLst/>
              <a:uLnTx/>
              <a:uFillTx/>
              <a:ea typeface="+mn-ea"/>
              <a:cs typeface="Segoe UI" panose="020B0502040204020203" pitchFamily="34" charset="0"/>
            </a:endParaRPr>
          </a:p>
        </p:txBody>
      </p:sp>
      <p:sp>
        <p:nvSpPr>
          <p:cNvPr id="21" name="Rounded Rectangle 53">
            <a:extLst>
              <a:ext uri="{FF2B5EF4-FFF2-40B4-BE49-F238E27FC236}">
                <a16:creationId xmlns:a16="http://schemas.microsoft.com/office/drawing/2014/main" id="{BF19F0BB-8D56-0950-9B55-89E011F0694E}"/>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mj-lt"/>
              <a:ea typeface="+mn-ea"/>
              <a:cs typeface="+mn-cs"/>
            </a:endParaRPr>
          </a:p>
        </p:txBody>
      </p:sp>
      <p:sp>
        <p:nvSpPr>
          <p:cNvPr id="22" name="Rectangle: Rounded Corners 21">
            <a:extLst>
              <a:ext uri="{FF2B5EF4-FFF2-40B4-BE49-F238E27FC236}">
                <a16:creationId xmlns:a16="http://schemas.microsoft.com/office/drawing/2014/main" id="{43BA0E81-0A1D-F84B-5BF7-BA1F330813F4}"/>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b="1" noProof="0" dirty="0">
                <a:gradFill flip="none" rotWithShape="1">
                  <a:gsLst>
                    <a:gs pos="0">
                      <a:srgbClr val="C03BC4"/>
                    </a:gs>
                    <a:gs pos="56000">
                      <a:srgbClr val="0078D4"/>
                    </a:gs>
                  </a:gsLst>
                  <a:lin ang="13500000" scaled="1"/>
                  <a:tileRect/>
                </a:gradFill>
                <a:latin typeface="+mj-lt"/>
                <a:cs typeface="Segoe UI Semilight"/>
              </a:rPr>
              <a:t>Value Calculation</a:t>
            </a:r>
          </a:p>
        </p:txBody>
      </p:sp>
      <p:sp>
        <p:nvSpPr>
          <p:cNvPr id="23" name="TextBox 22">
            <a:extLst>
              <a:ext uri="{FF2B5EF4-FFF2-40B4-BE49-F238E27FC236}">
                <a16:creationId xmlns:a16="http://schemas.microsoft.com/office/drawing/2014/main" id="{43DB2F5D-24CB-6FD6-1498-212BDC23A73E}"/>
              </a:ext>
            </a:extLst>
          </p:cNvPr>
          <p:cNvSpPr txBox="1">
            <a:spLocks/>
          </p:cNvSpPr>
          <p:nvPr/>
        </p:nvSpPr>
        <p:spPr>
          <a:xfrm>
            <a:off x="6528482" y="1924744"/>
            <a:ext cx="4865340" cy="3739485"/>
          </a:xfrm>
          <a:prstGeom prst="rect">
            <a:avLst/>
          </a:prstGeom>
          <a:noFill/>
        </p:spPr>
        <p:txBody>
          <a:bodyPr wrap="square" lIns="0" tIns="0" rIns="0" bIns="0">
            <a:spAutoFit/>
          </a:bodyPr>
          <a:lstStyle/>
          <a:p>
            <a:pPr algn="l">
              <a:spcAft>
                <a:spcPts val="600"/>
              </a:spcAft>
            </a:pPr>
            <a:r>
              <a:rPr lang="en-US" sz="1100" i="0" u="none" strike="noStrike" noProof="0" dirty="0">
                <a:effectLst/>
              </a:rPr>
              <a:t>There are many ways to measure customer satisfaction, but it is most common to use some type of survey or feedback mechanism. Then the results can be turned into a CSAT or NPS value.</a:t>
            </a:r>
          </a:p>
          <a:p>
            <a:pPr algn="l">
              <a:spcAft>
                <a:spcPts val="600"/>
              </a:spcAft>
            </a:pPr>
            <a:r>
              <a:rPr lang="en-US" sz="1100" noProof="0" dirty="0"/>
              <a:t>CSAT would be adding up all of the scores and dividing by the total possible</a:t>
            </a:r>
            <a:r>
              <a:rPr lang="en-US" sz="1100" noProof="0" dirty="0">
                <a:latin typeface="+mj-lt"/>
              </a:rPr>
              <a:t> </a:t>
            </a:r>
            <a:endParaRPr lang="en-US" sz="1100" i="0" u="none" strike="noStrike" noProof="0" dirty="0">
              <a:effectLst/>
            </a:endParaRPr>
          </a:p>
          <a:p>
            <a:pPr>
              <a:spcBef>
                <a:spcPts val="600"/>
              </a:spcBef>
              <a:spcAft>
                <a:spcPts val="600"/>
              </a:spcAft>
            </a:pPr>
            <a:r>
              <a:rPr lang="en-US" sz="1100" b="1" noProof="0" dirty="0"/>
              <a:t>Example</a:t>
            </a:r>
          </a:p>
          <a:p>
            <a:pPr>
              <a:spcAft>
                <a:spcPts val="600"/>
              </a:spcAft>
            </a:pPr>
            <a:r>
              <a:rPr lang="en-US" sz="1100" i="0" u="none" strike="noStrike" noProof="0" dirty="0">
                <a:effectLst/>
              </a:rPr>
              <a:t>You ask 10 people to rate your service on a scale of 1-10. Four people respond with 8 and 6 people respond with 7. You can add all of the scores – 8+8+8+8+7+7+7+7+7+7 = 74. The total possible was 100. So you receive 74 out of 100 or 74%</a:t>
            </a:r>
          </a:p>
          <a:p>
            <a:pPr>
              <a:spcAft>
                <a:spcPts val="600"/>
              </a:spcAft>
            </a:pPr>
            <a:r>
              <a:rPr lang="en-US" sz="1100" noProof="0" dirty="0"/>
              <a:t>NPS is based on how likely someone is to recommend your service. You could still ask for a response from 1-10 and then assume that some level is prompter – say 8 and up and some level is detractors – say 6 and down.</a:t>
            </a:r>
          </a:p>
          <a:p>
            <a:pPr>
              <a:spcAft>
                <a:spcPts val="600"/>
              </a:spcAft>
            </a:pPr>
            <a:r>
              <a:rPr lang="en-US" sz="1100" noProof="0" dirty="0"/>
              <a:t>NPS is the % of promoters - % of detractors.</a:t>
            </a:r>
          </a:p>
          <a:p>
            <a:pPr>
              <a:spcAft>
                <a:spcPts val="600"/>
              </a:spcAft>
            </a:pPr>
            <a:endParaRPr lang="en-US" sz="1100" noProof="0" dirty="0"/>
          </a:p>
          <a:p>
            <a:pPr>
              <a:spcAft>
                <a:spcPts val="600"/>
              </a:spcAft>
            </a:pPr>
            <a:r>
              <a:rPr lang="en-US" sz="1100" noProof="0" dirty="0"/>
              <a:t>To measure a financial value, you’d need to see how customer satisfaction was reflected in other metrics like customer retention or number of new customers.</a:t>
            </a:r>
          </a:p>
          <a:p>
            <a:pPr>
              <a:spcAft>
                <a:spcPts val="600"/>
              </a:spcAft>
            </a:pPr>
            <a:endParaRPr lang="en-US" sz="1100" i="0" u="none" strike="noStrike" noProof="0" dirty="0">
              <a:effectLst/>
            </a:endParaRPr>
          </a:p>
        </p:txBody>
      </p:sp>
      <p:sp>
        <p:nvSpPr>
          <p:cNvPr id="24" name="Graphic 40">
            <a:extLst>
              <a:ext uri="{FF2B5EF4-FFF2-40B4-BE49-F238E27FC236}">
                <a16:creationId xmlns:a16="http://schemas.microsoft.com/office/drawing/2014/main" id="{55A59A5A-8863-23E7-45CC-FB959A313806}"/>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6" name="Graphic 86" descr="Icon of a person with a callout ">
            <a:extLst>
              <a:ext uri="{FF2B5EF4-FFF2-40B4-BE49-F238E27FC236}">
                <a16:creationId xmlns:a16="http://schemas.microsoft.com/office/drawing/2014/main" id="{BDFA050B-82B0-EE97-56EF-2898936239B1}"/>
              </a:ext>
            </a:extLst>
          </p:cNvPr>
          <p:cNvSpPr/>
          <p:nvPr/>
        </p:nvSpPr>
        <p:spPr>
          <a:xfrm>
            <a:off x="834388" y="4591056"/>
            <a:ext cx="215460" cy="204782"/>
          </a:xfrm>
          <a:custGeom>
            <a:avLst/>
            <a:gdLst>
              <a:gd name="connsiteX0" fmla="*/ 118070 w 269875"/>
              <a:gd name="connsiteY0" fmla="*/ 161925 h 256502"/>
              <a:gd name="connsiteX1" fmla="*/ 148431 w 269875"/>
              <a:gd name="connsiteY1" fmla="*/ 192286 h 256502"/>
              <a:gd name="connsiteX2" fmla="*/ 148431 w 269875"/>
              <a:gd name="connsiteY2" fmla="*/ 212554 h 256502"/>
              <a:gd name="connsiteX3" fmla="*/ 148323 w 269875"/>
              <a:gd name="connsiteY3" fmla="*/ 214011 h 256502"/>
              <a:gd name="connsiteX4" fmla="*/ 75120 w 269875"/>
              <a:gd name="connsiteY4" fmla="*/ 256503 h 256502"/>
              <a:gd name="connsiteX5" fmla="*/ 189 w 269875"/>
              <a:gd name="connsiteY5" fmla="*/ 214510 h 256502"/>
              <a:gd name="connsiteX6" fmla="*/ 0 w 269875"/>
              <a:gd name="connsiteY6" fmla="*/ 212527 h 256502"/>
              <a:gd name="connsiteX7" fmla="*/ 0 w 269875"/>
              <a:gd name="connsiteY7" fmla="*/ 192286 h 256502"/>
              <a:gd name="connsiteX8" fmla="*/ 30361 w 269875"/>
              <a:gd name="connsiteY8" fmla="*/ 161925 h 256502"/>
              <a:gd name="connsiteX9" fmla="*/ 118070 w 269875"/>
              <a:gd name="connsiteY9" fmla="*/ 161925 h 256502"/>
              <a:gd name="connsiteX10" fmla="*/ 118070 w 269875"/>
              <a:gd name="connsiteY10" fmla="*/ 182166 h 256502"/>
              <a:gd name="connsiteX11" fmla="*/ 30361 w 269875"/>
              <a:gd name="connsiteY11" fmla="*/ 182166 h 256502"/>
              <a:gd name="connsiteX12" fmla="*/ 20241 w 269875"/>
              <a:gd name="connsiteY12" fmla="*/ 192286 h 256502"/>
              <a:gd name="connsiteX13" fmla="*/ 20241 w 269875"/>
              <a:gd name="connsiteY13" fmla="*/ 211447 h 256502"/>
              <a:gd name="connsiteX14" fmla="*/ 75120 w 269875"/>
              <a:gd name="connsiteY14" fmla="*/ 236262 h 256502"/>
              <a:gd name="connsiteX15" fmla="*/ 128191 w 269875"/>
              <a:gd name="connsiteY15" fmla="*/ 211757 h 256502"/>
              <a:gd name="connsiteX16" fmla="*/ 128191 w 269875"/>
              <a:gd name="connsiteY16" fmla="*/ 192286 h 256502"/>
              <a:gd name="connsiteX17" fmla="*/ 118070 w 269875"/>
              <a:gd name="connsiteY17" fmla="*/ 182166 h 256502"/>
              <a:gd name="connsiteX18" fmla="*/ 74216 w 269875"/>
              <a:gd name="connsiteY18" fmla="*/ 53975 h 256502"/>
              <a:gd name="connsiteX19" fmla="*/ 121444 w 269875"/>
              <a:gd name="connsiteY19" fmla="*/ 101203 h 256502"/>
              <a:gd name="connsiteX20" fmla="*/ 74216 w 269875"/>
              <a:gd name="connsiteY20" fmla="*/ 148431 h 256502"/>
              <a:gd name="connsiteX21" fmla="*/ 26988 w 269875"/>
              <a:gd name="connsiteY21" fmla="*/ 101203 h 256502"/>
              <a:gd name="connsiteX22" fmla="*/ 74216 w 269875"/>
              <a:gd name="connsiteY22" fmla="*/ 53975 h 256502"/>
              <a:gd name="connsiteX23" fmla="*/ 239514 w 269875"/>
              <a:gd name="connsiteY23" fmla="*/ 0 h 256502"/>
              <a:gd name="connsiteX24" fmla="*/ 269875 w 269875"/>
              <a:gd name="connsiteY24" fmla="*/ 30361 h 256502"/>
              <a:gd name="connsiteX25" fmla="*/ 269875 w 269875"/>
              <a:gd name="connsiteY25" fmla="*/ 77589 h 256502"/>
              <a:gd name="connsiteX26" fmla="*/ 239514 w 269875"/>
              <a:gd name="connsiteY26" fmla="*/ 107950 h 256502"/>
              <a:gd name="connsiteX27" fmla="*/ 219881 w 269875"/>
              <a:gd name="connsiteY27" fmla="*/ 107950 h 256502"/>
              <a:gd name="connsiteX28" fmla="*/ 190653 w 269875"/>
              <a:gd name="connsiteY28" fmla="*/ 136840 h 256502"/>
              <a:gd name="connsiteX29" fmla="*/ 166800 w 269875"/>
              <a:gd name="connsiteY29" fmla="*/ 136709 h 256502"/>
              <a:gd name="connsiteX30" fmla="*/ 161925 w 269875"/>
              <a:gd name="connsiteY30" fmla="*/ 124858 h 256502"/>
              <a:gd name="connsiteX31" fmla="*/ 161925 w 269875"/>
              <a:gd name="connsiteY31" fmla="*/ 107761 h 256502"/>
              <a:gd name="connsiteX32" fmla="*/ 134938 w 269875"/>
              <a:gd name="connsiteY32" fmla="*/ 77589 h 256502"/>
              <a:gd name="connsiteX33" fmla="*/ 134938 w 269875"/>
              <a:gd name="connsiteY33" fmla="*/ 30361 h 256502"/>
              <a:gd name="connsiteX34" fmla="*/ 165298 w 269875"/>
              <a:gd name="connsiteY34" fmla="*/ 0 h 256502"/>
              <a:gd name="connsiteX35" fmla="*/ 239514 w 269875"/>
              <a:gd name="connsiteY35" fmla="*/ 0 h 256502"/>
              <a:gd name="connsiteX36" fmla="*/ 74216 w 269875"/>
              <a:gd name="connsiteY36" fmla="*/ 74216 h 256502"/>
              <a:gd name="connsiteX37" fmla="*/ 47228 w 269875"/>
              <a:gd name="connsiteY37" fmla="*/ 101203 h 256502"/>
              <a:gd name="connsiteX38" fmla="*/ 74216 w 269875"/>
              <a:gd name="connsiteY38" fmla="*/ 128191 h 256502"/>
              <a:gd name="connsiteX39" fmla="*/ 101203 w 269875"/>
              <a:gd name="connsiteY39" fmla="*/ 101203 h 256502"/>
              <a:gd name="connsiteX40" fmla="*/ 74216 w 269875"/>
              <a:gd name="connsiteY40" fmla="*/ 74216 h 256502"/>
              <a:gd name="connsiteX41" fmla="*/ 239514 w 269875"/>
              <a:gd name="connsiteY41" fmla="*/ 20241 h 256502"/>
              <a:gd name="connsiteX42" fmla="*/ 165298 w 269875"/>
              <a:gd name="connsiteY42" fmla="*/ 20241 h 256502"/>
              <a:gd name="connsiteX43" fmla="*/ 155178 w 269875"/>
              <a:gd name="connsiteY43" fmla="*/ 30361 h 256502"/>
              <a:gd name="connsiteX44" fmla="*/ 155178 w 269875"/>
              <a:gd name="connsiteY44" fmla="*/ 77589 h 256502"/>
              <a:gd name="connsiteX45" fmla="*/ 165298 w 269875"/>
              <a:gd name="connsiteY45" fmla="*/ 87709 h 256502"/>
              <a:gd name="connsiteX46" fmla="*/ 182152 w 269875"/>
              <a:gd name="connsiteY46" fmla="*/ 87709 h 256502"/>
              <a:gd name="connsiteX47" fmla="*/ 182152 w 269875"/>
              <a:gd name="connsiteY47" fmla="*/ 116775 h 256502"/>
              <a:gd name="connsiteX48" fmla="*/ 211582 w 269875"/>
              <a:gd name="connsiteY48" fmla="*/ 87709 h 256502"/>
              <a:gd name="connsiteX49" fmla="*/ 239528 w 269875"/>
              <a:gd name="connsiteY49" fmla="*/ 87709 h 256502"/>
              <a:gd name="connsiteX50" fmla="*/ 249648 w 269875"/>
              <a:gd name="connsiteY50" fmla="*/ 77589 h 256502"/>
              <a:gd name="connsiteX51" fmla="*/ 249648 w 269875"/>
              <a:gd name="connsiteY51" fmla="*/ 30361 h 256502"/>
              <a:gd name="connsiteX52" fmla="*/ 239528 w 269875"/>
              <a:gd name="connsiteY52" fmla="*/ 20241 h 25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9875" h="256502">
                <a:moveTo>
                  <a:pt x="118070" y="161925"/>
                </a:moveTo>
                <a:cubicBezTo>
                  <a:pt x="134838" y="161925"/>
                  <a:pt x="148431" y="175519"/>
                  <a:pt x="148431" y="192286"/>
                </a:cubicBezTo>
                <a:lnTo>
                  <a:pt x="148431" y="212554"/>
                </a:lnTo>
                <a:lnTo>
                  <a:pt x="148323" y="214011"/>
                </a:lnTo>
                <a:cubicBezTo>
                  <a:pt x="144140" y="242712"/>
                  <a:pt x="118367" y="256503"/>
                  <a:pt x="75120" y="256503"/>
                </a:cubicBezTo>
                <a:cubicBezTo>
                  <a:pt x="32034" y="256503"/>
                  <a:pt x="5843" y="242874"/>
                  <a:pt x="189" y="214510"/>
                </a:cubicBezTo>
                <a:lnTo>
                  <a:pt x="0" y="212527"/>
                </a:lnTo>
                <a:lnTo>
                  <a:pt x="0" y="192286"/>
                </a:lnTo>
                <a:cubicBezTo>
                  <a:pt x="0" y="175519"/>
                  <a:pt x="13593" y="161925"/>
                  <a:pt x="30361" y="161925"/>
                </a:cubicBezTo>
                <a:lnTo>
                  <a:pt x="118070" y="161925"/>
                </a:lnTo>
                <a:close/>
                <a:moveTo>
                  <a:pt x="118070" y="182166"/>
                </a:moveTo>
                <a:lnTo>
                  <a:pt x="30361" y="182166"/>
                </a:lnTo>
                <a:cubicBezTo>
                  <a:pt x="24772" y="182166"/>
                  <a:pt x="20241" y="186697"/>
                  <a:pt x="20241" y="192286"/>
                </a:cubicBezTo>
                <a:lnTo>
                  <a:pt x="20241" y="211447"/>
                </a:lnTo>
                <a:cubicBezTo>
                  <a:pt x="24019" y="227640"/>
                  <a:pt x="41156" y="236262"/>
                  <a:pt x="75120" y="236262"/>
                </a:cubicBezTo>
                <a:cubicBezTo>
                  <a:pt x="109070" y="236262"/>
                  <a:pt x="125451" y="227748"/>
                  <a:pt x="128191" y="211757"/>
                </a:cubicBezTo>
                <a:lnTo>
                  <a:pt x="128191" y="192286"/>
                </a:lnTo>
                <a:cubicBezTo>
                  <a:pt x="128191" y="186697"/>
                  <a:pt x="123659" y="182166"/>
                  <a:pt x="118070" y="182166"/>
                </a:cubicBezTo>
                <a:close/>
                <a:moveTo>
                  <a:pt x="74216" y="53975"/>
                </a:moveTo>
                <a:cubicBezTo>
                  <a:pt x="100299" y="53975"/>
                  <a:pt x="121444" y="75120"/>
                  <a:pt x="121444" y="101203"/>
                </a:cubicBezTo>
                <a:cubicBezTo>
                  <a:pt x="121444" y="127287"/>
                  <a:pt x="100299" y="148431"/>
                  <a:pt x="74216" y="148431"/>
                </a:cubicBezTo>
                <a:cubicBezTo>
                  <a:pt x="48132" y="148431"/>
                  <a:pt x="26988" y="127287"/>
                  <a:pt x="26988" y="101203"/>
                </a:cubicBezTo>
                <a:cubicBezTo>
                  <a:pt x="26988" y="75120"/>
                  <a:pt x="48132" y="53975"/>
                  <a:pt x="74216" y="53975"/>
                </a:cubicBezTo>
                <a:close/>
                <a:moveTo>
                  <a:pt x="239514" y="0"/>
                </a:moveTo>
                <a:cubicBezTo>
                  <a:pt x="256281" y="0"/>
                  <a:pt x="269875" y="13593"/>
                  <a:pt x="269875" y="30361"/>
                </a:cubicBezTo>
                <a:lnTo>
                  <a:pt x="269875" y="77589"/>
                </a:lnTo>
                <a:cubicBezTo>
                  <a:pt x="269875" y="94357"/>
                  <a:pt x="256281" y="107950"/>
                  <a:pt x="239514" y="107950"/>
                </a:cubicBezTo>
                <a:lnTo>
                  <a:pt x="219881" y="107950"/>
                </a:lnTo>
                <a:lnTo>
                  <a:pt x="190653" y="136840"/>
                </a:lnTo>
                <a:cubicBezTo>
                  <a:pt x="184030" y="143391"/>
                  <a:pt x="173350" y="143332"/>
                  <a:pt x="166800" y="136709"/>
                </a:cubicBezTo>
                <a:cubicBezTo>
                  <a:pt x="163679" y="133553"/>
                  <a:pt x="161928" y="129296"/>
                  <a:pt x="161925" y="124858"/>
                </a:cubicBezTo>
                <a:lnTo>
                  <a:pt x="161925" y="107761"/>
                </a:lnTo>
                <a:cubicBezTo>
                  <a:pt x="146558" y="106043"/>
                  <a:pt x="134938" y="93051"/>
                  <a:pt x="134938" y="77589"/>
                </a:cubicBezTo>
                <a:lnTo>
                  <a:pt x="134938" y="30361"/>
                </a:lnTo>
                <a:cubicBezTo>
                  <a:pt x="134938" y="13593"/>
                  <a:pt x="148531" y="0"/>
                  <a:pt x="165298" y="0"/>
                </a:cubicBezTo>
                <a:lnTo>
                  <a:pt x="239514" y="0"/>
                </a:lnTo>
                <a:close/>
                <a:moveTo>
                  <a:pt x="74216" y="74216"/>
                </a:moveTo>
                <a:cubicBezTo>
                  <a:pt x="59311" y="74216"/>
                  <a:pt x="47228" y="86298"/>
                  <a:pt x="47228" y="101203"/>
                </a:cubicBezTo>
                <a:cubicBezTo>
                  <a:pt x="47228" y="116108"/>
                  <a:pt x="59311" y="128191"/>
                  <a:pt x="74216" y="128191"/>
                </a:cubicBezTo>
                <a:cubicBezTo>
                  <a:pt x="89120" y="128191"/>
                  <a:pt x="101203" y="116108"/>
                  <a:pt x="101203" y="101203"/>
                </a:cubicBezTo>
                <a:cubicBezTo>
                  <a:pt x="101203" y="86298"/>
                  <a:pt x="89120" y="74216"/>
                  <a:pt x="74216" y="74216"/>
                </a:cubicBezTo>
                <a:close/>
                <a:moveTo>
                  <a:pt x="239514" y="20241"/>
                </a:moveTo>
                <a:lnTo>
                  <a:pt x="165298" y="20241"/>
                </a:lnTo>
                <a:cubicBezTo>
                  <a:pt x="159709" y="20241"/>
                  <a:pt x="155178" y="24772"/>
                  <a:pt x="155178" y="30361"/>
                </a:cubicBezTo>
                <a:lnTo>
                  <a:pt x="155178" y="77589"/>
                </a:lnTo>
                <a:cubicBezTo>
                  <a:pt x="155178" y="83175"/>
                  <a:pt x="159712" y="87709"/>
                  <a:pt x="165298" y="87709"/>
                </a:cubicBezTo>
                <a:lnTo>
                  <a:pt x="182152" y="87709"/>
                </a:lnTo>
                <a:lnTo>
                  <a:pt x="182152" y="116775"/>
                </a:lnTo>
                <a:lnTo>
                  <a:pt x="211582" y="87709"/>
                </a:lnTo>
                <a:lnTo>
                  <a:pt x="239528" y="87709"/>
                </a:lnTo>
                <a:cubicBezTo>
                  <a:pt x="245117" y="87709"/>
                  <a:pt x="249648" y="83178"/>
                  <a:pt x="249648" y="77589"/>
                </a:cubicBezTo>
                <a:lnTo>
                  <a:pt x="249648" y="30361"/>
                </a:lnTo>
                <a:cubicBezTo>
                  <a:pt x="249648" y="24772"/>
                  <a:pt x="245117" y="20241"/>
                  <a:pt x="239528" y="2024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7" name="Freeform: Shape 26" descr="Icon of a person on the screen with a star">
            <a:extLst>
              <a:ext uri="{FF2B5EF4-FFF2-40B4-BE49-F238E27FC236}">
                <a16:creationId xmlns:a16="http://schemas.microsoft.com/office/drawing/2014/main" id="{2B58769E-8A27-0020-8799-1E8C9202A49B}"/>
              </a:ext>
            </a:extLst>
          </p:cNvPr>
          <p:cNvSpPr/>
          <p:nvPr/>
        </p:nvSpPr>
        <p:spPr>
          <a:xfrm>
            <a:off x="3716426" y="4606846"/>
            <a:ext cx="195254" cy="176658"/>
          </a:xfrm>
          <a:custGeom>
            <a:avLst/>
            <a:gdLst>
              <a:gd name="connsiteX0" fmla="*/ 200413 w 274320"/>
              <a:gd name="connsiteY0" fmla="*/ 130926 h 248194"/>
              <a:gd name="connsiteX1" fmla="*/ 195225 w 274320"/>
              <a:gd name="connsiteY1" fmla="*/ 136116 h 248194"/>
              <a:gd name="connsiteX2" fmla="*/ 187949 w 274320"/>
              <a:gd name="connsiteY2" fmla="*/ 159471 h 248194"/>
              <a:gd name="connsiteX3" fmla="*/ 164396 w 274320"/>
              <a:gd name="connsiteY3" fmla="*/ 159471 h 248194"/>
              <a:gd name="connsiteX4" fmla="*/ 159916 w 274320"/>
              <a:gd name="connsiteY4" fmla="*/ 173841 h 248194"/>
              <a:gd name="connsiteX5" fmla="*/ 178962 w 274320"/>
              <a:gd name="connsiteY5" fmla="*/ 188275 h 248194"/>
              <a:gd name="connsiteX6" fmla="*/ 171685 w 274320"/>
              <a:gd name="connsiteY6" fmla="*/ 211618 h 248194"/>
              <a:gd name="connsiteX7" fmla="*/ 183429 w 274320"/>
              <a:gd name="connsiteY7" fmla="*/ 220515 h 248194"/>
              <a:gd name="connsiteX8" fmla="*/ 202475 w 274320"/>
              <a:gd name="connsiteY8" fmla="*/ 206093 h 248194"/>
              <a:gd name="connsiteX9" fmla="*/ 221520 w 274320"/>
              <a:gd name="connsiteY9" fmla="*/ 220515 h 248194"/>
              <a:gd name="connsiteX10" fmla="*/ 233264 w 274320"/>
              <a:gd name="connsiteY10" fmla="*/ 211632 h 248194"/>
              <a:gd name="connsiteX11" fmla="*/ 225987 w 274320"/>
              <a:gd name="connsiteY11" fmla="*/ 188275 h 248194"/>
              <a:gd name="connsiteX12" fmla="*/ 245033 w 274320"/>
              <a:gd name="connsiteY12" fmla="*/ 173853 h 248194"/>
              <a:gd name="connsiteX13" fmla="*/ 240553 w 274320"/>
              <a:gd name="connsiteY13" fmla="*/ 159471 h 248194"/>
              <a:gd name="connsiteX14" fmla="*/ 217000 w 274320"/>
              <a:gd name="connsiteY14" fmla="*/ 159471 h 248194"/>
              <a:gd name="connsiteX15" fmla="*/ 209725 w 274320"/>
              <a:gd name="connsiteY15" fmla="*/ 136128 h 248194"/>
              <a:gd name="connsiteX16" fmla="*/ 209725 w 274320"/>
              <a:gd name="connsiteY16" fmla="*/ 136116 h 248194"/>
              <a:gd name="connsiteX17" fmla="*/ 200413 w 274320"/>
              <a:gd name="connsiteY17" fmla="*/ 130926 h 248194"/>
              <a:gd name="connsiteX18" fmla="*/ 202475 w 274320"/>
              <a:gd name="connsiteY18" fmla="*/ 104503 h 248194"/>
              <a:gd name="connsiteX19" fmla="*/ 274320 w 274320"/>
              <a:gd name="connsiteY19" fmla="*/ 176349 h 248194"/>
              <a:gd name="connsiteX20" fmla="*/ 202475 w 274320"/>
              <a:gd name="connsiteY20" fmla="*/ 248194 h 248194"/>
              <a:gd name="connsiteX21" fmla="*/ 130629 w 274320"/>
              <a:gd name="connsiteY21" fmla="*/ 176349 h 248194"/>
              <a:gd name="connsiteX22" fmla="*/ 202475 w 274320"/>
              <a:gd name="connsiteY22" fmla="*/ 104503 h 248194"/>
              <a:gd name="connsiteX23" fmla="*/ 130629 w 274320"/>
              <a:gd name="connsiteY23" fmla="*/ 58784 h 248194"/>
              <a:gd name="connsiteX24" fmla="*/ 111035 w 274320"/>
              <a:gd name="connsiteY24" fmla="*/ 78378 h 248194"/>
              <a:gd name="connsiteX25" fmla="*/ 130629 w 274320"/>
              <a:gd name="connsiteY25" fmla="*/ 97973 h 248194"/>
              <a:gd name="connsiteX26" fmla="*/ 150224 w 274320"/>
              <a:gd name="connsiteY26" fmla="*/ 78378 h 248194"/>
              <a:gd name="connsiteX27" fmla="*/ 130629 w 274320"/>
              <a:gd name="connsiteY27" fmla="*/ 58784 h 248194"/>
              <a:gd name="connsiteX28" fmla="*/ 130629 w 274320"/>
              <a:gd name="connsiteY28" fmla="*/ 39189 h 248194"/>
              <a:gd name="connsiteX29" fmla="*/ 169817 w 274320"/>
              <a:gd name="connsiteY29" fmla="*/ 78378 h 248194"/>
              <a:gd name="connsiteX30" fmla="*/ 130629 w 274320"/>
              <a:gd name="connsiteY30" fmla="*/ 117566 h 248194"/>
              <a:gd name="connsiteX31" fmla="*/ 91440 w 274320"/>
              <a:gd name="connsiteY31" fmla="*/ 78378 h 248194"/>
              <a:gd name="connsiteX32" fmla="*/ 130629 w 274320"/>
              <a:gd name="connsiteY32" fmla="*/ 39189 h 248194"/>
              <a:gd name="connsiteX33" fmla="*/ 29391 w 274320"/>
              <a:gd name="connsiteY33" fmla="*/ 0 h 248194"/>
              <a:gd name="connsiteX34" fmla="*/ 231800 w 274320"/>
              <a:gd name="connsiteY34" fmla="*/ 0 h 248194"/>
              <a:gd name="connsiteX35" fmla="*/ 261191 w 274320"/>
              <a:gd name="connsiteY35" fmla="*/ 29391 h 248194"/>
              <a:gd name="connsiteX36" fmla="*/ 261191 w 274320"/>
              <a:gd name="connsiteY36" fmla="*/ 115019 h 248194"/>
              <a:gd name="connsiteX37" fmla="*/ 241597 w 274320"/>
              <a:gd name="connsiteY37" fmla="*/ 100976 h 248194"/>
              <a:gd name="connsiteX38" fmla="*/ 241597 w 274320"/>
              <a:gd name="connsiteY38" fmla="*/ 29391 h 248194"/>
              <a:gd name="connsiteX39" fmla="*/ 231800 w 274320"/>
              <a:gd name="connsiteY39" fmla="*/ 19595 h 248194"/>
              <a:gd name="connsiteX40" fmla="*/ 29391 w 274320"/>
              <a:gd name="connsiteY40" fmla="*/ 19595 h 248194"/>
              <a:gd name="connsiteX41" fmla="*/ 19595 w 274320"/>
              <a:gd name="connsiteY41" fmla="*/ 29391 h 248194"/>
              <a:gd name="connsiteX42" fmla="*/ 19595 w 274320"/>
              <a:gd name="connsiteY42" fmla="*/ 179679 h 248194"/>
              <a:gd name="connsiteX43" fmla="*/ 29391 w 274320"/>
              <a:gd name="connsiteY43" fmla="*/ 189477 h 248194"/>
              <a:gd name="connsiteX44" fmla="*/ 65301 w 274320"/>
              <a:gd name="connsiteY44" fmla="*/ 189465 h 248194"/>
              <a:gd name="connsiteX45" fmla="*/ 65314 w 274320"/>
              <a:gd name="connsiteY45" fmla="*/ 153489 h 248194"/>
              <a:gd name="connsiteX46" fmla="*/ 86293 w 274320"/>
              <a:gd name="connsiteY46" fmla="*/ 130707 h 248194"/>
              <a:gd name="connsiteX47" fmla="*/ 88175 w 274320"/>
              <a:gd name="connsiteY47" fmla="*/ 130629 h 248194"/>
              <a:gd name="connsiteX48" fmla="*/ 130916 w 274320"/>
              <a:gd name="connsiteY48" fmla="*/ 130629 h 248194"/>
              <a:gd name="connsiteX49" fmla="*/ 121654 w 274320"/>
              <a:gd name="connsiteY49" fmla="*/ 150224 h 248194"/>
              <a:gd name="connsiteX50" fmla="*/ 88175 w 274320"/>
              <a:gd name="connsiteY50" fmla="*/ 150224 h 248194"/>
              <a:gd name="connsiteX51" fmla="*/ 85000 w 274320"/>
              <a:gd name="connsiteY51" fmla="*/ 152745 h 248194"/>
              <a:gd name="connsiteX52" fmla="*/ 84909 w 274320"/>
              <a:gd name="connsiteY52" fmla="*/ 153489 h 248194"/>
              <a:gd name="connsiteX53" fmla="*/ 84896 w 274320"/>
              <a:gd name="connsiteY53" fmla="*/ 189465 h 248194"/>
              <a:gd name="connsiteX54" fmla="*/ 118571 w 274320"/>
              <a:gd name="connsiteY54" fmla="*/ 189465 h 248194"/>
              <a:gd name="connsiteX55" fmla="*/ 124098 w 274320"/>
              <a:gd name="connsiteY55" fmla="*/ 209058 h 248194"/>
              <a:gd name="connsiteX56" fmla="*/ 29391 w 274320"/>
              <a:gd name="connsiteY56" fmla="*/ 209058 h 248194"/>
              <a:gd name="connsiteX57" fmla="*/ 0 w 274320"/>
              <a:gd name="connsiteY57" fmla="*/ 179679 h 248194"/>
              <a:gd name="connsiteX58" fmla="*/ 0 w 274320"/>
              <a:gd name="connsiteY58" fmla="*/ 29391 h 248194"/>
              <a:gd name="connsiteX59" fmla="*/ 29391 w 274320"/>
              <a:gd name="connsiteY59" fmla="*/ 0 h 24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4320" h="248194">
                <a:moveTo>
                  <a:pt x="200413" y="130926"/>
                </a:moveTo>
                <a:cubicBezTo>
                  <a:pt x="197902" y="131641"/>
                  <a:pt x="195939" y="133604"/>
                  <a:pt x="195225" y="136116"/>
                </a:cubicBezTo>
                <a:lnTo>
                  <a:pt x="187949" y="159471"/>
                </a:lnTo>
                <a:lnTo>
                  <a:pt x="164396" y="159471"/>
                </a:lnTo>
                <a:cubicBezTo>
                  <a:pt x="157003" y="159471"/>
                  <a:pt x="153946" y="169321"/>
                  <a:pt x="159916" y="173841"/>
                </a:cubicBezTo>
                <a:lnTo>
                  <a:pt x="178962" y="188275"/>
                </a:lnTo>
                <a:lnTo>
                  <a:pt x="171685" y="211618"/>
                </a:lnTo>
                <a:cubicBezTo>
                  <a:pt x="169399" y="218947"/>
                  <a:pt x="177447" y="225047"/>
                  <a:pt x="183429" y="220515"/>
                </a:cubicBezTo>
                <a:lnTo>
                  <a:pt x="202475" y="206093"/>
                </a:lnTo>
                <a:lnTo>
                  <a:pt x="221520" y="220515"/>
                </a:lnTo>
                <a:cubicBezTo>
                  <a:pt x="227502" y="225047"/>
                  <a:pt x="235550" y="218947"/>
                  <a:pt x="233264" y="211632"/>
                </a:cubicBezTo>
                <a:lnTo>
                  <a:pt x="225987" y="188275"/>
                </a:lnTo>
                <a:lnTo>
                  <a:pt x="245033" y="173853"/>
                </a:lnTo>
                <a:cubicBezTo>
                  <a:pt x="251015" y="169321"/>
                  <a:pt x="247946" y="159471"/>
                  <a:pt x="240553" y="159471"/>
                </a:cubicBezTo>
                <a:lnTo>
                  <a:pt x="217000" y="159471"/>
                </a:lnTo>
                <a:lnTo>
                  <a:pt x="209725" y="136128"/>
                </a:lnTo>
                <a:lnTo>
                  <a:pt x="209725" y="136116"/>
                </a:lnTo>
                <a:cubicBezTo>
                  <a:pt x="208585" y="132111"/>
                  <a:pt x="204417" y="129790"/>
                  <a:pt x="200413" y="130926"/>
                </a:cubicBezTo>
                <a:close/>
                <a:moveTo>
                  <a:pt x="202475" y="104503"/>
                </a:moveTo>
                <a:cubicBezTo>
                  <a:pt x="242155" y="104503"/>
                  <a:pt x="274320" y="136669"/>
                  <a:pt x="274320" y="176349"/>
                </a:cubicBezTo>
                <a:cubicBezTo>
                  <a:pt x="274320" y="216029"/>
                  <a:pt x="242155" y="248194"/>
                  <a:pt x="202475" y="248194"/>
                </a:cubicBezTo>
                <a:cubicBezTo>
                  <a:pt x="162794" y="248194"/>
                  <a:pt x="130629" y="216029"/>
                  <a:pt x="130629" y="176349"/>
                </a:cubicBezTo>
                <a:cubicBezTo>
                  <a:pt x="130629" y="136669"/>
                  <a:pt x="162794" y="104503"/>
                  <a:pt x="202475" y="104503"/>
                </a:cubicBezTo>
                <a:close/>
                <a:moveTo>
                  <a:pt x="130629" y="58784"/>
                </a:moveTo>
                <a:cubicBezTo>
                  <a:pt x="119807" y="58784"/>
                  <a:pt x="111035" y="67556"/>
                  <a:pt x="111035" y="78378"/>
                </a:cubicBezTo>
                <a:cubicBezTo>
                  <a:pt x="111035" y="89200"/>
                  <a:pt x="119807" y="97973"/>
                  <a:pt x="130629" y="97973"/>
                </a:cubicBezTo>
                <a:cubicBezTo>
                  <a:pt x="141450" y="97973"/>
                  <a:pt x="150224" y="89200"/>
                  <a:pt x="150224" y="78378"/>
                </a:cubicBezTo>
                <a:cubicBezTo>
                  <a:pt x="150224" y="67556"/>
                  <a:pt x="141450" y="58784"/>
                  <a:pt x="130629" y="58784"/>
                </a:cubicBezTo>
                <a:close/>
                <a:moveTo>
                  <a:pt x="130629" y="39189"/>
                </a:moveTo>
                <a:cubicBezTo>
                  <a:pt x="152272" y="39189"/>
                  <a:pt x="169817" y="56735"/>
                  <a:pt x="169817" y="78378"/>
                </a:cubicBezTo>
                <a:cubicBezTo>
                  <a:pt x="169817" y="100022"/>
                  <a:pt x="152272" y="117566"/>
                  <a:pt x="130629" y="117566"/>
                </a:cubicBezTo>
                <a:cubicBezTo>
                  <a:pt x="108985" y="117566"/>
                  <a:pt x="91440" y="100022"/>
                  <a:pt x="91440" y="78378"/>
                </a:cubicBezTo>
                <a:cubicBezTo>
                  <a:pt x="91440" y="56735"/>
                  <a:pt x="108985" y="39189"/>
                  <a:pt x="130629" y="39189"/>
                </a:cubicBezTo>
                <a:close/>
                <a:moveTo>
                  <a:pt x="29391" y="0"/>
                </a:moveTo>
                <a:lnTo>
                  <a:pt x="231800" y="0"/>
                </a:lnTo>
                <a:cubicBezTo>
                  <a:pt x="248032" y="0"/>
                  <a:pt x="261191" y="13159"/>
                  <a:pt x="261191" y="29391"/>
                </a:cubicBezTo>
                <a:lnTo>
                  <a:pt x="261191" y="115019"/>
                </a:lnTo>
                <a:cubicBezTo>
                  <a:pt x="255358" y="109433"/>
                  <a:pt x="248760" y="104705"/>
                  <a:pt x="241597" y="100976"/>
                </a:cubicBezTo>
                <a:lnTo>
                  <a:pt x="241597" y="29391"/>
                </a:lnTo>
                <a:cubicBezTo>
                  <a:pt x="241597" y="23981"/>
                  <a:pt x="237210" y="19595"/>
                  <a:pt x="231800" y="19595"/>
                </a:cubicBezTo>
                <a:lnTo>
                  <a:pt x="29391" y="19595"/>
                </a:lnTo>
                <a:cubicBezTo>
                  <a:pt x="23981" y="19595"/>
                  <a:pt x="19595" y="23981"/>
                  <a:pt x="19595" y="29391"/>
                </a:cubicBezTo>
                <a:lnTo>
                  <a:pt x="19595" y="179679"/>
                </a:lnTo>
                <a:cubicBezTo>
                  <a:pt x="19595" y="185088"/>
                  <a:pt x="23984" y="189477"/>
                  <a:pt x="29391" y="189477"/>
                </a:cubicBezTo>
                <a:lnTo>
                  <a:pt x="65301" y="189465"/>
                </a:lnTo>
                <a:lnTo>
                  <a:pt x="65314" y="153489"/>
                </a:lnTo>
                <a:cubicBezTo>
                  <a:pt x="65314" y="141594"/>
                  <a:pt x="74438" y="131686"/>
                  <a:pt x="86293" y="130707"/>
                </a:cubicBezTo>
                <a:lnTo>
                  <a:pt x="88175" y="130629"/>
                </a:lnTo>
                <a:lnTo>
                  <a:pt x="130916" y="130629"/>
                </a:lnTo>
                <a:cubicBezTo>
                  <a:pt x="127001" y="136736"/>
                  <a:pt x="123888" y="143320"/>
                  <a:pt x="121654" y="150224"/>
                </a:cubicBezTo>
                <a:lnTo>
                  <a:pt x="88175" y="150224"/>
                </a:lnTo>
                <a:cubicBezTo>
                  <a:pt x="86659" y="150225"/>
                  <a:pt x="85345" y="151269"/>
                  <a:pt x="85000" y="152745"/>
                </a:cubicBezTo>
                <a:lnTo>
                  <a:pt x="84909" y="153489"/>
                </a:lnTo>
                <a:lnTo>
                  <a:pt x="84896" y="189465"/>
                </a:lnTo>
                <a:lnTo>
                  <a:pt x="118571" y="189465"/>
                </a:lnTo>
                <a:cubicBezTo>
                  <a:pt x="119615" y="196196"/>
                  <a:pt x="121470" y="202774"/>
                  <a:pt x="124098" y="209058"/>
                </a:cubicBezTo>
                <a:lnTo>
                  <a:pt x="29391" y="209058"/>
                </a:lnTo>
                <a:cubicBezTo>
                  <a:pt x="13164" y="209058"/>
                  <a:pt x="7" y="195906"/>
                  <a:pt x="0" y="179679"/>
                </a:cubicBezTo>
                <a:lnTo>
                  <a:pt x="0" y="29391"/>
                </a:lnTo>
                <a:cubicBezTo>
                  <a:pt x="0" y="13159"/>
                  <a:pt x="13159" y="0"/>
                  <a:pt x="29391"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13681412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E4528-8CDF-2133-5F49-FF38CFFBD3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29B75-ABFF-5DA1-88E4-162ED814A5BA}"/>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Sales conversion rate</a:t>
            </a:r>
          </a:p>
        </p:txBody>
      </p:sp>
      <p:sp>
        <p:nvSpPr>
          <p:cNvPr id="7" name="Rectangle: Rounded Corners 81">
            <a:extLst>
              <a:ext uri="{FF2B5EF4-FFF2-40B4-BE49-F238E27FC236}">
                <a16:creationId xmlns:a16="http://schemas.microsoft.com/office/drawing/2014/main" id="{96A809BA-403B-DADE-1F82-FD5193D0F28B}"/>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3649D52C-202E-15C9-00FD-3D937FD42CF7}"/>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conversion rates</a:t>
            </a:r>
          </a:p>
        </p:txBody>
      </p:sp>
      <p:sp>
        <p:nvSpPr>
          <p:cNvPr id="9" name="Rectangle: Rounded Corners 8">
            <a:extLst>
              <a:ext uri="{FF2B5EF4-FFF2-40B4-BE49-F238E27FC236}">
                <a16:creationId xmlns:a16="http://schemas.microsoft.com/office/drawing/2014/main" id="{36ED56F2-7D71-1E96-1DEC-34E556E3C599}"/>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pricing and promotions</a:t>
            </a:r>
          </a:p>
        </p:txBody>
      </p:sp>
      <p:sp>
        <p:nvSpPr>
          <p:cNvPr id="10" name="Rectangle: Rounded Corners 9">
            <a:extLst>
              <a:ext uri="{FF2B5EF4-FFF2-40B4-BE49-F238E27FC236}">
                <a16:creationId xmlns:a16="http://schemas.microsoft.com/office/drawing/2014/main" id="{D3BA59EC-0F02-2973-FA29-961E861BA6EB}"/>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CAE70D41-75E3-D6B9-38DE-02878C8A48A2}"/>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020E7BF0-330C-7CD9-DA2C-3F3B74C70EF3}"/>
              </a:ext>
            </a:extLst>
          </p:cNvPr>
          <p:cNvSpPr txBox="1">
            <a:spLocks/>
          </p:cNvSpPr>
          <p:nvPr/>
        </p:nvSpPr>
        <p:spPr>
          <a:xfrm>
            <a:off x="662939" y="3274895"/>
            <a:ext cx="5670614"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conversion rate helps retailers understand how effectively they are turning visitors into customers. A higher conversion rate indicates better performance in attracting and convincing customers to make purchases.</a:t>
            </a:r>
          </a:p>
        </p:txBody>
      </p:sp>
      <p:sp>
        <p:nvSpPr>
          <p:cNvPr id="14" name="TextBox 13">
            <a:extLst>
              <a:ext uri="{FF2B5EF4-FFF2-40B4-BE49-F238E27FC236}">
                <a16:creationId xmlns:a16="http://schemas.microsoft.com/office/drawing/2014/main" id="{B8FF22F3-FF66-1DDE-DBBC-427DB957B18B}"/>
              </a:ext>
            </a:extLst>
          </p:cNvPr>
          <p:cNvSpPr txBox="1"/>
          <p:nvPr/>
        </p:nvSpPr>
        <p:spPr>
          <a:xfrm>
            <a:off x="1112737" y="4916387"/>
            <a:ext cx="2106713" cy="923330"/>
          </a:xfrm>
          <a:prstGeom prst="rect">
            <a:avLst/>
          </a:prstGeom>
          <a:noFill/>
        </p:spPr>
        <p:txBody>
          <a:bodyPr wrap="square" lIns="0" tIns="0" rIns="0" bIns="0">
            <a:spAutoFit/>
          </a:bodyPr>
          <a:lstStyle>
            <a:defPPr>
              <a:defRPr lang="en-US"/>
            </a:defPPr>
            <a:lvl1pPr marL="171450" marR="0" lvl="0" indent="-171450" defTabSz="932597" fontAlgn="auto">
              <a:lnSpc>
                <a:spcPct val="100000"/>
              </a:lnSpc>
              <a:spcBef>
                <a:spcPts val="0"/>
              </a:spcBef>
              <a:spcAft>
                <a:spcPts val="600"/>
              </a:spcAft>
              <a:buClrTx/>
              <a:buSzTx/>
              <a:buFont typeface="Arial" panose="020B0604020202020204" pitchFamily="34" charset="0"/>
              <a:buChar char="•"/>
              <a:tabLst/>
              <a:defRPr kumimoji="0" sz="1100" b="0" i="0" u="none" strike="noStrike" cap="none" spc="0" normalizeH="0" baseline="0">
                <a:ln>
                  <a:noFill/>
                </a:ln>
                <a:solidFill>
                  <a:srgbClr val="000000"/>
                </a:solidFill>
                <a:effectLst/>
                <a:uLnTx/>
                <a:uFillTx/>
                <a:latin typeface="Segoe UI"/>
                <a:cs typeface="Segoe UI" panose="020B0502040204020203" pitchFamily="34" charset="0"/>
              </a:defRPr>
            </a:lvl1pPr>
          </a:lstStyle>
          <a:p>
            <a:r>
              <a:rPr lang="en-US" dirty="0"/>
              <a:t>Use Copilot to research market conditions</a:t>
            </a:r>
          </a:p>
          <a:p>
            <a:r>
              <a:rPr lang="en-US" dirty="0"/>
              <a:t>Use Copilot to compare sales across regions or other variables</a:t>
            </a:r>
          </a:p>
        </p:txBody>
      </p:sp>
      <p:sp>
        <p:nvSpPr>
          <p:cNvPr id="15" name="TextBox 14">
            <a:extLst>
              <a:ext uri="{FF2B5EF4-FFF2-40B4-BE49-F238E27FC236}">
                <a16:creationId xmlns:a16="http://schemas.microsoft.com/office/drawing/2014/main" id="{01B4A48C-3B0C-C4F6-2612-72AF837D9E17}"/>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7474D772-EE58-430B-0ABF-E2A4C7DE564D}"/>
              </a:ext>
            </a:extLst>
          </p:cNvPr>
          <p:cNvSpPr>
            <a:spLocks/>
          </p:cNvSpPr>
          <p:nvPr/>
        </p:nvSpPr>
        <p:spPr bwMode="auto">
          <a:xfrm>
            <a:off x="645674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2FA459F8-093B-7AC7-BB91-A7BDEF7C567D}"/>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003AC19E-B22C-FC86-5911-5B83FA3D5E8E}"/>
              </a:ext>
            </a:extLst>
          </p:cNvPr>
          <p:cNvSpPr txBox="1">
            <a:spLocks/>
          </p:cNvSpPr>
          <p:nvPr/>
        </p:nvSpPr>
        <p:spPr>
          <a:xfrm>
            <a:off x="6528482" y="1924744"/>
            <a:ext cx="4865340" cy="2654573"/>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cs typeface="Segoe UI" panose="020B0502040204020203" pitchFamily="34" charset="0"/>
              </a:rPr>
              <a:t>Count the Number of Sales:</a:t>
            </a: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 </a:t>
            </a:r>
            <a:r>
              <a:rPr kumimoji="0" lang="en-US" sz="1100" i="0" u="none" strike="noStrike" kern="1200" cap="none" spc="0" normalizeH="0" baseline="0" noProof="0" dirty="0">
                <a:ln>
                  <a:noFill/>
                </a:ln>
                <a:solidFill>
                  <a:srgbClr val="000000"/>
                </a:solidFill>
                <a:effectLst/>
                <a:uLnTx/>
                <a:uFillTx/>
                <a:cs typeface="Segoe UI" panose="020B0502040204020203" pitchFamily="34" charset="0"/>
              </a:rPr>
              <a:t>Determine the total number of transactions or sales made during a specific period.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solidFill>
                <a:effectLst/>
                <a:uLnTx/>
                <a:uFillTx/>
                <a:cs typeface="Segoe UI" panose="020B0502040204020203" pitchFamily="34" charset="0"/>
              </a:rPr>
              <a:t>Count the Total Number of Visitors:</a:t>
            </a: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 Track the total number of people who visited your store during the same period.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cs typeface="Segoe UI" panose="020B0502040204020203" pitchFamily="34" charset="0"/>
              </a:rPr>
              <a:t>Divide the number of sales by the total number of visitors and multiply by 100 to get the percentage</a:t>
            </a:r>
          </a:p>
          <a:p>
            <a:pPr algn="l">
              <a:lnSpc>
                <a:spcPts val="2400"/>
              </a:lnSpc>
              <a:spcBef>
                <a:spcPts val="150"/>
              </a:spcBef>
              <a:spcAft>
                <a:spcPts val="450"/>
              </a:spcAft>
              <a:buNone/>
            </a:pPr>
            <a:r>
              <a:rPr lang="en-US" sz="1100" b="1" i="0" dirty="0">
                <a:solidFill>
                  <a:srgbClr val="424242"/>
                </a:solidFill>
                <a:effectLst/>
              </a:rPr>
              <a:t>Example</a:t>
            </a:r>
          </a:p>
          <a:p>
            <a:pPr algn="l">
              <a:spcBef>
                <a:spcPts val="450"/>
              </a:spcBef>
              <a:spcAft>
                <a:spcPts val="750"/>
              </a:spcAft>
              <a:buNone/>
            </a:pPr>
            <a:r>
              <a:rPr lang="en-US" sz="1100" b="0" i="0" dirty="0">
                <a:solidFill>
                  <a:srgbClr val="424242"/>
                </a:solidFill>
                <a:effectLst/>
              </a:rPr>
              <a:t>Let's say your store had 75 sales on a day when 500 people visited. The conversion rate would be:</a:t>
            </a:r>
          </a:p>
          <a:p>
            <a:pPr algn="l">
              <a:spcBef>
                <a:spcPts val="450"/>
              </a:spcBef>
              <a:spcAft>
                <a:spcPts val="750"/>
              </a:spcAft>
            </a:pPr>
            <a:r>
              <a:rPr lang="en-US" sz="1100" b="0" i="0" dirty="0">
                <a:solidFill>
                  <a:srgbClr val="424242"/>
                </a:solidFill>
                <a:effectLst/>
              </a:rPr>
              <a:t>Conversion Rate=(75/500)×100=15%</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3" name="Graphic 40">
            <a:extLst>
              <a:ext uri="{FF2B5EF4-FFF2-40B4-BE49-F238E27FC236}">
                <a16:creationId xmlns:a16="http://schemas.microsoft.com/office/drawing/2014/main" id="{4CCCD6AB-2861-718A-38FB-7F1023C2B95E}"/>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9F41BAAD-4FB5-9E00-2813-4D310B6DE4B8}"/>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5F88ABEA-30B8-F5CE-9CF8-B406ADB5DB5F}"/>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2283372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BBFB-8D2C-383D-B1D2-B7ADA91DE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52935-25E2-6EFC-1B38-6A0081233AC2}"/>
              </a:ext>
            </a:extLst>
          </p:cNvPr>
          <p:cNvSpPr>
            <a:spLocks noGrp="1"/>
          </p:cNvSpPr>
          <p:nvPr>
            <p:ph type="title"/>
          </p:nvPr>
        </p:nvSpPr>
        <p:spPr>
          <a:xfrm>
            <a:off x="585216" y="457200"/>
            <a:ext cx="1051560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Employee turnover</a:t>
            </a:r>
          </a:p>
        </p:txBody>
      </p:sp>
      <p:sp>
        <p:nvSpPr>
          <p:cNvPr id="28" name="Rectangle: Rounded Corners 81">
            <a:extLst>
              <a:ext uri="{FF2B5EF4-FFF2-40B4-BE49-F238E27FC236}">
                <a16:creationId xmlns:a16="http://schemas.microsoft.com/office/drawing/2014/main" id="{6DBC7DB4-4D17-7ACF-CC05-F2B893BBD09F}"/>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29" name="Rounded Rectangle 53">
            <a:extLst>
              <a:ext uri="{FF2B5EF4-FFF2-40B4-BE49-F238E27FC236}">
                <a16:creationId xmlns:a16="http://schemas.microsoft.com/office/drawing/2014/main" id="{9A7F1B0A-2548-363B-CB64-28CE74CCE6BF}"/>
              </a:ext>
            </a:extLst>
          </p:cNvPr>
          <p:cNvSpPr>
            <a:spLocks/>
          </p:cNvSpPr>
          <p:nvPr/>
        </p:nvSpPr>
        <p:spPr bwMode="auto">
          <a:xfrm>
            <a:off x="678814" y="4193804"/>
            <a:ext cx="10834371"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algn="ctr" defTabSz="932472" fontAlgn="base">
              <a:spcBef>
                <a:spcPct val="0"/>
              </a:spcBef>
              <a:spcAft>
                <a:spcPct val="0"/>
              </a:spcAft>
              <a:defRPr/>
            </a:pPr>
            <a:r>
              <a:rPr lang="en-US" sz="1400" noProof="0" dirty="0">
                <a:ln w="3175">
                  <a:noFill/>
                </a:ln>
                <a:gradFill flip="none" rotWithShape="1">
                  <a:gsLst>
                    <a:gs pos="51000">
                      <a:srgbClr val="0078D4"/>
                    </a:gs>
                    <a:gs pos="0">
                      <a:srgbClr val="C03BC4"/>
                    </a:gs>
                  </a:gsLst>
                  <a:lin ang="13500000" scaled="1"/>
                  <a:tileRect/>
                </a:gradFill>
                <a:latin typeface="+mj-lt"/>
                <a:cs typeface="Segoe UI" pitchFamily="34" charset="0"/>
              </a:rPr>
              <a:t>How AI can help reduce employee turnover</a:t>
            </a:r>
          </a:p>
        </p:txBody>
      </p:sp>
      <p:sp>
        <p:nvSpPr>
          <p:cNvPr id="30" name="Rectangle: Rounded Corners 29">
            <a:extLst>
              <a:ext uri="{FF2B5EF4-FFF2-40B4-BE49-F238E27FC236}">
                <a16:creationId xmlns:a16="http://schemas.microsoft.com/office/drawing/2014/main" id="{402DF6FE-A50A-6C5A-DBCD-F5195C0724F3}"/>
              </a:ext>
            </a:extLst>
          </p:cNvPr>
          <p:cNvSpPr>
            <a:spLocks/>
          </p:cNvSpPr>
          <p:nvPr/>
        </p:nvSpPr>
        <p:spPr bwMode="auto">
          <a:xfrm>
            <a:off x="763522"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Improve quality of internal materials </a:t>
            </a:r>
            <a:br>
              <a:rPr lang="en-US" sz="1100" b="1" noProof="0" dirty="0">
                <a:gradFill flip="none" rotWithShape="1">
                  <a:gsLst>
                    <a:gs pos="51000">
                      <a:srgbClr val="0078D4"/>
                    </a:gs>
                    <a:gs pos="0">
                      <a:srgbClr val="C03BC4"/>
                    </a:gs>
                  </a:gsLst>
                  <a:lin ang="13500000" scaled="1"/>
                  <a:tileRect/>
                </a:gradFill>
                <a:latin typeface="+mj-lt"/>
                <a:cs typeface="Segoe UI Semilight"/>
              </a:rPr>
            </a:br>
            <a:r>
              <a:rPr lang="en-US" sz="1100" b="1" noProof="0" dirty="0">
                <a:gradFill flip="none" rotWithShape="1">
                  <a:gsLst>
                    <a:gs pos="51000">
                      <a:srgbClr val="0078D4"/>
                    </a:gs>
                    <a:gs pos="0">
                      <a:srgbClr val="C03BC4"/>
                    </a:gs>
                  </a:gsLst>
                  <a:lin ang="13500000" scaled="1"/>
                  <a:tileRect/>
                </a:gradFill>
                <a:latin typeface="+mj-lt"/>
                <a:cs typeface="Segoe UI Semilight"/>
              </a:rPr>
              <a:t>and processes</a:t>
            </a:r>
          </a:p>
        </p:txBody>
      </p:sp>
      <p:sp>
        <p:nvSpPr>
          <p:cNvPr id="31" name="Rectangle: Rounded Corners 30">
            <a:extLst>
              <a:ext uri="{FF2B5EF4-FFF2-40B4-BE49-F238E27FC236}">
                <a16:creationId xmlns:a16="http://schemas.microsoft.com/office/drawing/2014/main" id="{163788AD-49D3-B33C-6ED6-0D8B131BAF1F}"/>
              </a:ext>
            </a:extLst>
          </p:cNvPr>
          <p:cNvSpPr>
            <a:spLocks/>
          </p:cNvSpPr>
          <p:nvPr/>
        </p:nvSpPr>
        <p:spPr bwMode="auto">
          <a:xfrm>
            <a:off x="4395575"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Improve employee collaboration​</a:t>
            </a:r>
          </a:p>
        </p:txBody>
      </p:sp>
      <p:pic>
        <p:nvPicPr>
          <p:cNvPr id="32" name="Picture 31" descr="Photo of sales meeting">
            <a:extLst>
              <a:ext uri="{FF2B5EF4-FFF2-40B4-BE49-F238E27FC236}">
                <a16:creationId xmlns:a16="http://schemas.microsoft.com/office/drawing/2014/main" id="{AB5BE9AF-0AC6-BFEB-7E7A-4FD9911CD2D0}"/>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33" name="Text Placeholder 33">
            <a:extLst>
              <a:ext uri="{FF2B5EF4-FFF2-40B4-BE49-F238E27FC236}">
                <a16:creationId xmlns:a16="http://schemas.microsoft.com/office/drawing/2014/main" id="{2DB8F1FE-C368-B7AF-CDD0-7E4214CDA435}"/>
              </a:ext>
            </a:extLst>
          </p:cNvPr>
          <p:cNvSpPr txBox="1">
            <a:spLocks/>
          </p:cNvSpPr>
          <p:nvPr/>
        </p:nvSpPr>
        <p:spPr>
          <a:xfrm>
            <a:off x="763523" y="3274895"/>
            <a:ext cx="5469448" cy="553998"/>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effectLst/>
                <a:uLnTx/>
                <a:uFillTx/>
                <a:ea typeface="+mn-ea"/>
                <a:cs typeface="Segoe UI" panose="020B0502040204020203" pitchFamily="34" charset="0"/>
              </a:rPr>
              <a:t>Retain critical plant and headquarters staff by improving the work/life balance of all workers by simplifying overhead tasks. Improve skilling to provide more growth opportunities and increase internal hiring.​</a:t>
            </a:r>
          </a:p>
        </p:txBody>
      </p:sp>
      <p:sp>
        <p:nvSpPr>
          <p:cNvPr id="34" name="TextBox 33">
            <a:extLst>
              <a:ext uri="{FF2B5EF4-FFF2-40B4-BE49-F238E27FC236}">
                <a16:creationId xmlns:a16="http://schemas.microsoft.com/office/drawing/2014/main" id="{0BE87FEB-5F4E-3360-F56A-6FD0BFA9054A}"/>
              </a:ext>
            </a:extLst>
          </p:cNvPr>
          <p:cNvSpPr txBox="1"/>
          <p:nvPr/>
        </p:nvSpPr>
        <p:spPr>
          <a:xfrm>
            <a:off x="763523" y="5007575"/>
            <a:ext cx="3366877" cy="800219"/>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Improve job descriptions for further role clarity</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Improve company meetings with summarization </a:t>
            </a:r>
            <a:br>
              <a:rPr kumimoji="0" lang="en-US" sz="1050" b="0" i="0" u="none" strike="noStrike" kern="1200" cap="none" spc="0" normalizeH="0" baseline="0" noProof="0">
                <a:ln>
                  <a:noFill/>
                </a:ln>
                <a:effectLst/>
                <a:uLnTx/>
                <a:uFillTx/>
                <a:ea typeface="+mn-ea"/>
                <a:cs typeface="Segoe UI" panose="020B0502040204020203" pitchFamily="34" charset="0"/>
              </a:rPr>
            </a:br>
            <a:r>
              <a:rPr kumimoji="0" lang="en-US" sz="1050" b="0" i="0" u="none" strike="noStrike" kern="1200" cap="none" spc="0" normalizeH="0" baseline="0" noProof="0">
                <a:ln>
                  <a:noFill/>
                </a:ln>
                <a:effectLst/>
                <a:uLnTx/>
                <a:uFillTx/>
                <a:ea typeface="+mn-ea"/>
                <a:cs typeface="Segoe UI" panose="020B0502040204020203" pitchFamily="34" charset="0"/>
              </a:rPr>
              <a:t>and recap</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Completely focus during the meeting</a:t>
            </a:r>
          </a:p>
        </p:txBody>
      </p:sp>
      <p:sp>
        <p:nvSpPr>
          <p:cNvPr id="35" name="TextBox 34">
            <a:extLst>
              <a:ext uri="{FF2B5EF4-FFF2-40B4-BE49-F238E27FC236}">
                <a16:creationId xmlns:a16="http://schemas.microsoft.com/office/drawing/2014/main" id="{D575EAF2-1391-71F0-976D-D465AA0608C2}"/>
              </a:ext>
            </a:extLst>
          </p:cNvPr>
          <p:cNvSpPr txBox="1"/>
          <p:nvPr/>
        </p:nvSpPr>
        <p:spPr>
          <a:xfrm>
            <a:off x="4395575" y="5007575"/>
            <a:ext cx="3366877" cy="400110"/>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Use Copilot in Loop to drive internal collaboration</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Use Copilot to surface ice breakers</a:t>
            </a:r>
          </a:p>
        </p:txBody>
      </p:sp>
      <p:sp>
        <p:nvSpPr>
          <p:cNvPr id="37" name="Rounded Rectangle 53">
            <a:extLst>
              <a:ext uri="{FF2B5EF4-FFF2-40B4-BE49-F238E27FC236}">
                <a16:creationId xmlns:a16="http://schemas.microsoft.com/office/drawing/2014/main" id="{2D82DB76-9E73-A5E5-22B6-F798C474304E}"/>
              </a:ext>
            </a:extLst>
          </p:cNvPr>
          <p:cNvSpPr>
            <a:spLocks/>
          </p:cNvSpPr>
          <p:nvPr/>
        </p:nvSpPr>
        <p:spPr bwMode="auto">
          <a:xfrm>
            <a:off x="6424994" y="1278889"/>
            <a:ext cx="5072316" cy="2691486"/>
          </a:xfrm>
          <a:prstGeom prst="roundRect">
            <a:avLst>
              <a:gd name="adj" fmla="val 3444"/>
            </a:avLst>
          </a:prstGeom>
          <a:solidFill>
            <a:schemeClr val="bg1"/>
          </a:solidFill>
          <a:ln>
            <a:solidFill>
              <a:schemeClr val="bg2"/>
            </a:solid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mj-lt"/>
              <a:ea typeface="+mn-ea"/>
              <a:cs typeface="+mn-cs"/>
            </a:endParaRPr>
          </a:p>
        </p:txBody>
      </p:sp>
      <p:sp>
        <p:nvSpPr>
          <p:cNvPr id="38" name="Rectangle: Rounded Corners 37">
            <a:extLst>
              <a:ext uri="{FF2B5EF4-FFF2-40B4-BE49-F238E27FC236}">
                <a16:creationId xmlns:a16="http://schemas.microsoft.com/office/drawing/2014/main" id="{D65A789A-BD46-A4DF-B408-69D95011A1AB}"/>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b="1" noProof="0" dirty="0">
                <a:gradFill flip="none" rotWithShape="1">
                  <a:gsLst>
                    <a:gs pos="0">
                      <a:srgbClr val="C03BC4"/>
                    </a:gs>
                    <a:gs pos="56000">
                      <a:srgbClr val="0078D4"/>
                    </a:gs>
                  </a:gsLst>
                  <a:lin ang="13500000" scaled="1"/>
                  <a:tileRect/>
                </a:gradFill>
                <a:latin typeface="+mj-lt"/>
                <a:cs typeface="Segoe UI Semilight"/>
              </a:rPr>
              <a:t>Value Calculation</a:t>
            </a:r>
          </a:p>
        </p:txBody>
      </p:sp>
      <p:sp>
        <p:nvSpPr>
          <p:cNvPr id="39" name="TextBox 38">
            <a:extLst>
              <a:ext uri="{FF2B5EF4-FFF2-40B4-BE49-F238E27FC236}">
                <a16:creationId xmlns:a16="http://schemas.microsoft.com/office/drawing/2014/main" id="{4002E12E-907A-4103-A84C-945788FCD036}"/>
              </a:ext>
            </a:extLst>
          </p:cNvPr>
          <p:cNvSpPr txBox="1">
            <a:spLocks/>
          </p:cNvSpPr>
          <p:nvPr/>
        </p:nvSpPr>
        <p:spPr>
          <a:xfrm>
            <a:off x="6529164" y="1743672"/>
            <a:ext cx="4865340" cy="2508379"/>
          </a:xfrm>
          <a:prstGeom prst="rect">
            <a:avLst/>
          </a:prstGeom>
          <a:noFill/>
        </p:spPr>
        <p:txBody>
          <a:bodyPr wrap="square" lIns="0" tIns="0" rIns="0" bIns="0">
            <a:spAutoFit/>
          </a:bodyPr>
          <a:lstStyle/>
          <a:p>
            <a:pPr marL="171450" indent="-171450" algn="l">
              <a:spcAft>
                <a:spcPts val="600"/>
              </a:spcAft>
              <a:buFont typeface="Arial" panose="020B0604020202020204" pitchFamily="34" charset="0"/>
              <a:buChar char="•"/>
            </a:pPr>
            <a:r>
              <a:rPr lang="en-US" sz="1100" b="1" i="0" u="none" strike="noStrike" noProof="0" dirty="0">
                <a:effectLst/>
              </a:rPr>
              <a:t>Determine the change in employee turnover</a:t>
            </a:r>
            <a:r>
              <a:rPr lang="en-US" sz="1100" i="0" u="none" strike="noStrike" noProof="0" dirty="0">
                <a:effectLst/>
              </a:rPr>
              <a:t>: Compare the turnover rate of employees with the AI solution with a group that does not have it (or with a historical number)</a:t>
            </a:r>
          </a:p>
          <a:p>
            <a:pPr marL="171450" indent="-171450" algn="l">
              <a:spcAft>
                <a:spcPts val="600"/>
              </a:spcAft>
              <a:buFont typeface="Arial" panose="020B0604020202020204" pitchFamily="34" charset="0"/>
              <a:buChar char="•"/>
            </a:pPr>
            <a:r>
              <a:rPr lang="en-US" sz="1100" b="1" i="0" u="none" strike="noStrike" noProof="0" dirty="0">
                <a:effectLst/>
              </a:rPr>
              <a:t>Calculate the cost of replacing an employee</a:t>
            </a:r>
            <a:r>
              <a:rPr lang="en-US" sz="1100" i="0" u="none" strike="noStrike" noProof="0" dirty="0">
                <a:effectLst/>
              </a:rPr>
              <a:t>: This is often a percentage of wages.</a:t>
            </a:r>
          </a:p>
          <a:p>
            <a:pPr marL="171450" indent="-171450" algn="l">
              <a:spcAft>
                <a:spcPts val="600"/>
              </a:spcAft>
              <a:buFont typeface="Arial" panose="020B0604020202020204" pitchFamily="34" charset="0"/>
              <a:buChar char="•"/>
            </a:pPr>
            <a:r>
              <a:rPr lang="en-US" sz="1100" b="1" noProof="0" dirty="0"/>
              <a:t>Calculate the total savings</a:t>
            </a:r>
            <a:r>
              <a:rPr lang="en-US" sz="1100" noProof="0" dirty="0"/>
              <a:t>: </a:t>
            </a:r>
            <a:r>
              <a:rPr lang="en-US" sz="1100" i="0" u="none" strike="noStrike" noProof="0" dirty="0">
                <a:effectLst/>
              </a:rPr>
              <a:t>Multiply the change in employee turnover by the cost of hiring and by the number of employees using the solution.</a:t>
            </a:r>
          </a:p>
          <a:p>
            <a:pPr algn="l">
              <a:spcAft>
                <a:spcPts val="600"/>
              </a:spcAft>
            </a:pPr>
            <a:r>
              <a:rPr lang="en-US" sz="1100" b="1" noProof="0" dirty="0"/>
              <a:t>Example</a:t>
            </a:r>
          </a:p>
          <a:p>
            <a:pPr algn="l">
              <a:spcAft>
                <a:spcPts val="600"/>
              </a:spcAft>
            </a:pPr>
            <a:r>
              <a:rPr lang="en-US" sz="1100" i="0" u="none" strike="noStrike" noProof="0" dirty="0">
                <a:effectLst/>
              </a:rPr>
              <a:t>The AI solution is used by 100 people who make $100k per year and the cost of replacing one of these employees is 6 months salary. Prior to deployment an average of 6 employees left per year. After deployment only 3 employees leave per year. So the saving is 3% change in turnover * 100 people * $50k to hire = $150,000.</a:t>
            </a:r>
          </a:p>
        </p:txBody>
      </p:sp>
      <p:sp>
        <p:nvSpPr>
          <p:cNvPr id="40" name="Graphic 40">
            <a:extLst>
              <a:ext uri="{FF2B5EF4-FFF2-40B4-BE49-F238E27FC236}">
                <a16:creationId xmlns:a16="http://schemas.microsoft.com/office/drawing/2014/main" id="{F8EBDF9B-E222-7319-1D61-CF6253DE6D5A}"/>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43" name="Rectangle: Rounded Corners 42">
            <a:extLst>
              <a:ext uri="{FF2B5EF4-FFF2-40B4-BE49-F238E27FC236}">
                <a16:creationId xmlns:a16="http://schemas.microsoft.com/office/drawing/2014/main" id="{782854E4-6866-94F4-0015-CEE6E59B4704}"/>
              </a:ext>
            </a:extLst>
          </p:cNvPr>
          <p:cNvSpPr>
            <a:spLocks/>
          </p:cNvSpPr>
          <p:nvPr/>
        </p:nvSpPr>
        <p:spPr bwMode="auto">
          <a:xfrm>
            <a:off x="8027628" y="4526249"/>
            <a:ext cx="3366877" cy="427343"/>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defTabSz="932472" fontAlgn="base">
              <a:spcBef>
                <a:spcPct val="0"/>
              </a:spcBef>
              <a:spcAft>
                <a:spcPct val="0"/>
              </a:spcAft>
            </a:pPr>
            <a:r>
              <a:rPr lang="en-US" sz="1100" b="1" noProof="0" dirty="0">
                <a:gradFill flip="none" rotWithShape="1">
                  <a:gsLst>
                    <a:gs pos="51000">
                      <a:srgbClr val="0078D4"/>
                    </a:gs>
                    <a:gs pos="0">
                      <a:srgbClr val="C03BC4"/>
                    </a:gs>
                  </a:gsLst>
                  <a:lin ang="13500000" scaled="1"/>
                  <a:tileRect/>
                </a:gradFill>
                <a:latin typeface="+mj-lt"/>
                <a:cs typeface="Segoe UI Semilight"/>
              </a:rPr>
              <a:t>Create internal feedback loop ​</a:t>
            </a:r>
          </a:p>
        </p:txBody>
      </p:sp>
      <p:sp>
        <p:nvSpPr>
          <p:cNvPr id="62" name="TextBox 61">
            <a:extLst>
              <a:ext uri="{FF2B5EF4-FFF2-40B4-BE49-F238E27FC236}">
                <a16:creationId xmlns:a16="http://schemas.microsoft.com/office/drawing/2014/main" id="{B5FB06F0-6A03-EBAC-427B-B709DC41A02E}"/>
              </a:ext>
            </a:extLst>
          </p:cNvPr>
          <p:cNvSpPr txBox="1"/>
          <p:nvPr/>
        </p:nvSpPr>
        <p:spPr>
          <a:xfrm>
            <a:off x="8027628" y="5007575"/>
            <a:ext cx="3366877" cy="723275"/>
          </a:xfrm>
          <a:prstGeom prst="rect">
            <a:avLst/>
          </a:prstGeom>
          <a:noFill/>
        </p:spPr>
        <p:txBody>
          <a:bodyPr wrap="square" lIns="0" tIns="0" rIns="0" bIns="0">
            <a:spAutoFit/>
          </a:bodyPr>
          <a:lstStyle/>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Draft employee surveys</a:t>
            </a:r>
          </a:p>
          <a:p>
            <a:pPr marL="171450" marR="0" lvl="0" indent="-171450" algn="l" defTabSz="932597" rtl="0" eaLnBrk="1" fontAlgn="auto" latinLnBrk="0" hangingPunct="1">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effectLst/>
                <a:uLnTx/>
                <a:uFillTx/>
                <a:ea typeface="+mn-ea"/>
                <a:cs typeface="Segoe UI" panose="020B0502040204020203" pitchFamily="34" charset="0"/>
              </a:rPr>
              <a:t>Analyze surveys to gain valuable insights into what makes employees happy or areas that need improvement within the organization</a:t>
            </a:r>
          </a:p>
        </p:txBody>
      </p:sp>
      <p:sp>
        <p:nvSpPr>
          <p:cNvPr id="66" name="Graphic 64">
            <a:extLst>
              <a:ext uri="{FF2B5EF4-FFF2-40B4-BE49-F238E27FC236}">
                <a16:creationId xmlns:a16="http://schemas.microsoft.com/office/drawing/2014/main" id="{EF6810AD-FE51-6546-7AF2-A75B434B32CB}"/>
              </a:ext>
            </a:extLst>
          </p:cNvPr>
          <p:cNvSpPr/>
          <p:nvPr/>
        </p:nvSpPr>
        <p:spPr>
          <a:xfrm>
            <a:off x="846867" y="4641704"/>
            <a:ext cx="179220" cy="196434"/>
          </a:xfrm>
          <a:custGeom>
            <a:avLst/>
            <a:gdLst>
              <a:gd name="connsiteX0" fmla="*/ 92869 w 179220"/>
              <a:gd name="connsiteY0" fmla="*/ 0 h 196434"/>
              <a:gd name="connsiteX1" fmla="*/ 114167 w 179220"/>
              <a:gd name="connsiteY1" fmla="*/ 19050 h 196434"/>
              <a:gd name="connsiteX2" fmla="*/ 130969 w 179220"/>
              <a:gd name="connsiteY2" fmla="*/ 19050 h 196434"/>
              <a:gd name="connsiteX3" fmla="*/ 152400 w 179220"/>
              <a:gd name="connsiteY3" fmla="*/ 40481 h 196434"/>
              <a:gd name="connsiteX4" fmla="*/ 152400 w 179220"/>
              <a:gd name="connsiteY4" fmla="*/ 90468 h 196434"/>
              <a:gd name="connsiteX5" fmla="*/ 138113 w 179220"/>
              <a:gd name="connsiteY5" fmla="*/ 86449 h 196434"/>
              <a:gd name="connsiteX6" fmla="*/ 138113 w 179220"/>
              <a:gd name="connsiteY6" fmla="*/ 40481 h 196434"/>
              <a:gd name="connsiteX7" fmla="*/ 130969 w 179220"/>
              <a:gd name="connsiteY7" fmla="*/ 33338 h 196434"/>
              <a:gd name="connsiteX8" fmla="*/ 110690 w 179220"/>
              <a:gd name="connsiteY8" fmla="*/ 33338 h 196434"/>
              <a:gd name="connsiteX9" fmla="*/ 92869 w 179220"/>
              <a:gd name="connsiteY9" fmla="*/ 42863 h 196434"/>
              <a:gd name="connsiteX10" fmla="*/ 59531 w 179220"/>
              <a:gd name="connsiteY10" fmla="*/ 42863 h 196434"/>
              <a:gd name="connsiteX11" fmla="*/ 41710 w 179220"/>
              <a:gd name="connsiteY11" fmla="*/ 33338 h 196434"/>
              <a:gd name="connsiteX12" fmla="*/ 21431 w 179220"/>
              <a:gd name="connsiteY12" fmla="*/ 33338 h 196434"/>
              <a:gd name="connsiteX13" fmla="*/ 14288 w 179220"/>
              <a:gd name="connsiteY13" fmla="*/ 40481 h 196434"/>
              <a:gd name="connsiteX14" fmla="*/ 14288 w 179220"/>
              <a:gd name="connsiteY14" fmla="*/ 169069 h 196434"/>
              <a:gd name="connsiteX15" fmla="*/ 21431 w 179220"/>
              <a:gd name="connsiteY15" fmla="*/ 176213 h 196434"/>
              <a:gd name="connsiteX16" fmla="*/ 73647 w 179220"/>
              <a:gd name="connsiteY16" fmla="*/ 176213 h 196434"/>
              <a:gd name="connsiteX17" fmla="*/ 83915 w 179220"/>
              <a:gd name="connsiteY17" fmla="*/ 190500 h 196434"/>
              <a:gd name="connsiteX18" fmla="*/ 21431 w 179220"/>
              <a:gd name="connsiteY18" fmla="*/ 190500 h 196434"/>
              <a:gd name="connsiteX19" fmla="*/ 0 w 179220"/>
              <a:gd name="connsiteY19" fmla="*/ 169069 h 196434"/>
              <a:gd name="connsiteX20" fmla="*/ 0 w 179220"/>
              <a:gd name="connsiteY20" fmla="*/ 40481 h 196434"/>
              <a:gd name="connsiteX21" fmla="*/ 21431 w 179220"/>
              <a:gd name="connsiteY21" fmla="*/ 19050 h 196434"/>
              <a:gd name="connsiteX22" fmla="*/ 38233 w 179220"/>
              <a:gd name="connsiteY22" fmla="*/ 19050 h 196434"/>
              <a:gd name="connsiteX23" fmla="*/ 59531 w 179220"/>
              <a:gd name="connsiteY23" fmla="*/ 0 h 196434"/>
              <a:gd name="connsiteX24" fmla="*/ 92869 w 179220"/>
              <a:gd name="connsiteY24" fmla="*/ 0 h 196434"/>
              <a:gd name="connsiteX25" fmla="*/ 114205 w 179220"/>
              <a:gd name="connsiteY25" fmla="*/ 19355 h 196434"/>
              <a:gd name="connsiteX26" fmla="*/ 114167 w 179220"/>
              <a:gd name="connsiteY26" fmla="*/ 19050 h 196434"/>
              <a:gd name="connsiteX27" fmla="*/ 114195 w 179220"/>
              <a:gd name="connsiteY27" fmla="*/ 19355 h 196434"/>
              <a:gd name="connsiteX28" fmla="*/ 114252 w 179220"/>
              <a:gd name="connsiteY28" fmla="*/ 19964 h 196434"/>
              <a:gd name="connsiteX29" fmla="*/ 114300 w 179220"/>
              <a:gd name="connsiteY29" fmla="*/ 21431 h 196434"/>
              <a:gd name="connsiteX30" fmla="*/ 114243 w 179220"/>
              <a:gd name="connsiteY30" fmla="*/ 19850 h 196434"/>
              <a:gd name="connsiteX31" fmla="*/ 114243 w 179220"/>
              <a:gd name="connsiteY31" fmla="*/ 19964 h 196434"/>
              <a:gd name="connsiteX32" fmla="*/ 92869 w 179220"/>
              <a:gd name="connsiteY32" fmla="*/ 14288 h 196434"/>
              <a:gd name="connsiteX33" fmla="*/ 59531 w 179220"/>
              <a:gd name="connsiteY33" fmla="*/ 14288 h 196434"/>
              <a:gd name="connsiteX34" fmla="*/ 52388 w 179220"/>
              <a:gd name="connsiteY34" fmla="*/ 21431 h 196434"/>
              <a:gd name="connsiteX35" fmla="*/ 59531 w 179220"/>
              <a:gd name="connsiteY35" fmla="*/ 28575 h 196434"/>
              <a:gd name="connsiteX36" fmla="*/ 92869 w 179220"/>
              <a:gd name="connsiteY36" fmla="*/ 28575 h 196434"/>
              <a:gd name="connsiteX37" fmla="*/ 100013 w 179220"/>
              <a:gd name="connsiteY37" fmla="*/ 21431 h 196434"/>
              <a:gd name="connsiteX38" fmla="*/ 92869 w 179220"/>
              <a:gd name="connsiteY38" fmla="*/ 14288 h 196434"/>
              <a:gd name="connsiteX39" fmla="*/ 97898 w 179220"/>
              <a:gd name="connsiteY39" fmla="*/ 114071 h 196434"/>
              <a:gd name="connsiteX40" fmla="*/ 84877 w 179220"/>
              <a:gd name="connsiteY40" fmla="*/ 137657 h 196434"/>
              <a:gd name="connsiteX41" fmla="*/ 84172 w 179220"/>
              <a:gd name="connsiteY41" fmla="*/ 137846 h 196434"/>
              <a:gd name="connsiteX42" fmla="*/ 78610 w 179220"/>
              <a:gd name="connsiteY42" fmla="*/ 139217 h 196434"/>
              <a:gd name="connsiteX43" fmla="*/ 78667 w 179220"/>
              <a:gd name="connsiteY43" fmla="*/ 156429 h 196434"/>
              <a:gd name="connsiteX44" fmla="*/ 83810 w 179220"/>
              <a:gd name="connsiteY44" fmla="*/ 157667 h 196434"/>
              <a:gd name="connsiteX45" fmla="*/ 97869 w 179220"/>
              <a:gd name="connsiteY45" fmla="*/ 180648 h 196434"/>
              <a:gd name="connsiteX46" fmla="*/ 97622 w 179220"/>
              <a:gd name="connsiteY46" fmla="*/ 181575 h 196434"/>
              <a:gd name="connsiteX47" fmla="*/ 95841 w 179220"/>
              <a:gd name="connsiteY47" fmla="*/ 187595 h 196434"/>
              <a:gd name="connsiteX48" fmla="*/ 109976 w 179220"/>
              <a:gd name="connsiteY48" fmla="*/ 196377 h 196434"/>
              <a:gd name="connsiteX49" fmla="*/ 114681 w 179220"/>
              <a:gd name="connsiteY49" fmla="*/ 191424 h 196434"/>
              <a:gd name="connsiteX50" fmla="*/ 141613 w 179220"/>
              <a:gd name="connsiteY50" fmla="*/ 190752 h 196434"/>
              <a:gd name="connsiteX51" fmla="*/ 142294 w 179220"/>
              <a:gd name="connsiteY51" fmla="*/ 191433 h 196434"/>
              <a:gd name="connsiteX52" fmla="*/ 147037 w 179220"/>
              <a:gd name="connsiteY52" fmla="*/ 196434 h 196434"/>
              <a:gd name="connsiteX53" fmla="*/ 161163 w 179220"/>
              <a:gd name="connsiteY53" fmla="*/ 187738 h 196434"/>
              <a:gd name="connsiteX54" fmla="*/ 159277 w 179220"/>
              <a:gd name="connsiteY54" fmla="*/ 181204 h 196434"/>
              <a:gd name="connsiteX55" fmla="*/ 172298 w 179220"/>
              <a:gd name="connsiteY55" fmla="*/ 157618 h 196434"/>
              <a:gd name="connsiteX56" fmla="*/ 173003 w 179220"/>
              <a:gd name="connsiteY56" fmla="*/ 157429 h 196434"/>
              <a:gd name="connsiteX57" fmla="*/ 178565 w 179220"/>
              <a:gd name="connsiteY57" fmla="*/ 156058 h 196434"/>
              <a:gd name="connsiteX58" fmla="*/ 178508 w 179220"/>
              <a:gd name="connsiteY58" fmla="*/ 138836 h 196434"/>
              <a:gd name="connsiteX59" fmla="*/ 173365 w 179220"/>
              <a:gd name="connsiteY59" fmla="*/ 137598 h 196434"/>
              <a:gd name="connsiteX60" fmla="*/ 159306 w 179220"/>
              <a:gd name="connsiteY60" fmla="*/ 114617 h 196434"/>
              <a:gd name="connsiteX61" fmla="*/ 159553 w 179220"/>
              <a:gd name="connsiteY61" fmla="*/ 113690 h 196434"/>
              <a:gd name="connsiteX62" fmla="*/ 161334 w 179220"/>
              <a:gd name="connsiteY62" fmla="*/ 107690 h 196434"/>
              <a:gd name="connsiteX63" fmla="*/ 147199 w 179220"/>
              <a:gd name="connsiteY63" fmla="*/ 98908 h 196434"/>
              <a:gd name="connsiteX64" fmla="*/ 142504 w 179220"/>
              <a:gd name="connsiteY64" fmla="*/ 103842 h 196434"/>
              <a:gd name="connsiteX65" fmla="*/ 115572 w 179220"/>
              <a:gd name="connsiteY65" fmla="*/ 104532 h 196434"/>
              <a:gd name="connsiteX66" fmla="*/ 114881 w 179220"/>
              <a:gd name="connsiteY66" fmla="*/ 103842 h 196434"/>
              <a:gd name="connsiteX67" fmla="*/ 110138 w 179220"/>
              <a:gd name="connsiteY67" fmla="*/ 98841 h 196434"/>
              <a:gd name="connsiteX68" fmla="*/ 96012 w 179220"/>
              <a:gd name="connsiteY68" fmla="*/ 107528 h 196434"/>
              <a:gd name="connsiteX69" fmla="*/ 97898 w 179220"/>
              <a:gd name="connsiteY69" fmla="*/ 114071 h 196434"/>
              <a:gd name="connsiteX70" fmla="*/ 128588 w 179220"/>
              <a:gd name="connsiteY70" fmla="*/ 161925 h 196434"/>
              <a:gd name="connsiteX71" fmla="*/ 114776 w 179220"/>
              <a:gd name="connsiteY71" fmla="*/ 147638 h 196434"/>
              <a:gd name="connsiteX72" fmla="*/ 128588 w 179220"/>
              <a:gd name="connsiteY72" fmla="*/ 133350 h 196434"/>
              <a:gd name="connsiteX73" fmla="*/ 142399 w 179220"/>
              <a:gd name="connsiteY73" fmla="*/ 147638 h 196434"/>
              <a:gd name="connsiteX74" fmla="*/ 128588 w 179220"/>
              <a:gd name="connsiteY74" fmla="*/ 161925 h 1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9220" h="196434">
                <a:moveTo>
                  <a:pt x="92869" y="0"/>
                </a:moveTo>
                <a:cubicBezTo>
                  <a:pt x="103783" y="0"/>
                  <a:pt x="112954" y="8203"/>
                  <a:pt x="114167" y="19050"/>
                </a:cubicBezTo>
                <a:lnTo>
                  <a:pt x="130969" y="19050"/>
                </a:lnTo>
                <a:cubicBezTo>
                  <a:pt x="142805" y="19050"/>
                  <a:pt x="152400" y="28645"/>
                  <a:pt x="152400" y="40481"/>
                </a:cubicBezTo>
                <a:lnTo>
                  <a:pt x="152400" y="90468"/>
                </a:lnTo>
                <a:cubicBezTo>
                  <a:pt x="147818" y="88557"/>
                  <a:pt x="143020" y="87207"/>
                  <a:pt x="138113" y="86449"/>
                </a:cubicBezTo>
                <a:lnTo>
                  <a:pt x="138113" y="40481"/>
                </a:lnTo>
                <a:cubicBezTo>
                  <a:pt x="138113" y="36536"/>
                  <a:pt x="134914" y="33338"/>
                  <a:pt x="130969" y="33338"/>
                </a:cubicBezTo>
                <a:lnTo>
                  <a:pt x="110690" y="33338"/>
                </a:lnTo>
                <a:cubicBezTo>
                  <a:pt x="106842" y="39081"/>
                  <a:pt x="100298" y="42863"/>
                  <a:pt x="92869" y="42863"/>
                </a:cubicBezTo>
                <a:lnTo>
                  <a:pt x="59531" y="42863"/>
                </a:lnTo>
                <a:cubicBezTo>
                  <a:pt x="52102" y="42863"/>
                  <a:pt x="45558" y="39081"/>
                  <a:pt x="41710" y="33338"/>
                </a:cubicBezTo>
                <a:lnTo>
                  <a:pt x="21431" y="33338"/>
                </a:lnTo>
                <a:cubicBezTo>
                  <a:pt x="17486" y="33338"/>
                  <a:pt x="14288" y="36536"/>
                  <a:pt x="14288" y="40481"/>
                </a:cubicBezTo>
                <a:lnTo>
                  <a:pt x="14288" y="169069"/>
                </a:lnTo>
                <a:cubicBezTo>
                  <a:pt x="14288" y="173012"/>
                  <a:pt x="17488" y="176213"/>
                  <a:pt x="21431" y="176213"/>
                </a:cubicBezTo>
                <a:lnTo>
                  <a:pt x="73647" y="176213"/>
                </a:lnTo>
                <a:cubicBezTo>
                  <a:pt x="76374" y="181438"/>
                  <a:pt x="79832" y="186249"/>
                  <a:pt x="83915" y="190500"/>
                </a:cubicBezTo>
                <a:lnTo>
                  <a:pt x="21431" y="190500"/>
                </a:lnTo>
                <a:cubicBezTo>
                  <a:pt x="9595" y="190500"/>
                  <a:pt x="0" y="180905"/>
                  <a:pt x="0" y="169069"/>
                </a:cubicBezTo>
                <a:lnTo>
                  <a:pt x="0" y="40481"/>
                </a:lnTo>
                <a:cubicBezTo>
                  <a:pt x="0" y="28645"/>
                  <a:pt x="9595" y="19050"/>
                  <a:pt x="21431" y="19050"/>
                </a:cubicBezTo>
                <a:lnTo>
                  <a:pt x="38233" y="19050"/>
                </a:lnTo>
                <a:cubicBezTo>
                  <a:pt x="39446" y="8203"/>
                  <a:pt x="48617" y="0"/>
                  <a:pt x="59531" y="0"/>
                </a:cubicBezTo>
                <a:lnTo>
                  <a:pt x="92869" y="0"/>
                </a:lnTo>
                <a:close/>
                <a:moveTo>
                  <a:pt x="114205" y="19355"/>
                </a:moveTo>
                <a:cubicBezTo>
                  <a:pt x="114193" y="19253"/>
                  <a:pt x="114180" y="19151"/>
                  <a:pt x="114167" y="19050"/>
                </a:cubicBezTo>
                <a:lnTo>
                  <a:pt x="114195" y="19355"/>
                </a:lnTo>
                <a:close/>
                <a:moveTo>
                  <a:pt x="114252" y="19964"/>
                </a:moveTo>
                <a:lnTo>
                  <a:pt x="114300" y="21431"/>
                </a:lnTo>
                <a:cubicBezTo>
                  <a:pt x="114300" y="20898"/>
                  <a:pt x="114281" y="20374"/>
                  <a:pt x="114243" y="19850"/>
                </a:cubicBezTo>
                <a:lnTo>
                  <a:pt x="114243" y="19964"/>
                </a:lnTo>
                <a:close/>
                <a:moveTo>
                  <a:pt x="92869" y="14288"/>
                </a:moveTo>
                <a:lnTo>
                  <a:pt x="59531" y="14288"/>
                </a:lnTo>
                <a:cubicBezTo>
                  <a:pt x="55586" y="14288"/>
                  <a:pt x="52388" y="17486"/>
                  <a:pt x="52388" y="21431"/>
                </a:cubicBezTo>
                <a:cubicBezTo>
                  <a:pt x="52388" y="25377"/>
                  <a:pt x="55586" y="28575"/>
                  <a:pt x="59531" y="28575"/>
                </a:cubicBezTo>
                <a:lnTo>
                  <a:pt x="92869" y="28575"/>
                </a:lnTo>
                <a:cubicBezTo>
                  <a:pt x="96814" y="28575"/>
                  <a:pt x="100013" y="25377"/>
                  <a:pt x="100013" y="21431"/>
                </a:cubicBezTo>
                <a:cubicBezTo>
                  <a:pt x="100013" y="17486"/>
                  <a:pt x="96814" y="14288"/>
                  <a:pt x="92869" y="14288"/>
                </a:cubicBezTo>
                <a:close/>
                <a:moveTo>
                  <a:pt x="97898" y="114071"/>
                </a:moveTo>
                <a:cubicBezTo>
                  <a:pt x="100815" y="124180"/>
                  <a:pt x="94986" y="134740"/>
                  <a:pt x="84877" y="137657"/>
                </a:cubicBezTo>
                <a:cubicBezTo>
                  <a:pt x="84644" y="137724"/>
                  <a:pt x="84409" y="137788"/>
                  <a:pt x="84172" y="137846"/>
                </a:cubicBezTo>
                <a:lnTo>
                  <a:pt x="78610" y="139217"/>
                </a:lnTo>
                <a:cubicBezTo>
                  <a:pt x="77718" y="144922"/>
                  <a:pt x="77737" y="150731"/>
                  <a:pt x="78667" y="156429"/>
                </a:cubicBezTo>
                <a:lnTo>
                  <a:pt x="83810" y="157667"/>
                </a:lnTo>
                <a:cubicBezTo>
                  <a:pt x="94039" y="160131"/>
                  <a:pt x="100333" y="170420"/>
                  <a:pt x="97869" y="180648"/>
                </a:cubicBezTo>
                <a:cubicBezTo>
                  <a:pt x="97795" y="180960"/>
                  <a:pt x="97712" y="181268"/>
                  <a:pt x="97622" y="181575"/>
                </a:cubicBezTo>
                <a:lnTo>
                  <a:pt x="95841" y="187595"/>
                </a:lnTo>
                <a:cubicBezTo>
                  <a:pt x="100032" y="191272"/>
                  <a:pt x="104794" y="194253"/>
                  <a:pt x="109976" y="196377"/>
                </a:cubicBezTo>
                <a:lnTo>
                  <a:pt x="114681" y="191424"/>
                </a:lnTo>
                <a:cubicBezTo>
                  <a:pt x="121932" y="183801"/>
                  <a:pt x="133991" y="183501"/>
                  <a:pt x="141613" y="190752"/>
                </a:cubicBezTo>
                <a:cubicBezTo>
                  <a:pt x="141846" y="190973"/>
                  <a:pt x="142073" y="191201"/>
                  <a:pt x="142294" y="191433"/>
                </a:cubicBezTo>
                <a:lnTo>
                  <a:pt x="147037" y="196434"/>
                </a:lnTo>
                <a:cubicBezTo>
                  <a:pt x="152195" y="194337"/>
                  <a:pt x="156968" y="191398"/>
                  <a:pt x="161163" y="187738"/>
                </a:cubicBezTo>
                <a:lnTo>
                  <a:pt x="159277" y="181204"/>
                </a:lnTo>
                <a:cubicBezTo>
                  <a:pt x="156360" y="171095"/>
                  <a:pt x="162189" y="160535"/>
                  <a:pt x="172298" y="157618"/>
                </a:cubicBezTo>
                <a:cubicBezTo>
                  <a:pt x="172531" y="157551"/>
                  <a:pt x="172766" y="157487"/>
                  <a:pt x="173003" y="157429"/>
                </a:cubicBezTo>
                <a:lnTo>
                  <a:pt x="178565" y="156058"/>
                </a:lnTo>
                <a:cubicBezTo>
                  <a:pt x="179458" y="150350"/>
                  <a:pt x="179439" y="144538"/>
                  <a:pt x="178508" y="138836"/>
                </a:cubicBezTo>
                <a:lnTo>
                  <a:pt x="173365" y="137598"/>
                </a:lnTo>
                <a:cubicBezTo>
                  <a:pt x="163136" y="135134"/>
                  <a:pt x="156842" y="124845"/>
                  <a:pt x="159306" y="114617"/>
                </a:cubicBezTo>
                <a:cubicBezTo>
                  <a:pt x="159380" y="114306"/>
                  <a:pt x="159463" y="113997"/>
                  <a:pt x="159553" y="113690"/>
                </a:cubicBezTo>
                <a:lnTo>
                  <a:pt x="161334" y="107690"/>
                </a:lnTo>
                <a:cubicBezTo>
                  <a:pt x="157143" y="103998"/>
                  <a:pt x="152366" y="101030"/>
                  <a:pt x="147199" y="98908"/>
                </a:cubicBezTo>
                <a:lnTo>
                  <a:pt x="142504" y="103842"/>
                </a:lnTo>
                <a:cubicBezTo>
                  <a:pt x="135257" y="111469"/>
                  <a:pt x="123199" y="111779"/>
                  <a:pt x="115572" y="104532"/>
                </a:cubicBezTo>
                <a:cubicBezTo>
                  <a:pt x="115335" y="104308"/>
                  <a:pt x="115105" y="104078"/>
                  <a:pt x="114881" y="103842"/>
                </a:cubicBezTo>
                <a:lnTo>
                  <a:pt x="110138" y="98841"/>
                </a:lnTo>
                <a:cubicBezTo>
                  <a:pt x="104956" y="100936"/>
                  <a:pt x="100193" y="103889"/>
                  <a:pt x="96012" y="107528"/>
                </a:cubicBezTo>
                <a:lnTo>
                  <a:pt x="97898" y="114071"/>
                </a:lnTo>
                <a:close/>
                <a:moveTo>
                  <a:pt x="128588" y="161925"/>
                </a:moveTo>
                <a:cubicBezTo>
                  <a:pt x="120968" y="161925"/>
                  <a:pt x="114776" y="155524"/>
                  <a:pt x="114776" y="147638"/>
                </a:cubicBezTo>
                <a:cubicBezTo>
                  <a:pt x="114776" y="139751"/>
                  <a:pt x="120968" y="133350"/>
                  <a:pt x="128588" y="133350"/>
                </a:cubicBezTo>
                <a:cubicBezTo>
                  <a:pt x="136208" y="133350"/>
                  <a:pt x="142399" y="139751"/>
                  <a:pt x="142399" y="147638"/>
                </a:cubicBezTo>
                <a:cubicBezTo>
                  <a:pt x="142399" y="155524"/>
                  <a:pt x="136208" y="161925"/>
                  <a:pt x="128588" y="16192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7" name="Graphic 41" descr="Icon of a team of three people with a briefcase">
            <a:extLst>
              <a:ext uri="{FF2B5EF4-FFF2-40B4-BE49-F238E27FC236}">
                <a16:creationId xmlns:a16="http://schemas.microsoft.com/office/drawing/2014/main" id="{01EC4EB5-6425-9725-FB0E-E47B1E937DB7}"/>
              </a:ext>
            </a:extLst>
          </p:cNvPr>
          <p:cNvSpPr/>
          <p:nvPr/>
        </p:nvSpPr>
        <p:spPr>
          <a:xfrm>
            <a:off x="4478920" y="4641702"/>
            <a:ext cx="206260" cy="196438"/>
          </a:xfrm>
          <a:custGeom>
            <a:avLst/>
            <a:gdLst>
              <a:gd name="connsiteX0" fmla="*/ 121482 w 200025"/>
              <a:gd name="connsiteY0" fmla="*/ 66675 h 190500"/>
              <a:gd name="connsiteX1" fmla="*/ 137465 w 200025"/>
              <a:gd name="connsiteY1" fmla="*/ 78581 h 190500"/>
              <a:gd name="connsiteX2" fmla="*/ 130969 w 200025"/>
              <a:gd name="connsiteY2" fmla="*/ 78581 h 190500"/>
              <a:gd name="connsiteX3" fmla="*/ 120044 w 200025"/>
              <a:gd name="connsiteY3" fmla="*/ 80963 h 190500"/>
              <a:gd name="connsiteX4" fmla="*/ 69075 w 200025"/>
              <a:gd name="connsiteY4" fmla="*/ 80963 h 190500"/>
              <a:gd name="connsiteX5" fmla="*/ 66694 w 200025"/>
              <a:gd name="connsiteY5" fmla="*/ 83344 h 190500"/>
              <a:gd name="connsiteX6" fmla="*/ 66694 w 200025"/>
              <a:gd name="connsiteY6" fmla="*/ 128578 h 190500"/>
              <a:gd name="connsiteX7" fmla="*/ 85725 w 200025"/>
              <a:gd name="connsiteY7" fmla="*/ 155534 h 190500"/>
              <a:gd name="connsiteX8" fmla="*/ 85725 w 200025"/>
              <a:gd name="connsiteY8" fmla="*/ 170383 h 190500"/>
              <a:gd name="connsiteX9" fmla="*/ 52407 w 200025"/>
              <a:gd name="connsiteY9" fmla="*/ 128578 h 190500"/>
              <a:gd name="connsiteX10" fmla="*/ 52407 w 200025"/>
              <a:gd name="connsiteY10" fmla="*/ 83344 h 190500"/>
              <a:gd name="connsiteX11" fmla="*/ 69075 w 200025"/>
              <a:gd name="connsiteY11" fmla="*/ 66675 h 190500"/>
              <a:gd name="connsiteX12" fmla="*/ 121482 w 200025"/>
              <a:gd name="connsiteY12" fmla="*/ 66675 h 190500"/>
              <a:gd name="connsiteX13" fmla="*/ 164306 w 200025"/>
              <a:gd name="connsiteY13" fmla="*/ 78581 h 190500"/>
              <a:gd name="connsiteX14" fmla="*/ 190500 w 200025"/>
              <a:gd name="connsiteY14" fmla="*/ 104661 h 190500"/>
              <a:gd name="connsiteX15" fmla="*/ 190500 w 200025"/>
              <a:gd name="connsiteY15" fmla="*/ 83344 h 190500"/>
              <a:gd name="connsiteX16" fmla="*/ 173831 w 200025"/>
              <a:gd name="connsiteY16" fmla="*/ 66675 h 190500"/>
              <a:gd name="connsiteX17" fmla="*/ 141684 w 200025"/>
              <a:gd name="connsiteY17" fmla="*/ 66675 h 190500"/>
              <a:gd name="connsiteX18" fmla="*/ 147247 w 200025"/>
              <a:gd name="connsiteY18" fmla="*/ 78581 h 190500"/>
              <a:gd name="connsiteX19" fmla="*/ 164306 w 200025"/>
              <a:gd name="connsiteY19" fmla="*/ 78581 h 190500"/>
              <a:gd name="connsiteX20" fmla="*/ 16669 w 200025"/>
              <a:gd name="connsiteY20" fmla="*/ 66675 h 190500"/>
              <a:gd name="connsiteX21" fmla="*/ 48873 w 200025"/>
              <a:gd name="connsiteY21" fmla="*/ 66675 h 190500"/>
              <a:gd name="connsiteX22" fmla="*/ 42986 w 200025"/>
              <a:gd name="connsiteY22" fmla="*/ 80963 h 190500"/>
              <a:gd name="connsiteX23" fmla="*/ 16669 w 200025"/>
              <a:gd name="connsiteY23" fmla="*/ 80963 h 190500"/>
              <a:gd name="connsiteX24" fmla="*/ 14288 w 200025"/>
              <a:gd name="connsiteY24" fmla="*/ 83344 h 190500"/>
              <a:gd name="connsiteX25" fmla="*/ 14288 w 200025"/>
              <a:gd name="connsiteY25" fmla="*/ 114290 h 190500"/>
              <a:gd name="connsiteX26" fmla="*/ 38106 w 200025"/>
              <a:gd name="connsiteY26" fmla="*/ 138116 h 190500"/>
              <a:gd name="connsiteX27" fmla="*/ 43644 w 200025"/>
              <a:gd name="connsiteY27" fmla="*/ 137465 h 190500"/>
              <a:gd name="connsiteX28" fmla="*/ 47958 w 200025"/>
              <a:gd name="connsiteY28" fmla="*/ 151105 h 190500"/>
              <a:gd name="connsiteX29" fmla="*/ 1295 w 200025"/>
              <a:gd name="connsiteY29" fmla="*/ 124138 h 190500"/>
              <a:gd name="connsiteX30" fmla="*/ 0 w 200025"/>
              <a:gd name="connsiteY30" fmla="*/ 114290 h 190500"/>
              <a:gd name="connsiteX31" fmla="*/ 0 w 200025"/>
              <a:gd name="connsiteY31" fmla="*/ 83344 h 190500"/>
              <a:gd name="connsiteX32" fmla="*/ 16669 w 200025"/>
              <a:gd name="connsiteY32" fmla="*/ 66675 h 190500"/>
              <a:gd name="connsiteX33" fmla="*/ 95250 w 200025"/>
              <a:gd name="connsiteY33" fmla="*/ 0 h 190500"/>
              <a:gd name="connsiteX34" fmla="*/ 123825 w 200025"/>
              <a:gd name="connsiteY34" fmla="*/ 28575 h 190500"/>
              <a:gd name="connsiteX35" fmla="*/ 95250 w 200025"/>
              <a:gd name="connsiteY35" fmla="*/ 57150 h 190500"/>
              <a:gd name="connsiteX36" fmla="*/ 66675 w 200025"/>
              <a:gd name="connsiteY36" fmla="*/ 28575 h 190500"/>
              <a:gd name="connsiteX37" fmla="*/ 95250 w 200025"/>
              <a:gd name="connsiteY37" fmla="*/ 0 h 190500"/>
              <a:gd name="connsiteX38" fmla="*/ 95250 w 200025"/>
              <a:gd name="connsiteY38" fmla="*/ 14288 h 190500"/>
              <a:gd name="connsiteX39" fmla="*/ 80963 w 200025"/>
              <a:gd name="connsiteY39" fmla="*/ 28575 h 190500"/>
              <a:gd name="connsiteX40" fmla="*/ 95250 w 200025"/>
              <a:gd name="connsiteY40" fmla="*/ 42863 h 190500"/>
              <a:gd name="connsiteX41" fmla="*/ 109538 w 200025"/>
              <a:gd name="connsiteY41" fmla="*/ 28575 h 190500"/>
              <a:gd name="connsiteX42" fmla="*/ 95250 w 200025"/>
              <a:gd name="connsiteY42" fmla="*/ 14288 h 190500"/>
              <a:gd name="connsiteX43" fmla="*/ 157163 w 200025"/>
              <a:gd name="connsiteY43" fmla="*/ 9525 h 190500"/>
              <a:gd name="connsiteX44" fmla="*/ 180975 w 200025"/>
              <a:gd name="connsiteY44" fmla="*/ 33338 h 190500"/>
              <a:gd name="connsiteX45" fmla="*/ 157163 w 200025"/>
              <a:gd name="connsiteY45" fmla="*/ 57150 h 190500"/>
              <a:gd name="connsiteX46" fmla="*/ 133350 w 200025"/>
              <a:gd name="connsiteY46" fmla="*/ 33338 h 190500"/>
              <a:gd name="connsiteX47" fmla="*/ 157163 w 200025"/>
              <a:gd name="connsiteY47" fmla="*/ 9525 h 190500"/>
              <a:gd name="connsiteX48" fmla="*/ 157163 w 200025"/>
              <a:gd name="connsiteY48" fmla="*/ 23813 h 190500"/>
              <a:gd name="connsiteX49" fmla="*/ 147638 w 200025"/>
              <a:gd name="connsiteY49" fmla="*/ 33338 h 190500"/>
              <a:gd name="connsiteX50" fmla="*/ 157163 w 200025"/>
              <a:gd name="connsiteY50" fmla="*/ 42863 h 190500"/>
              <a:gd name="connsiteX51" fmla="*/ 166688 w 200025"/>
              <a:gd name="connsiteY51" fmla="*/ 33338 h 190500"/>
              <a:gd name="connsiteX52" fmla="*/ 157163 w 200025"/>
              <a:gd name="connsiteY52" fmla="*/ 23813 h 190500"/>
              <a:gd name="connsiteX53" fmla="*/ 33338 w 200025"/>
              <a:gd name="connsiteY53" fmla="*/ 9525 h 190500"/>
              <a:gd name="connsiteX54" fmla="*/ 57150 w 200025"/>
              <a:gd name="connsiteY54" fmla="*/ 33338 h 190500"/>
              <a:gd name="connsiteX55" fmla="*/ 33338 w 200025"/>
              <a:gd name="connsiteY55" fmla="*/ 57150 h 190500"/>
              <a:gd name="connsiteX56" fmla="*/ 9525 w 200025"/>
              <a:gd name="connsiteY56" fmla="*/ 33338 h 190500"/>
              <a:gd name="connsiteX57" fmla="*/ 33338 w 200025"/>
              <a:gd name="connsiteY57" fmla="*/ 9525 h 190500"/>
              <a:gd name="connsiteX58" fmla="*/ 33338 w 200025"/>
              <a:gd name="connsiteY58" fmla="*/ 23813 h 190500"/>
              <a:gd name="connsiteX59" fmla="*/ 23813 w 200025"/>
              <a:gd name="connsiteY59" fmla="*/ 33338 h 190500"/>
              <a:gd name="connsiteX60" fmla="*/ 33338 w 200025"/>
              <a:gd name="connsiteY60" fmla="*/ 42863 h 190500"/>
              <a:gd name="connsiteX61" fmla="*/ 42863 w 200025"/>
              <a:gd name="connsiteY61" fmla="*/ 33338 h 190500"/>
              <a:gd name="connsiteX62" fmla="*/ 33338 w 200025"/>
              <a:gd name="connsiteY62" fmla="*/ 23813 h 190500"/>
              <a:gd name="connsiteX63" fmla="*/ 114300 w 200025"/>
              <a:gd name="connsiteY63" fmla="*/ 114300 h 190500"/>
              <a:gd name="connsiteX64" fmla="*/ 109538 w 200025"/>
              <a:gd name="connsiteY64" fmla="*/ 114300 h 190500"/>
              <a:gd name="connsiteX65" fmla="*/ 95250 w 200025"/>
              <a:gd name="connsiteY65" fmla="*/ 128588 h 190500"/>
              <a:gd name="connsiteX66" fmla="*/ 95250 w 200025"/>
              <a:gd name="connsiteY66" fmla="*/ 142875 h 190500"/>
              <a:gd name="connsiteX67" fmla="*/ 119063 w 200025"/>
              <a:gd name="connsiteY67" fmla="*/ 142875 h 190500"/>
              <a:gd name="connsiteX68" fmla="*/ 119063 w 200025"/>
              <a:gd name="connsiteY68" fmla="*/ 140494 h 190500"/>
              <a:gd name="connsiteX69" fmla="*/ 126206 w 200025"/>
              <a:gd name="connsiteY69" fmla="*/ 133350 h 190500"/>
              <a:gd name="connsiteX70" fmla="*/ 133350 w 200025"/>
              <a:gd name="connsiteY70" fmla="*/ 140494 h 190500"/>
              <a:gd name="connsiteX71" fmla="*/ 133350 w 200025"/>
              <a:gd name="connsiteY71" fmla="*/ 142875 h 190500"/>
              <a:gd name="connsiteX72" fmla="*/ 161925 w 200025"/>
              <a:gd name="connsiteY72" fmla="*/ 142875 h 190500"/>
              <a:gd name="connsiteX73" fmla="*/ 161925 w 200025"/>
              <a:gd name="connsiteY73" fmla="*/ 140494 h 190500"/>
              <a:gd name="connsiteX74" fmla="*/ 169069 w 200025"/>
              <a:gd name="connsiteY74" fmla="*/ 133350 h 190500"/>
              <a:gd name="connsiteX75" fmla="*/ 176213 w 200025"/>
              <a:gd name="connsiteY75" fmla="*/ 140494 h 190500"/>
              <a:gd name="connsiteX76" fmla="*/ 176213 w 200025"/>
              <a:gd name="connsiteY76" fmla="*/ 142875 h 190500"/>
              <a:gd name="connsiteX77" fmla="*/ 200025 w 200025"/>
              <a:gd name="connsiteY77" fmla="*/ 142875 h 190500"/>
              <a:gd name="connsiteX78" fmla="*/ 200025 w 200025"/>
              <a:gd name="connsiteY78" fmla="*/ 128588 h 190500"/>
              <a:gd name="connsiteX79" fmla="*/ 185738 w 200025"/>
              <a:gd name="connsiteY79" fmla="*/ 114300 h 190500"/>
              <a:gd name="connsiteX80" fmla="*/ 180975 w 200025"/>
              <a:gd name="connsiteY80" fmla="*/ 114300 h 190500"/>
              <a:gd name="connsiteX81" fmla="*/ 180975 w 200025"/>
              <a:gd name="connsiteY81" fmla="*/ 104775 h 190500"/>
              <a:gd name="connsiteX82" fmla="*/ 164306 w 200025"/>
              <a:gd name="connsiteY82" fmla="*/ 88106 h 190500"/>
              <a:gd name="connsiteX83" fmla="*/ 130969 w 200025"/>
              <a:gd name="connsiteY83" fmla="*/ 88106 h 190500"/>
              <a:gd name="connsiteX84" fmla="*/ 114300 w 200025"/>
              <a:gd name="connsiteY84" fmla="*/ 104775 h 190500"/>
              <a:gd name="connsiteX85" fmla="*/ 114300 w 200025"/>
              <a:gd name="connsiteY85" fmla="*/ 114300 h 190500"/>
              <a:gd name="connsiteX86" fmla="*/ 128588 w 200025"/>
              <a:gd name="connsiteY86" fmla="*/ 104775 h 190500"/>
              <a:gd name="connsiteX87" fmla="*/ 130969 w 200025"/>
              <a:gd name="connsiteY87" fmla="*/ 102394 h 190500"/>
              <a:gd name="connsiteX88" fmla="*/ 164306 w 200025"/>
              <a:gd name="connsiteY88" fmla="*/ 102394 h 190500"/>
              <a:gd name="connsiteX89" fmla="*/ 166688 w 200025"/>
              <a:gd name="connsiteY89" fmla="*/ 104775 h 190500"/>
              <a:gd name="connsiteX90" fmla="*/ 166688 w 200025"/>
              <a:gd name="connsiteY90" fmla="*/ 114300 h 190500"/>
              <a:gd name="connsiteX91" fmla="*/ 128588 w 200025"/>
              <a:gd name="connsiteY91" fmla="*/ 114300 h 190500"/>
              <a:gd name="connsiteX92" fmla="*/ 128588 w 200025"/>
              <a:gd name="connsiteY92" fmla="*/ 104775 h 190500"/>
              <a:gd name="connsiteX93" fmla="*/ 95250 w 200025"/>
              <a:gd name="connsiteY93" fmla="*/ 176213 h 190500"/>
              <a:gd name="connsiteX94" fmla="*/ 95250 w 200025"/>
              <a:gd name="connsiteY94" fmla="*/ 157163 h 190500"/>
              <a:gd name="connsiteX95" fmla="*/ 119063 w 200025"/>
              <a:gd name="connsiteY95" fmla="*/ 157163 h 190500"/>
              <a:gd name="connsiteX96" fmla="*/ 119063 w 200025"/>
              <a:gd name="connsiteY96" fmla="*/ 164306 h 190500"/>
              <a:gd name="connsiteX97" fmla="*/ 126206 w 200025"/>
              <a:gd name="connsiteY97" fmla="*/ 171450 h 190500"/>
              <a:gd name="connsiteX98" fmla="*/ 133350 w 200025"/>
              <a:gd name="connsiteY98" fmla="*/ 164306 h 190500"/>
              <a:gd name="connsiteX99" fmla="*/ 133350 w 200025"/>
              <a:gd name="connsiteY99" fmla="*/ 157163 h 190500"/>
              <a:gd name="connsiteX100" fmla="*/ 161925 w 200025"/>
              <a:gd name="connsiteY100" fmla="*/ 157163 h 190500"/>
              <a:gd name="connsiteX101" fmla="*/ 161925 w 200025"/>
              <a:gd name="connsiteY101" fmla="*/ 164306 h 190500"/>
              <a:gd name="connsiteX102" fmla="*/ 169069 w 200025"/>
              <a:gd name="connsiteY102" fmla="*/ 171450 h 190500"/>
              <a:gd name="connsiteX103" fmla="*/ 176213 w 200025"/>
              <a:gd name="connsiteY103" fmla="*/ 164306 h 190500"/>
              <a:gd name="connsiteX104" fmla="*/ 176213 w 200025"/>
              <a:gd name="connsiteY104" fmla="*/ 157163 h 190500"/>
              <a:gd name="connsiteX105" fmla="*/ 200025 w 200025"/>
              <a:gd name="connsiteY105" fmla="*/ 157163 h 190500"/>
              <a:gd name="connsiteX106" fmla="*/ 200025 w 200025"/>
              <a:gd name="connsiteY106" fmla="*/ 176213 h 190500"/>
              <a:gd name="connsiteX107" fmla="*/ 185738 w 200025"/>
              <a:gd name="connsiteY107" fmla="*/ 190500 h 190500"/>
              <a:gd name="connsiteX108" fmla="*/ 109538 w 200025"/>
              <a:gd name="connsiteY108" fmla="*/ 190500 h 190500"/>
              <a:gd name="connsiteX109" fmla="*/ 95250 w 200025"/>
              <a:gd name="connsiteY109" fmla="*/ 17621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00025" h="190500">
                <a:moveTo>
                  <a:pt x="121482" y="66675"/>
                </a:moveTo>
                <a:cubicBezTo>
                  <a:pt x="128857" y="66671"/>
                  <a:pt x="135358" y="71514"/>
                  <a:pt x="137465" y="78581"/>
                </a:cubicBezTo>
                <a:lnTo>
                  <a:pt x="130969" y="78581"/>
                </a:lnTo>
                <a:cubicBezTo>
                  <a:pt x="127064" y="78581"/>
                  <a:pt x="123368" y="79439"/>
                  <a:pt x="120044" y="80963"/>
                </a:cubicBezTo>
                <a:lnTo>
                  <a:pt x="69075" y="80963"/>
                </a:lnTo>
                <a:cubicBezTo>
                  <a:pt x="67760" y="80963"/>
                  <a:pt x="66694" y="82028"/>
                  <a:pt x="66694" y="83344"/>
                </a:cubicBezTo>
                <a:lnTo>
                  <a:pt x="66694" y="128578"/>
                </a:lnTo>
                <a:cubicBezTo>
                  <a:pt x="66694" y="141018"/>
                  <a:pt x="74638" y="151600"/>
                  <a:pt x="85725" y="155534"/>
                </a:cubicBezTo>
                <a:lnTo>
                  <a:pt x="85725" y="170383"/>
                </a:lnTo>
                <a:cubicBezTo>
                  <a:pt x="66231" y="165920"/>
                  <a:pt x="52408" y="148577"/>
                  <a:pt x="52407" y="128578"/>
                </a:cubicBezTo>
                <a:lnTo>
                  <a:pt x="52407" y="83344"/>
                </a:lnTo>
                <a:cubicBezTo>
                  <a:pt x="52407" y="74143"/>
                  <a:pt x="59865" y="66675"/>
                  <a:pt x="69075" y="66675"/>
                </a:cubicBezTo>
                <a:lnTo>
                  <a:pt x="121482" y="66675"/>
                </a:lnTo>
                <a:close/>
                <a:moveTo>
                  <a:pt x="164306" y="78581"/>
                </a:moveTo>
                <a:cubicBezTo>
                  <a:pt x="178728" y="78581"/>
                  <a:pt x="190437" y="90239"/>
                  <a:pt x="190500" y="104661"/>
                </a:cubicBezTo>
                <a:lnTo>
                  <a:pt x="190500" y="83344"/>
                </a:lnTo>
                <a:cubicBezTo>
                  <a:pt x="190500" y="74138"/>
                  <a:pt x="183037" y="66675"/>
                  <a:pt x="173831" y="66675"/>
                </a:cubicBezTo>
                <a:lnTo>
                  <a:pt x="141684" y="66675"/>
                </a:lnTo>
                <a:cubicBezTo>
                  <a:pt x="144466" y="70037"/>
                  <a:pt x="146418" y="74105"/>
                  <a:pt x="147247" y="78581"/>
                </a:cubicBezTo>
                <a:lnTo>
                  <a:pt x="164306" y="78581"/>
                </a:lnTo>
                <a:close/>
                <a:moveTo>
                  <a:pt x="16669" y="66675"/>
                </a:moveTo>
                <a:lnTo>
                  <a:pt x="48873" y="66675"/>
                </a:lnTo>
                <a:cubicBezTo>
                  <a:pt x="45512" y="70734"/>
                  <a:pt x="43460" y="75714"/>
                  <a:pt x="42986" y="80963"/>
                </a:cubicBezTo>
                <a:lnTo>
                  <a:pt x="16669" y="80963"/>
                </a:lnTo>
                <a:cubicBezTo>
                  <a:pt x="15354" y="80963"/>
                  <a:pt x="14288" y="82028"/>
                  <a:pt x="14288" y="83344"/>
                </a:cubicBezTo>
                <a:lnTo>
                  <a:pt x="14288" y="114290"/>
                </a:lnTo>
                <a:cubicBezTo>
                  <a:pt x="14285" y="127447"/>
                  <a:pt x="24949" y="138114"/>
                  <a:pt x="38106" y="138116"/>
                </a:cubicBezTo>
                <a:cubicBezTo>
                  <a:pt x="39971" y="138117"/>
                  <a:pt x="41829" y="137898"/>
                  <a:pt x="43644" y="137465"/>
                </a:cubicBezTo>
                <a:cubicBezTo>
                  <a:pt x="44453" y="142265"/>
                  <a:pt x="45930" y="146847"/>
                  <a:pt x="47958" y="151105"/>
                </a:cubicBezTo>
                <a:cubicBezTo>
                  <a:pt x="27626" y="156544"/>
                  <a:pt x="6734" y="144470"/>
                  <a:pt x="1295" y="124138"/>
                </a:cubicBezTo>
                <a:cubicBezTo>
                  <a:pt x="435" y="120927"/>
                  <a:pt x="0" y="117616"/>
                  <a:pt x="0" y="114290"/>
                </a:cubicBezTo>
                <a:lnTo>
                  <a:pt x="0" y="83344"/>
                </a:lnTo>
                <a:cubicBezTo>
                  <a:pt x="0" y="74143"/>
                  <a:pt x="7468" y="66675"/>
                  <a:pt x="16669" y="66675"/>
                </a:cubicBezTo>
                <a:close/>
                <a:moveTo>
                  <a:pt x="95250" y="0"/>
                </a:moveTo>
                <a:cubicBezTo>
                  <a:pt x="111032" y="0"/>
                  <a:pt x="123825" y="12794"/>
                  <a:pt x="123825" y="28575"/>
                </a:cubicBezTo>
                <a:cubicBezTo>
                  <a:pt x="123825" y="44356"/>
                  <a:pt x="111032" y="57150"/>
                  <a:pt x="95250" y="57150"/>
                </a:cubicBezTo>
                <a:cubicBezTo>
                  <a:pt x="79468" y="57150"/>
                  <a:pt x="66675" y="44356"/>
                  <a:pt x="66675" y="28575"/>
                </a:cubicBezTo>
                <a:cubicBezTo>
                  <a:pt x="66675" y="12794"/>
                  <a:pt x="79468" y="0"/>
                  <a:pt x="95250" y="0"/>
                </a:cubicBezTo>
                <a:close/>
                <a:moveTo>
                  <a:pt x="95250" y="14288"/>
                </a:moveTo>
                <a:cubicBezTo>
                  <a:pt x="87359" y="14288"/>
                  <a:pt x="80963" y="20684"/>
                  <a:pt x="80963" y="28575"/>
                </a:cubicBezTo>
                <a:cubicBezTo>
                  <a:pt x="80963" y="36466"/>
                  <a:pt x="87359" y="42863"/>
                  <a:pt x="95250" y="42863"/>
                </a:cubicBezTo>
                <a:cubicBezTo>
                  <a:pt x="103141" y="42863"/>
                  <a:pt x="109538" y="36466"/>
                  <a:pt x="109538" y="28575"/>
                </a:cubicBezTo>
                <a:cubicBezTo>
                  <a:pt x="109538" y="20684"/>
                  <a:pt x="103141" y="14288"/>
                  <a:pt x="95250" y="14288"/>
                </a:cubicBezTo>
                <a:close/>
                <a:moveTo>
                  <a:pt x="157163" y="9525"/>
                </a:moveTo>
                <a:cubicBezTo>
                  <a:pt x="170314" y="9525"/>
                  <a:pt x="180975" y="20186"/>
                  <a:pt x="180975" y="33338"/>
                </a:cubicBezTo>
                <a:cubicBezTo>
                  <a:pt x="180975" y="46489"/>
                  <a:pt x="170314" y="57150"/>
                  <a:pt x="157163" y="57150"/>
                </a:cubicBezTo>
                <a:cubicBezTo>
                  <a:pt x="144011" y="57150"/>
                  <a:pt x="133350" y="46489"/>
                  <a:pt x="133350" y="33338"/>
                </a:cubicBezTo>
                <a:cubicBezTo>
                  <a:pt x="133350" y="20186"/>
                  <a:pt x="144011" y="9525"/>
                  <a:pt x="157163" y="9525"/>
                </a:cubicBezTo>
                <a:close/>
                <a:moveTo>
                  <a:pt x="157163" y="23813"/>
                </a:moveTo>
                <a:cubicBezTo>
                  <a:pt x="151902" y="23813"/>
                  <a:pt x="147638" y="28077"/>
                  <a:pt x="147638" y="33338"/>
                </a:cubicBezTo>
                <a:cubicBezTo>
                  <a:pt x="147638" y="38598"/>
                  <a:pt x="151902" y="42863"/>
                  <a:pt x="157163" y="42863"/>
                </a:cubicBezTo>
                <a:cubicBezTo>
                  <a:pt x="162423" y="42863"/>
                  <a:pt x="166688" y="38598"/>
                  <a:pt x="166688" y="33338"/>
                </a:cubicBezTo>
                <a:cubicBezTo>
                  <a:pt x="166688" y="28077"/>
                  <a:pt x="162423" y="23813"/>
                  <a:pt x="157163" y="23813"/>
                </a:cubicBezTo>
                <a:close/>
                <a:moveTo>
                  <a:pt x="33338" y="9525"/>
                </a:moveTo>
                <a:cubicBezTo>
                  <a:pt x="46489" y="9525"/>
                  <a:pt x="57150" y="20186"/>
                  <a:pt x="57150" y="33338"/>
                </a:cubicBezTo>
                <a:cubicBezTo>
                  <a:pt x="57150" y="46489"/>
                  <a:pt x="46489" y="57150"/>
                  <a:pt x="33338" y="57150"/>
                </a:cubicBezTo>
                <a:cubicBezTo>
                  <a:pt x="20186" y="57150"/>
                  <a:pt x="9525" y="46489"/>
                  <a:pt x="9525" y="33338"/>
                </a:cubicBezTo>
                <a:cubicBezTo>
                  <a:pt x="9525" y="20186"/>
                  <a:pt x="20186" y="9525"/>
                  <a:pt x="33338" y="9525"/>
                </a:cubicBezTo>
                <a:close/>
                <a:moveTo>
                  <a:pt x="33338" y="23813"/>
                </a:moveTo>
                <a:cubicBezTo>
                  <a:pt x="28077" y="23813"/>
                  <a:pt x="23813" y="28077"/>
                  <a:pt x="23813" y="33338"/>
                </a:cubicBezTo>
                <a:cubicBezTo>
                  <a:pt x="23813" y="38598"/>
                  <a:pt x="28077" y="42863"/>
                  <a:pt x="33338" y="42863"/>
                </a:cubicBezTo>
                <a:cubicBezTo>
                  <a:pt x="38598" y="42863"/>
                  <a:pt x="42863" y="38598"/>
                  <a:pt x="42863" y="33338"/>
                </a:cubicBezTo>
                <a:cubicBezTo>
                  <a:pt x="42863" y="28077"/>
                  <a:pt x="38598" y="23813"/>
                  <a:pt x="33338" y="23813"/>
                </a:cubicBezTo>
                <a:close/>
                <a:moveTo>
                  <a:pt x="114300" y="114300"/>
                </a:moveTo>
                <a:lnTo>
                  <a:pt x="109538" y="114300"/>
                </a:lnTo>
                <a:cubicBezTo>
                  <a:pt x="101647" y="114300"/>
                  <a:pt x="95250" y="120697"/>
                  <a:pt x="95250" y="128588"/>
                </a:cubicBezTo>
                <a:lnTo>
                  <a:pt x="95250" y="142875"/>
                </a:lnTo>
                <a:lnTo>
                  <a:pt x="119063" y="142875"/>
                </a:lnTo>
                <a:lnTo>
                  <a:pt x="119063" y="140494"/>
                </a:lnTo>
                <a:cubicBezTo>
                  <a:pt x="119063" y="136549"/>
                  <a:pt x="122261" y="133350"/>
                  <a:pt x="126206" y="133350"/>
                </a:cubicBezTo>
                <a:cubicBezTo>
                  <a:pt x="130152" y="133350"/>
                  <a:pt x="133350" y="136549"/>
                  <a:pt x="133350" y="140494"/>
                </a:cubicBezTo>
                <a:lnTo>
                  <a:pt x="133350" y="142875"/>
                </a:lnTo>
                <a:lnTo>
                  <a:pt x="161925" y="142875"/>
                </a:lnTo>
                <a:lnTo>
                  <a:pt x="161925" y="140494"/>
                </a:lnTo>
                <a:cubicBezTo>
                  <a:pt x="161925" y="136549"/>
                  <a:pt x="165124" y="133350"/>
                  <a:pt x="169069" y="133350"/>
                </a:cubicBezTo>
                <a:cubicBezTo>
                  <a:pt x="173014" y="133350"/>
                  <a:pt x="176213" y="136549"/>
                  <a:pt x="176213" y="140494"/>
                </a:cubicBezTo>
                <a:lnTo>
                  <a:pt x="176213" y="142875"/>
                </a:lnTo>
                <a:lnTo>
                  <a:pt x="200025" y="142875"/>
                </a:lnTo>
                <a:lnTo>
                  <a:pt x="200025" y="128588"/>
                </a:lnTo>
                <a:cubicBezTo>
                  <a:pt x="200025" y="120697"/>
                  <a:pt x="193628" y="114300"/>
                  <a:pt x="185738" y="114300"/>
                </a:cubicBezTo>
                <a:lnTo>
                  <a:pt x="180975" y="114300"/>
                </a:lnTo>
                <a:lnTo>
                  <a:pt x="180975" y="104775"/>
                </a:lnTo>
                <a:cubicBezTo>
                  <a:pt x="180975" y="95569"/>
                  <a:pt x="173512" y="88106"/>
                  <a:pt x="164306" y="88106"/>
                </a:cubicBezTo>
                <a:lnTo>
                  <a:pt x="130969" y="88106"/>
                </a:lnTo>
                <a:cubicBezTo>
                  <a:pt x="121763" y="88106"/>
                  <a:pt x="114300" y="95569"/>
                  <a:pt x="114300" y="104775"/>
                </a:cubicBezTo>
                <a:lnTo>
                  <a:pt x="114300" y="114300"/>
                </a:lnTo>
                <a:close/>
                <a:moveTo>
                  <a:pt x="128588" y="104775"/>
                </a:moveTo>
                <a:cubicBezTo>
                  <a:pt x="128588" y="103460"/>
                  <a:pt x="129653" y="102394"/>
                  <a:pt x="130969" y="102394"/>
                </a:cubicBezTo>
                <a:lnTo>
                  <a:pt x="164306" y="102394"/>
                </a:lnTo>
                <a:cubicBezTo>
                  <a:pt x="165622" y="102394"/>
                  <a:pt x="166688" y="103460"/>
                  <a:pt x="166688" y="104775"/>
                </a:cubicBezTo>
                <a:lnTo>
                  <a:pt x="166688" y="114300"/>
                </a:lnTo>
                <a:lnTo>
                  <a:pt x="128588" y="114300"/>
                </a:lnTo>
                <a:lnTo>
                  <a:pt x="128588" y="104775"/>
                </a:lnTo>
                <a:close/>
                <a:moveTo>
                  <a:pt x="95250" y="176213"/>
                </a:moveTo>
                <a:lnTo>
                  <a:pt x="95250" y="157163"/>
                </a:lnTo>
                <a:lnTo>
                  <a:pt x="119063" y="157163"/>
                </a:lnTo>
                <a:lnTo>
                  <a:pt x="119063" y="164306"/>
                </a:lnTo>
                <a:cubicBezTo>
                  <a:pt x="119063" y="168252"/>
                  <a:pt x="122261" y="171450"/>
                  <a:pt x="126206" y="171450"/>
                </a:cubicBezTo>
                <a:cubicBezTo>
                  <a:pt x="130152" y="171450"/>
                  <a:pt x="133350" y="168252"/>
                  <a:pt x="133350" y="164306"/>
                </a:cubicBezTo>
                <a:lnTo>
                  <a:pt x="133350" y="157163"/>
                </a:lnTo>
                <a:lnTo>
                  <a:pt x="161925" y="157163"/>
                </a:lnTo>
                <a:lnTo>
                  <a:pt x="161925" y="164306"/>
                </a:lnTo>
                <a:cubicBezTo>
                  <a:pt x="161925" y="168252"/>
                  <a:pt x="165124" y="171450"/>
                  <a:pt x="169069" y="171450"/>
                </a:cubicBezTo>
                <a:cubicBezTo>
                  <a:pt x="173014" y="171450"/>
                  <a:pt x="176213" y="168252"/>
                  <a:pt x="176213" y="164306"/>
                </a:cubicBezTo>
                <a:lnTo>
                  <a:pt x="176213" y="157163"/>
                </a:lnTo>
                <a:lnTo>
                  <a:pt x="200025" y="157163"/>
                </a:lnTo>
                <a:lnTo>
                  <a:pt x="200025" y="176213"/>
                </a:lnTo>
                <a:cubicBezTo>
                  <a:pt x="200025" y="184103"/>
                  <a:pt x="193628" y="190500"/>
                  <a:pt x="185738" y="190500"/>
                </a:cubicBezTo>
                <a:lnTo>
                  <a:pt x="109538" y="190500"/>
                </a:lnTo>
                <a:cubicBezTo>
                  <a:pt x="101647" y="190500"/>
                  <a:pt x="95250" y="184103"/>
                  <a:pt x="95250" y="17621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8" name="Graphic 28" descr="Icon of a circle made of a circular arrow rotating counter-clockwise">
            <a:extLst>
              <a:ext uri="{FF2B5EF4-FFF2-40B4-BE49-F238E27FC236}">
                <a16:creationId xmlns:a16="http://schemas.microsoft.com/office/drawing/2014/main" id="{B320DBA4-ECEB-A92F-7B1C-A76D587F4C23}"/>
              </a:ext>
            </a:extLst>
          </p:cNvPr>
          <p:cNvSpPr>
            <a:spLocks/>
          </p:cNvSpPr>
          <p:nvPr/>
        </p:nvSpPr>
        <p:spPr>
          <a:xfrm>
            <a:off x="8110973" y="4630023"/>
            <a:ext cx="219798" cy="219794"/>
          </a:xfrm>
          <a:custGeom>
            <a:avLst/>
            <a:gdLst>
              <a:gd name="connsiteX0" fmla="*/ 176663 w 353325"/>
              <a:gd name="connsiteY0" fmla="*/ 29444 h 353325"/>
              <a:gd name="connsiteX1" fmla="*/ 323881 w 353325"/>
              <a:gd name="connsiteY1" fmla="*/ 176663 h 353325"/>
              <a:gd name="connsiteX2" fmla="*/ 176663 w 353325"/>
              <a:gd name="connsiteY2" fmla="*/ 323881 h 353325"/>
              <a:gd name="connsiteX3" fmla="*/ 29444 w 353325"/>
              <a:gd name="connsiteY3" fmla="*/ 176663 h 353325"/>
              <a:gd name="connsiteX4" fmla="*/ 31038 w 353325"/>
              <a:gd name="connsiteY4" fmla="*/ 154919 h 353325"/>
              <a:gd name="connsiteX5" fmla="*/ 16824 w 353325"/>
              <a:gd name="connsiteY5" fmla="*/ 137404 h 353325"/>
              <a:gd name="connsiteX6" fmla="*/ 2055 w 353325"/>
              <a:gd name="connsiteY6" fmla="*/ 149629 h 353325"/>
              <a:gd name="connsiteX7" fmla="*/ 0 w 353325"/>
              <a:gd name="connsiteY7" fmla="*/ 176663 h 353325"/>
              <a:gd name="connsiteX8" fmla="*/ 176663 w 353325"/>
              <a:gd name="connsiteY8" fmla="*/ 353325 h 353325"/>
              <a:gd name="connsiteX9" fmla="*/ 353325 w 353325"/>
              <a:gd name="connsiteY9" fmla="*/ 176663 h 353325"/>
              <a:gd name="connsiteX10" fmla="*/ 176663 w 353325"/>
              <a:gd name="connsiteY10" fmla="*/ 0 h 353325"/>
              <a:gd name="connsiteX11" fmla="*/ 58888 w 353325"/>
              <a:gd name="connsiteY11" fmla="*/ 44984 h 353325"/>
              <a:gd name="connsiteX12" fmla="*/ 58888 w 353325"/>
              <a:gd name="connsiteY12" fmla="*/ 24536 h 353325"/>
              <a:gd name="connsiteX13" fmla="*/ 44166 w 353325"/>
              <a:gd name="connsiteY13" fmla="*/ 9815 h 353325"/>
              <a:gd name="connsiteX14" fmla="*/ 29444 w 353325"/>
              <a:gd name="connsiteY14" fmla="*/ 24536 h 353325"/>
              <a:gd name="connsiteX15" fmla="*/ 29444 w 353325"/>
              <a:gd name="connsiteY15" fmla="*/ 83424 h 353325"/>
              <a:gd name="connsiteX16" fmla="*/ 44166 w 353325"/>
              <a:gd name="connsiteY16" fmla="*/ 98146 h 353325"/>
              <a:gd name="connsiteX17" fmla="*/ 103053 w 353325"/>
              <a:gd name="connsiteY17" fmla="*/ 98146 h 353325"/>
              <a:gd name="connsiteX18" fmla="*/ 117775 w 353325"/>
              <a:gd name="connsiteY18" fmla="*/ 83424 h 353325"/>
              <a:gd name="connsiteX19" fmla="*/ 103053 w 353325"/>
              <a:gd name="connsiteY19" fmla="*/ 68702 h 353325"/>
              <a:gd name="connsiteX20" fmla="*/ 76572 w 353325"/>
              <a:gd name="connsiteY20" fmla="*/ 68702 h 353325"/>
              <a:gd name="connsiteX21" fmla="*/ 176663 w 353325"/>
              <a:gd name="connsiteY21" fmla="*/ 29444 h 3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325" h="353325">
                <a:moveTo>
                  <a:pt x="176663" y="29444"/>
                </a:moveTo>
                <a:cubicBezTo>
                  <a:pt x="257968" y="29444"/>
                  <a:pt x="323881" y="95356"/>
                  <a:pt x="323881" y="176663"/>
                </a:cubicBezTo>
                <a:cubicBezTo>
                  <a:pt x="323881" y="257968"/>
                  <a:pt x="257968" y="323881"/>
                  <a:pt x="176663" y="323881"/>
                </a:cubicBezTo>
                <a:cubicBezTo>
                  <a:pt x="95356" y="323881"/>
                  <a:pt x="29444" y="257968"/>
                  <a:pt x="29444" y="176663"/>
                </a:cubicBezTo>
                <a:cubicBezTo>
                  <a:pt x="29444" y="169274"/>
                  <a:pt x="29988" y="162015"/>
                  <a:pt x="31038" y="154919"/>
                </a:cubicBezTo>
                <a:cubicBezTo>
                  <a:pt x="32358" y="146006"/>
                  <a:pt x="25834" y="137404"/>
                  <a:pt x="16824" y="137404"/>
                </a:cubicBezTo>
                <a:cubicBezTo>
                  <a:pt x="9544" y="137404"/>
                  <a:pt x="3160" y="142433"/>
                  <a:pt x="2055" y="149629"/>
                </a:cubicBezTo>
                <a:cubicBezTo>
                  <a:pt x="702" y="158443"/>
                  <a:pt x="0" y="167470"/>
                  <a:pt x="0" y="176663"/>
                </a:cubicBezTo>
                <a:cubicBezTo>
                  <a:pt x="0" y="274231"/>
                  <a:pt x="79095" y="353325"/>
                  <a:pt x="176663" y="353325"/>
                </a:cubicBezTo>
                <a:cubicBezTo>
                  <a:pt x="274231" y="353325"/>
                  <a:pt x="353325" y="274231"/>
                  <a:pt x="353325" y="176663"/>
                </a:cubicBezTo>
                <a:cubicBezTo>
                  <a:pt x="353325" y="79095"/>
                  <a:pt x="274231" y="0"/>
                  <a:pt x="176663" y="0"/>
                </a:cubicBezTo>
                <a:cubicBezTo>
                  <a:pt x="131416" y="0"/>
                  <a:pt x="90142" y="17010"/>
                  <a:pt x="58888" y="44984"/>
                </a:cubicBezTo>
                <a:lnTo>
                  <a:pt x="58888" y="24536"/>
                </a:lnTo>
                <a:cubicBezTo>
                  <a:pt x="58888" y="16406"/>
                  <a:pt x="52296" y="9815"/>
                  <a:pt x="44166" y="9815"/>
                </a:cubicBezTo>
                <a:cubicBezTo>
                  <a:pt x="36035" y="9815"/>
                  <a:pt x="29444" y="16406"/>
                  <a:pt x="29444" y="24536"/>
                </a:cubicBezTo>
                <a:lnTo>
                  <a:pt x="29444" y="83424"/>
                </a:lnTo>
                <a:cubicBezTo>
                  <a:pt x="29444" y="91555"/>
                  <a:pt x="36035" y="98146"/>
                  <a:pt x="44166" y="98146"/>
                </a:cubicBezTo>
                <a:lnTo>
                  <a:pt x="103053" y="98146"/>
                </a:lnTo>
                <a:cubicBezTo>
                  <a:pt x="111184" y="98146"/>
                  <a:pt x="117775" y="91555"/>
                  <a:pt x="117775" y="83424"/>
                </a:cubicBezTo>
                <a:cubicBezTo>
                  <a:pt x="117775" y="75293"/>
                  <a:pt x="111184" y="68702"/>
                  <a:pt x="103053" y="68702"/>
                </a:cubicBezTo>
                <a:lnTo>
                  <a:pt x="76572" y="68702"/>
                </a:lnTo>
                <a:cubicBezTo>
                  <a:pt x="102839" y="44339"/>
                  <a:pt x="138011" y="29444"/>
                  <a:pt x="176663" y="2944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dirty="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16096792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8B92-A959-50F2-1F08-B5A02A708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4B146-2B91-B5AD-2723-5551AAF414E5}"/>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Marketing spend</a:t>
            </a:r>
          </a:p>
        </p:txBody>
      </p:sp>
      <p:sp>
        <p:nvSpPr>
          <p:cNvPr id="7" name="Rectangle: Rounded Corners 81">
            <a:extLst>
              <a:ext uri="{FF2B5EF4-FFF2-40B4-BE49-F238E27FC236}">
                <a16:creationId xmlns:a16="http://schemas.microsoft.com/office/drawing/2014/main" id="{040C7534-039E-FA4F-0D5B-2C2DB5761F7A}"/>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B3D8DA91-EFDF-2551-FD23-DB0464DCA07E}"/>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reduce marketing spend</a:t>
            </a:r>
          </a:p>
        </p:txBody>
      </p:sp>
      <p:sp>
        <p:nvSpPr>
          <p:cNvPr id="9" name="Rectangle: Rounded Corners 8">
            <a:extLst>
              <a:ext uri="{FF2B5EF4-FFF2-40B4-BE49-F238E27FC236}">
                <a16:creationId xmlns:a16="http://schemas.microsoft.com/office/drawing/2014/main" id="{2D18D073-9C77-6892-3E28-53EB140C2A97}"/>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Inform market research </a:t>
            </a:r>
          </a:p>
        </p:txBody>
      </p:sp>
      <p:sp>
        <p:nvSpPr>
          <p:cNvPr id="10" name="Rectangle: Rounded Corners 9">
            <a:extLst>
              <a:ext uri="{FF2B5EF4-FFF2-40B4-BE49-F238E27FC236}">
                <a16:creationId xmlns:a16="http://schemas.microsoft.com/office/drawing/2014/main" id="{D53F272B-0795-6D3F-8C53-EE7D2A9C51C5}"/>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6BA0601B-3AE0-7428-D462-D755E73C5AC7}"/>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7F9576BB-1CF8-4669-B6BC-203607D63317}"/>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Revenue per store (or revenue per square foot) is a crucial metric that Retailers use to evaluate the financial performance of their stores. By measuring the amount of revenue generated per unit of selling space, retailers can assess the effectiveness of their store layout, product assortment, and overall business strategy.</a:t>
            </a:r>
          </a:p>
        </p:txBody>
      </p:sp>
      <p:sp>
        <p:nvSpPr>
          <p:cNvPr id="14" name="TextBox 13">
            <a:extLst>
              <a:ext uri="{FF2B5EF4-FFF2-40B4-BE49-F238E27FC236}">
                <a16:creationId xmlns:a16="http://schemas.microsoft.com/office/drawing/2014/main" id="{BC8FD88D-B27B-69D5-1C26-4E6853C50C2C}"/>
              </a:ext>
            </a:extLst>
          </p:cNvPr>
          <p:cNvSpPr txBox="1"/>
          <p:nvPr/>
        </p:nvSpPr>
        <p:spPr>
          <a:xfrm>
            <a:off x="763523" y="4959950"/>
            <a:ext cx="2603689" cy="661720"/>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Analyze campaign feedback</a:t>
            </a:r>
            <a:endPar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Run personalized campaigns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audience segmentation</a:t>
            </a:r>
          </a:p>
        </p:txBody>
      </p:sp>
      <p:sp>
        <p:nvSpPr>
          <p:cNvPr id="15" name="TextBox 14">
            <a:extLst>
              <a:ext uri="{FF2B5EF4-FFF2-40B4-BE49-F238E27FC236}">
                <a16:creationId xmlns:a16="http://schemas.microsoft.com/office/drawing/2014/main" id="{F56D419F-7683-4AAD-B6CE-0CD07628D84A}"/>
              </a:ext>
            </a:extLst>
          </p:cNvPr>
          <p:cNvSpPr txBox="1"/>
          <p:nvPr/>
        </p:nvSpPr>
        <p:spPr>
          <a:xfrm>
            <a:off x="3629283" y="5075302"/>
            <a:ext cx="2603689" cy="100027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Improve marketing content with clear value propositions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Reduce spend on agencies for content creation</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a:cs typeface="Segoe UI" panose="020B0502040204020203" pitchFamily="34" charset="0"/>
              </a:rPr>
              <a:t>Social media posting and analysis</a:t>
            </a:r>
            <a:endPar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20" name="Rounded Rectangle 53">
            <a:extLst>
              <a:ext uri="{FF2B5EF4-FFF2-40B4-BE49-F238E27FC236}">
                <a16:creationId xmlns:a16="http://schemas.microsoft.com/office/drawing/2014/main" id="{A016881A-595E-109C-2C00-134ACE34F557}"/>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BF4F0262-04AC-048A-784E-B795CE3084A8}"/>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C3ADDF13-429E-E1B8-9566-D47C17684FBC}"/>
              </a:ext>
            </a:extLst>
          </p:cNvPr>
          <p:cNvSpPr txBox="1">
            <a:spLocks/>
          </p:cNvSpPr>
          <p:nvPr/>
        </p:nvSpPr>
        <p:spPr>
          <a:xfrm>
            <a:off x="6528482" y="1924744"/>
            <a:ext cx="4865340" cy="415498"/>
          </a:xfrm>
          <a:prstGeom prst="rect">
            <a:avLst/>
          </a:prstGeom>
          <a:noFill/>
        </p:spPr>
        <p:txBody>
          <a:bodyPr wrap="square" lIns="0" tIns="0" rIns="0" bIns="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Marketing budgets are often set as a percentage of revenue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srgbClr val="000000"/>
                </a:solidFill>
                <a:latin typeface="Segoe UI" panose="020B0502040204020203" pitchFamily="34" charset="0"/>
                <a:cs typeface="Segoe UI" panose="020B0502040204020203" pitchFamily="34" charset="0"/>
              </a:rPr>
              <a:t>Decreasing that percentage can lead to improved margins.</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3" name="Graphic 40">
            <a:extLst>
              <a:ext uri="{FF2B5EF4-FFF2-40B4-BE49-F238E27FC236}">
                <a16:creationId xmlns:a16="http://schemas.microsoft.com/office/drawing/2014/main" id="{82974BBA-D44E-E0B6-EA2D-37E0B1465175}"/>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8CE3BE3B-B416-2B8F-DF29-F4B2C14870E7}"/>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DDF43673-0932-7EAB-D6D7-AB6166681255}"/>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21258126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4313-718C-7785-74EB-26EBED561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F4A0-0A1F-5B1E-F18E-C5C52733F2A9}"/>
              </a:ext>
            </a:extLst>
          </p:cNvPr>
          <p:cNvSpPr>
            <a:spLocks noGrp="1"/>
          </p:cNvSpPr>
          <p:nvPr>
            <p:ph type="title"/>
          </p:nvPr>
        </p:nvSpPr>
        <p:spPr>
          <a:xfrm>
            <a:off x="588263" y="457200"/>
            <a:ext cx="11018520" cy="553998"/>
          </a:xfrm>
        </p:spPr>
        <p:txBody>
          <a:bodyPr/>
          <a:lstStyle/>
          <a:p>
            <a:r>
              <a:rPr lang="en-US" sz="3600" noProof="0" dirty="0">
                <a:latin typeface="Segoe UI Semibold" panose="020B0702040204020203" pitchFamily="34" charset="0"/>
                <a:cs typeface="Segoe UI Semibold" panose="020B0702040204020203" pitchFamily="34" charset="0"/>
              </a:rPr>
              <a:t>KPI – </a:t>
            </a:r>
            <a:r>
              <a:rPr lang="en-US" sz="3600" noProof="0" dirty="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Retail margin</a:t>
            </a:r>
          </a:p>
        </p:txBody>
      </p:sp>
      <p:sp>
        <p:nvSpPr>
          <p:cNvPr id="7" name="Rectangle: Rounded Corners 81">
            <a:extLst>
              <a:ext uri="{FF2B5EF4-FFF2-40B4-BE49-F238E27FC236}">
                <a16:creationId xmlns:a16="http://schemas.microsoft.com/office/drawing/2014/main" id="{3CEEA59B-079A-8F57-4233-216CFBAF2FC8}"/>
              </a:ext>
              <a:ext uri="{C183D7F6-B498-43B3-948B-1728B52AA6E4}">
                <adec:decorative xmlns:adec="http://schemas.microsoft.com/office/drawing/2017/decorative" val="1"/>
              </a:ext>
            </a:extLst>
          </p:cNvPr>
          <p:cNvSpPr>
            <a:spLocks/>
          </p:cNvSpPr>
          <p:nvPr/>
        </p:nvSpPr>
        <p:spPr bwMode="auto">
          <a:xfrm>
            <a:off x="571500" y="1187448"/>
            <a:ext cx="11017250" cy="5161779"/>
          </a:xfrm>
          <a:prstGeom prst="roundRect">
            <a:avLst>
              <a:gd name="adj" fmla="val 3245"/>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8" name="Rounded Rectangle 53">
            <a:extLst>
              <a:ext uri="{FF2B5EF4-FFF2-40B4-BE49-F238E27FC236}">
                <a16:creationId xmlns:a16="http://schemas.microsoft.com/office/drawing/2014/main" id="{8105CEEC-6B99-CA47-5593-CD6666886C23}"/>
              </a:ext>
            </a:extLst>
          </p:cNvPr>
          <p:cNvSpPr>
            <a:spLocks/>
          </p:cNvSpPr>
          <p:nvPr/>
        </p:nvSpPr>
        <p:spPr bwMode="auto">
          <a:xfrm>
            <a:off x="662940" y="4061815"/>
            <a:ext cx="5670614" cy="2195972"/>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w="3175">
                  <a:noFill/>
                </a:ln>
                <a:gradFill flip="none" rotWithShape="1">
                  <a:gsLst>
                    <a:gs pos="51000">
                      <a:srgbClr val="0078D4"/>
                    </a:gs>
                    <a:gs pos="0">
                      <a:srgbClr val="C03BC4"/>
                    </a:gs>
                  </a:gsLst>
                  <a:lin ang="13500000" scaled="1"/>
                  <a:tileRect/>
                </a:gradFill>
                <a:effectLst/>
                <a:uLnTx/>
                <a:uFillTx/>
                <a:latin typeface="Segoe UI Semibold"/>
                <a:ea typeface="+mn-ea"/>
                <a:cs typeface="Segoe UI" pitchFamily="34" charset="0"/>
              </a:rPr>
              <a:t>How AI can help increase margin</a:t>
            </a:r>
          </a:p>
        </p:txBody>
      </p:sp>
      <p:sp>
        <p:nvSpPr>
          <p:cNvPr id="9" name="Rectangle: Rounded Corners 8">
            <a:extLst>
              <a:ext uri="{FF2B5EF4-FFF2-40B4-BE49-F238E27FC236}">
                <a16:creationId xmlns:a16="http://schemas.microsoft.com/office/drawing/2014/main" id="{6FB47B26-0BFD-EB92-3A2A-980D78FA6855}"/>
              </a:ext>
            </a:extLst>
          </p:cNvPr>
          <p:cNvSpPr/>
          <p:nvPr/>
        </p:nvSpPr>
        <p:spPr bwMode="auto">
          <a:xfrm>
            <a:off x="763523" y="4526250"/>
            <a:ext cx="2603689" cy="337850"/>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pricing and promotions</a:t>
            </a:r>
          </a:p>
        </p:txBody>
      </p:sp>
      <p:sp>
        <p:nvSpPr>
          <p:cNvPr id="10" name="Rectangle: Rounded Corners 9">
            <a:extLst>
              <a:ext uri="{FF2B5EF4-FFF2-40B4-BE49-F238E27FC236}">
                <a16:creationId xmlns:a16="http://schemas.microsoft.com/office/drawing/2014/main" id="{2DD3712F-DA18-6716-9099-CB434494627C}"/>
              </a:ext>
            </a:extLst>
          </p:cNvPr>
          <p:cNvSpPr/>
          <p:nvPr/>
        </p:nvSpPr>
        <p:spPr bwMode="auto">
          <a:xfrm>
            <a:off x="3629283" y="4504737"/>
            <a:ext cx="2603689" cy="476726"/>
          </a:xfrm>
          <a:prstGeom prst="round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gradFill flip="none" rotWithShape="1">
                  <a:gsLst>
                    <a:gs pos="51000">
                      <a:srgbClr val="0078D4"/>
                    </a:gs>
                    <a:gs pos="0">
                      <a:srgbClr val="C03BC4"/>
                    </a:gs>
                  </a:gsLst>
                  <a:lin ang="13500000" scaled="1"/>
                  <a:tileRect/>
                </a:gradFill>
                <a:effectLst/>
                <a:uLnTx/>
                <a:uFillTx/>
                <a:latin typeface="Segoe UI Semibold"/>
                <a:ea typeface="+mn-ea"/>
                <a:cs typeface="Segoe UI Semilight"/>
              </a:rPr>
              <a:t>Improve quality of marketing materials</a:t>
            </a:r>
          </a:p>
        </p:txBody>
      </p:sp>
      <p:pic>
        <p:nvPicPr>
          <p:cNvPr id="12" name="Picture 11" descr="Photo of sales meeting">
            <a:extLst>
              <a:ext uri="{FF2B5EF4-FFF2-40B4-BE49-F238E27FC236}">
                <a16:creationId xmlns:a16="http://schemas.microsoft.com/office/drawing/2014/main" id="{7EDCA2B3-F979-A8ED-2ED4-42632BB3F2AD}"/>
              </a:ext>
            </a:extLst>
          </p:cNvPr>
          <p:cNvPicPr>
            <a:picLocks/>
          </p:cNvPicPr>
          <p:nvPr/>
        </p:nvPicPr>
        <p:blipFill rotWithShape="1">
          <a:blip r:embed="rId2" cstate="screen">
            <a:extLst>
              <a:ext uri="{28A0092B-C50C-407E-A947-70E740481C1C}">
                <a14:useLocalDpi xmlns:a14="http://schemas.microsoft.com/office/drawing/2010/main"/>
              </a:ext>
            </a:extLst>
          </a:blip>
          <a:srcRect l="19173" r="10691"/>
          <a:stretch/>
        </p:blipFill>
        <p:spPr>
          <a:xfrm>
            <a:off x="662939" y="1278888"/>
            <a:ext cx="5670614" cy="1908701"/>
          </a:xfrm>
          <a:prstGeom prst="roundRect">
            <a:avLst>
              <a:gd name="adj" fmla="val 5305"/>
            </a:avLst>
          </a:prstGeom>
          <a:solidFill>
            <a:schemeClr val="bg1">
              <a:alpha val="70000"/>
            </a:schemeClr>
          </a:solidFill>
          <a:ln w="6350">
            <a:solidFill>
              <a:schemeClr val="bg1">
                <a:lumMod val="95000"/>
              </a:schemeClr>
            </a:solidFill>
          </a:ln>
          <a:effectLst/>
        </p:spPr>
      </p:pic>
      <p:sp>
        <p:nvSpPr>
          <p:cNvPr id="13" name="Text Placeholder 33">
            <a:extLst>
              <a:ext uri="{FF2B5EF4-FFF2-40B4-BE49-F238E27FC236}">
                <a16:creationId xmlns:a16="http://schemas.microsoft.com/office/drawing/2014/main" id="{207EADD1-10A3-37A9-9CA2-C96A95815FA1}"/>
              </a:ext>
            </a:extLst>
          </p:cNvPr>
          <p:cNvSpPr txBox="1">
            <a:spLocks/>
          </p:cNvSpPr>
          <p:nvPr/>
        </p:nvSpPr>
        <p:spPr>
          <a:xfrm>
            <a:off x="662939" y="3274895"/>
            <a:ext cx="5670614" cy="73866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Retail margin is a measure of the profitability of a product sold by a retailer. It represents the difference between the selling price of a product and its cost, expressed as a percentage of the selling price. Monitoring margins helps retailers maintain a healthy balance between costs and revenues.</a:t>
            </a:r>
          </a:p>
        </p:txBody>
      </p:sp>
      <p:sp>
        <p:nvSpPr>
          <p:cNvPr id="14" name="TextBox 13">
            <a:extLst>
              <a:ext uri="{FF2B5EF4-FFF2-40B4-BE49-F238E27FC236}">
                <a16:creationId xmlns:a16="http://schemas.microsoft.com/office/drawing/2014/main" id="{D1DF8A72-03EF-8490-F683-F90AB7C2891E}"/>
              </a:ext>
            </a:extLst>
          </p:cNvPr>
          <p:cNvSpPr txBox="1"/>
          <p:nvPr/>
        </p:nvSpPr>
        <p:spPr>
          <a:xfrm>
            <a:off x="763523" y="4959950"/>
            <a:ext cx="2603689" cy="1169551"/>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Analyze current product mix and cross sell success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research market conditions</a:t>
            </a:r>
          </a:p>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Use Copilot to compare sales across regions or other variables</a:t>
            </a:r>
          </a:p>
        </p:txBody>
      </p:sp>
      <p:sp>
        <p:nvSpPr>
          <p:cNvPr id="15" name="TextBox 14">
            <a:extLst>
              <a:ext uri="{FF2B5EF4-FFF2-40B4-BE49-F238E27FC236}">
                <a16:creationId xmlns:a16="http://schemas.microsoft.com/office/drawing/2014/main" id="{0B92265D-C0AC-F51F-9719-36007A011AE4}"/>
              </a:ext>
            </a:extLst>
          </p:cNvPr>
          <p:cNvSpPr txBox="1"/>
          <p:nvPr/>
        </p:nvSpPr>
        <p:spPr>
          <a:xfrm>
            <a:off x="3629283" y="5075302"/>
            <a:ext cx="2603689" cy="338554"/>
          </a:xfrm>
          <a:prstGeom prst="rect">
            <a:avLst/>
          </a:prstGeom>
          <a:noFill/>
        </p:spPr>
        <p:txBody>
          <a:bodyPr wrap="square" lIns="0" tIns="0" rIns="0" bIns="0">
            <a:spAutoFit/>
          </a:bodyPr>
          <a:lstStyle/>
          <a:p>
            <a:pPr marL="171450" marR="0" lvl="0" indent="-171450" algn="l" defTabSz="93259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with clear value propositions</a:t>
            </a:r>
          </a:p>
        </p:txBody>
      </p:sp>
      <p:sp>
        <p:nvSpPr>
          <p:cNvPr id="20" name="Rounded Rectangle 53">
            <a:extLst>
              <a:ext uri="{FF2B5EF4-FFF2-40B4-BE49-F238E27FC236}">
                <a16:creationId xmlns:a16="http://schemas.microsoft.com/office/drawing/2014/main" id="{CD00BA9F-3510-E6E5-AC05-9D187F6E5846}"/>
              </a:ext>
            </a:extLst>
          </p:cNvPr>
          <p:cNvSpPr>
            <a:spLocks/>
          </p:cNvSpPr>
          <p:nvPr/>
        </p:nvSpPr>
        <p:spPr bwMode="auto">
          <a:xfrm>
            <a:off x="6424994" y="1278888"/>
            <a:ext cx="5072316" cy="4978899"/>
          </a:xfrm>
          <a:prstGeom prst="roundRect">
            <a:avLst>
              <a:gd name="adj" fmla="val 2006"/>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endParaRPr>
          </a:p>
        </p:txBody>
      </p:sp>
      <p:sp>
        <p:nvSpPr>
          <p:cNvPr id="21" name="Rectangle: Rounded Corners 20">
            <a:extLst>
              <a:ext uri="{FF2B5EF4-FFF2-40B4-BE49-F238E27FC236}">
                <a16:creationId xmlns:a16="http://schemas.microsoft.com/office/drawing/2014/main" id="{8D8A4CDC-D1B9-160E-441D-285E87FACF26}"/>
              </a:ext>
            </a:extLst>
          </p:cNvPr>
          <p:cNvSpPr>
            <a:spLocks/>
          </p:cNvSpPr>
          <p:nvPr/>
        </p:nvSpPr>
        <p:spPr bwMode="auto">
          <a:xfrm>
            <a:off x="6527800" y="1370328"/>
            <a:ext cx="4866704" cy="401322"/>
          </a:xfrm>
          <a:prstGeom prst="roundRect">
            <a:avLst>
              <a:gd name="adj" fmla="val 2072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gradFill flip="none" rotWithShape="1">
                  <a:gsLst>
                    <a:gs pos="0">
                      <a:srgbClr val="C03BC4"/>
                    </a:gs>
                    <a:gs pos="56000">
                      <a:srgbClr val="0078D4"/>
                    </a:gs>
                  </a:gsLst>
                  <a:lin ang="13500000" scaled="1"/>
                  <a:tileRect/>
                </a:gradFill>
                <a:effectLst/>
                <a:uLnTx/>
                <a:uFillTx/>
                <a:latin typeface="Segoe UI Semibold"/>
                <a:ea typeface="+mn-ea"/>
                <a:cs typeface="Segoe UI Semilight"/>
              </a:rPr>
              <a:t>Value Calculation</a:t>
            </a:r>
          </a:p>
        </p:txBody>
      </p:sp>
      <p:sp>
        <p:nvSpPr>
          <p:cNvPr id="22" name="TextBox 21">
            <a:extLst>
              <a:ext uri="{FF2B5EF4-FFF2-40B4-BE49-F238E27FC236}">
                <a16:creationId xmlns:a16="http://schemas.microsoft.com/office/drawing/2014/main" id="{CC041F94-78C5-CC44-EA6B-3E96B753B1C1}"/>
              </a:ext>
            </a:extLst>
          </p:cNvPr>
          <p:cNvSpPr txBox="1">
            <a:spLocks/>
          </p:cNvSpPr>
          <p:nvPr/>
        </p:nvSpPr>
        <p:spPr>
          <a:xfrm>
            <a:off x="6528482" y="1924744"/>
            <a:ext cx="4865340" cy="2749471"/>
          </a:xfrm>
          <a:prstGeom prst="rect">
            <a:avLst/>
          </a:prstGeom>
          <a:noFill/>
        </p:spPr>
        <p:txBody>
          <a:bodyPr wrap="square" lIns="0" tIns="0" rIns="0" bIns="0">
            <a:spAutoFit/>
          </a:bodyPr>
          <a:lstStyle/>
          <a:p>
            <a:pPr marL="228600" indent="-228600" algn="l">
              <a:spcAft>
                <a:spcPts val="600"/>
              </a:spcAft>
              <a:buFont typeface="+mj-lt"/>
              <a:buAutoNum type="arabicPeriod"/>
            </a:pPr>
            <a:r>
              <a:rPr lang="en-US" sz="1100" b="1" i="0" dirty="0">
                <a:solidFill>
                  <a:srgbClr val="424242"/>
                </a:solidFill>
                <a:effectLst/>
                <a:latin typeface="Segoe Sans"/>
              </a:rPr>
              <a:t>Determine the Selling Price</a:t>
            </a:r>
            <a:r>
              <a:rPr lang="en-US" sz="1100" b="0" i="0" dirty="0">
                <a:solidFill>
                  <a:srgbClr val="424242"/>
                </a:solidFill>
                <a:effectLst/>
                <a:latin typeface="Segoe Sans"/>
              </a:rPr>
              <a:t>: The price at which the product is sold to customers.</a:t>
            </a:r>
          </a:p>
          <a:p>
            <a:pPr marL="228600" indent="-228600" algn="l">
              <a:spcAft>
                <a:spcPts val="600"/>
              </a:spcAft>
              <a:buFont typeface="+mj-lt"/>
              <a:buAutoNum type="arabicPeriod"/>
            </a:pPr>
            <a:r>
              <a:rPr lang="en-US" sz="1100" b="1" i="0" dirty="0">
                <a:solidFill>
                  <a:srgbClr val="424242"/>
                </a:solidFill>
                <a:effectLst/>
                <a:latin typeface="Segoe Sans"/>
              </a:rPr>
              <a:t>Determine the Cost</a:t>
            </a:r>
            <a:r>
              <a:rPr lang="en-US" sz="1100" b="0" i="0" dirty="0">
                <a:solidFill>
                  <a:srgbClr val="424242"/>
                </a:solidFill>
                <a:effectLst/>
                <a:latin typeface="Segoe Sans"/>
              </a:rPr>
              <a:t>: The price at which the retailer acquires the product from suppliers.</a:t>
            </a:r>
          </a:p>
          <a:p>
            <a:pPr marL="228600" indent="-228600" algn="l">
              <a:spcAft>
                <a:spcPts val="600"/>
              </a:spcAft>
              <a:buFont typeface="+mj-lt"/>
              <a:buAutoNum type="arabicPeriod"/>
            </a:pPr>
            <a:r>
              <a:rPr lang="en-US" sz="1100" b="0" i="0" dirty="0">
                <a:solidFill>
                  <a:srgbClr val="424242"/>
                </a:solidFill>
                <a:effectLst/>
                <a:latin typeface="Segoe Sans"/>
              </a:rPr>
              <a:t>Subtract the cost price from the selling price, divide by the selling price, and multiply by 100 to get the percentage.</a:t>
            </a:r>
          </a:p>
          <a:p>
            <a:pPr marL="228600" indent="-228600" algn="l">
              <a:spcAft>
                <a:spcPts val="600"/>
              </a:spcAft>
              <a:buFont typeface="+mj-lt"/>
              <a:buAutoNum type="arabicPeriod"/>
            </a:pPr>
            <a:endParaRPr lang="en-US" sz="1100" dirty="0">
              <a:solidFill>
                <a:srgbClr val="424242"/>
              </a:solidFill>
              <a:latin typeface="Segoe Sans"/>
            </a:endParaRPr>
          </a:p>
          <a:p>
            <a:pPr algn="l">
              <a:spcAft>
                <a:spcPts val="600"/>
              </a:spcAft>
            </a:pPr>
            <a:r>
              <a:rPr lang="en-US" sz="1100" b="1" i="0" dirty="0">
                <a:solidFill>
                  <a:srgbClr val="424242"/>
                </a:solidFill>
                <a:effectLst/>
                <a:latin typeface="Segoe Sans"/>
              </a:rPr>
              <a:t>Example</a:t>
            </a:r>
          </a:p>
          <a:p>
            <a:pPr algn="l">
              <a:spcBef>
                <a:spcPts val="450"/>
              </a:spcBef>
              <a:spcAft>
                <a:spcPts val="750"/>
              </a:spcAft>
              <a:buNone/>
            </a:pPr>
            <a:r>
              <a:rPr lang="en-US" sz="1100" b="0" i="0" dirty="0">
                <a:solidFill>
                  <a:srgbClr val="424242"/>
                </a:solidFill>
                <a:effectLst/>
                <a:latin typeface="Segoe Sans"/>
              </a:rPr>
              <a:t>Let's say a retailer sells a product for $50 and the cost price is $30. The retail margin would be:</a:t>
            </a:r>
          </a:p>
          <a:p>
            <a:pPr algn="l">
              <a:spcBef>
                <a:spcPts val="450"/>
              </a:spcBef>
              <a:spcAft>
                <a:spcPts val="750"/>
              </a:spcAft>
            </a:pPr>
            <a:r>
              <a:rPr lang="en-US" sz="1100" b="0" i="0" dirty="0">
                <a:solidFill>
                  <a:srgbClr val="424242"/>
                </a:solidFill>
                <a:effectLst/>
              </a:rPr>
              <a:t>Retail Margin=(50−30)/50×100=40%</a:t>
            </a:r>
          </a:p>
          <a:p>
            <a:pPr algn="l">
              <a:spcAft>
                <a:spcPts val="600"/>
              </a:spcAft>
            </a:pPr>
            <a:endParaRPr lang="en-US" sz="1100" b="0" i="0" dirty="0">
              <a:solidFill>
                <a:srgbClr val="424242"/>
              </a:solidFill>
              <a:effectLst/>
              <a:latin typeface="Segoe Sans"/>
            </a:endParaRPr>
          </a:p>
        </p:txBody>
      </p:sp>
      <p:sp>
        <p:nvSpPr>
          <p:cNvPr id="23" name="Graphic 40">
            <a:extLst>
              <a:ext uri="{FF2B5EF4-FFF2-40B4-BE49-F238E27FC236}">
                <a16:creationId xmlns:a16="http://schemas.microsoft.com/office/drawing/2014/main" id="{ABF72DE3-0FBE-A020-1480-BE1AA4088C9A}"/>
              </a:ext>
            </a:extLst>
          </p:cNvPr>
          <p:cNvSpPr/>
          <p:nvPr/>
        </p:nvSpPr>
        <p:spPr>
          <a:xfrm>
            <a:off x="6610350" y="1476092"/>
            <a:ext cx="210860" cy="189794"/>
          </a:xfrm>
          <a:custGeom>
            <a:avLst/>
            <a:gdLst>
              <a:gd name="connsiteX0" fmla="*/ 152390 w 190480"/>
              <a:gd name="connsiteY0" fmla="*/ 0 h 171450"/>
              <a:gd name="connsiteX1" fmla="*/ 158153 w 190480"/>
              <a:gd name="connsiteY1" fmla="*/ 2915 h 171450"/>
              <a:gd name="connsiteX2" fmla="*/ 158677 w 190480"/>
              <a:gd name="connsiteY2" fmla="*/ 3743 h 171450"/>
              <a:gd name="connsiteX3" fmla="*/ 189757 w 190480"/>
              <a:gd name="connsiteY3" fmla="*/ 61160 h 171450"/>
              <a:gd name="connsiteX4" fmla="*/ 190119 w 190480"/>
              <a:gd name="connsiteY4" fmla="*/ 62046 h 171450"/>
              <a:gd name="connsiteX5" fmla="*/ 190233 w 190480"/>
              <a:gd name="connsiteY5" fmla="*/ 62427 h 171450"/>
              <a:gd name="connsiteX6" fmla="*/ 190424 w 190480"/>
              <a:gd name="connsiteY6" fmla="*/ 63398 h 171450"/>
              <a:gd name="connsiteX7" fmla="*/ 190481 w 190480"/>
              <a:gd name="connsiteY7" fmla="*/ 64294 h 171450"/>
              <a:gd name="connsiteX8" fmla="*/ 190224 w 190480"/>
              <a:gd name="connsiteY8" fmla="*/ 66199 h 171450"/>
              <a:gd name="connsiteX9" fmla="*/ 189776 w 190480"/>
              <a:gd name="connsiteY9" fmla="*/ 67389 h 171450"/>
              <a:gd name="connsiteX10" fmla="*/ 189414 w 190480"/>
              <a:gd name="connsiteY10" fmla="*/ 68047 h 171450"/>
              <a:gd name="connsiteX11" fmla="*/ 188700 w 190480"/>
              <a:gd name="connsiteY11" fmla="*/ 69018 h 171450"/>
              <a:gd name="connsiteX12" fmla="*/ 189271 w 190480"/>
              <a:gd name="connsiteY12" fmla="*/ 68275 h 171450"/>
              <a:gd name="connsiteX13" fmla="*/ 189033 w 190480"/>
              <a:gd name="connsiteY13" fmla="*/ 68609 h 171450"/>
              <a:gd name="connsiteX14" fmla="*/ 100927 w 190480"/>
              <a:gd name="connsiteY14" fmla="*/ 168669 h 171450"/>
              <a:gd name="connsiteX15" fmla="*/ 98098 w 190480"/>
              <a:gd name="connsiteY15" fmla="*/ 170879 h 171450"/>
              <a:gd name="connsiteX16" fmla="*/ 97165 w 190480"/>
              <a:gd name="connsiteY16" fmla="*/ 171193 h 171450"/>
              <a:gd name="connsiteX17" fmla="*/ 96422 w 190480"/>
              <a:gd name="connsiteY17" fmla="*/ 171355 h 171450"/>
              <a:gd name="connsiteX18" fmla="*/ 95250 w 190480"/>
              <a:gd name="connsiteY18" fmla="*/ 171450 h 171450"/>
              <a:gd name="connsiteX19" fmla="*/ 94298 w 190480"/>
              <a:gd name="connsiteY19" fmla="*/ 171393 h 171450"/>
              <a:gd name="connsiteX20" fmla="*/ 93174 w 190480"/>
              <a:gd name="connsiteY20" fmla="*/ 171145 h 171450"/>
              <a:gd name="connsiteX21" fmla="*/ 91516 w 190480"/>
              <a:gd name="connsiteY21" fmla="*/ 170421 h 171450"/>
              <a:gd name="connsiteX22" fmla="*/ 91430 w 190480"/>
              <a:gd name="connsiteY22" fmla="*/ 170355 h 171450"/>
              <a:gd name="connsiteX23" fmla="*/ 90192 w 190480"/>
              <a:gd name="connsiteY23" fmla="*/ 169364 h 171450"/>
              <a:gd name="connsiteX24" fmla="*/ 1705 w 190480"/>
              <a:gd name="connsiteY24" fmla="*/ 68913 h 171450"/>
              <a:gd name="connsiteX25" fmla="*/ 1457 w 190480"/>
              <a:gd name="connsiteY25" fmla="*/ 68609 h 171450"/>
              <a:gd name="connsiteX26" fmla="*/ 1076 w 190480"/>
              <a:gd name="connsiteY26" fmla="*/ 68047 h 171450"/>
              <a:gd name="connsiteX27" fmla="*/ 67 w 190480"/>
              <a:gd name="connsiteY27" fmla="*/ 65180 h 171450"/>
              <a:gd name="connsiteX28" fmla="*/ 0 w 190480"/>
              <a:gd name="connsiteY28" fmla="*/ 64294 h 171450"/>
              <a:gd name="connsiteX29" fmla="*/ 29 w 190480"/>
              <a:gd name="connsiteY29" fmla="*/ 63665 h 171450"/>
              <a:gd name="connsiteX30" fmla="*/ 152 w 190480"/>
              <a:gd name="connsiteY30" fmla="*/ 62817 h 171450"/>
              <a:gd name="connsiteX31" fmla="*/ 381 w 190480"/>
              <a:gd name="connsiteY31" fmla="*/ 61998 h 171450"/>
              <a:gd name="connsiteX32" fmla="*/ 591 w 190480"/>
              <a:gd name="connsiteY32" fmla="*/ 61436 h 171450"/>
              <a:gd name="connsiteX33" fmla="*/ 857 w 190480"/>
              <a:gd name="connsiteY33" fmla="*/ 60893 h 171450"/>
              <a:gd name="connsiteX34" fmla="*/ 31814 w 190480"/>
              <a:gd name="connsiteY34" fmla="*/ 3743 h 171450"/>
              <a:gd name="connsiteX35" fmla="*/ 37119 w 190480"/>
              <a:gd name="connsiteY35" fmla="*/ 67 h 171450"/>
              <a:gd name="connsiteX36" fmla="*/ 38090 w 190480"/>
              <a:gd name="connsiteY36" fmla="*/ 0 h 171450"/>
              <a:gd name="connsiteX37" fmla="*/ 152390 w 190480"/>
              <a:gd name="connsiteY37" fmla="*/ 0 h 171450"/>
              <a:gd name="connsiteX38" fmla="*/ 123796 w 190480"/>
              <a:gd name="connsiteY38" fmla="*/ 71438 h 171450"/>
              <a:gd name="connsiteX39" fmla="*/ 66656 w 190480"/>
              <a:gd name="connsiteY39" fmla="*/ 71438 h 171450"/>
              <a:gd name="connsiteX40" fmla="*/ 95231 w 190480"/>
              <a:gd name="connsiteY40" fmla="*/ 144656 h 171450"/>
              <a:gd name="connsiteX41" fmla="*/ 123796 w 190480"/>
              <a:gd name="connsiteY41" fmla="*/ 71438 h 171450"/>
              <a:gd name="connsiteX42" fmla="*/ 51330 w 190480"/>
              <a:gd name="connsiteY42" fmla="*/ 71438 h 171450"/>
              <a:gd name="connsiteX43" fmla="*/ 22946 w 190480"/>
              <a:gd name="connsiteY43" fmla="*/ 71438 h 171450"/>
              <a:gd name="connsiteX44" fmla="*/ 73914 w 190480"/>
              <a:gd name="connsiteY44" fmla="*/ 129292 h 171450"/>
              <a:gd name="connsiteX45" fmla="*/ 51330 w 190480"/>
              <a:gd name="connsiteY45" fmla="*/ 71438 h 171450"/>
              <a:gd name="connsiteX46" fmla="*/ 167516 w 190480"/>
              <a:gd name="connsiteY46" fmla="*/ 71438 h 171450"/>
              <a:gd name="connsiteX47" fmla="*/ 139141 w 190480"/>
              <a:gd name="connsiteY47" fmla="*/ 71438 h 171450"/>
              <a:gd name="connsiteX48" fmla="*/ 116586 w 190480"/>
              <a:gd name="connsiteY48" fmla="*/ 129254 h 171450"/>
              <a:gd name="connsiteX49" fmla="*/ 167516 w 190480"/>
              <a:gd name="connsiteY49" fmla="*/ 71438 h 171450"/>
              <a:gd name="connsiteX50" fmla="*/ 66399 w 190480"/>
              <a:gd name="connsiteY50" fmla="*/ 14288 h 171450"/>
              <a:gd name="connsiteX51" fmla="*/ 42339 w 190480"/>
              <a:gd name="connsiteY51" fmla="*/ 14288 h 171450"/>
              <a:gd name="connsiteX52" fmla="*/ 19117 w 190480"/>
              <a:gd name="connsiteY52" fmla="*/ 57150 h 171450"/>
              <a:gd name="connsiteX53" fmla="*/ 52683 w 190480"/>
              <a:gd name="connsiteY53" fmla="*/ 57150 h 171450"/>
              <a:gd name="connsiteX54" fmla="*/ 66399 w 190480"/>
              <a:gd name="connsiteY54" fmla="*/ 14288 h 171450"/>
              <a:gd name="connsiteX55" fmla="*/ 109071 w 190480"/>
              <a:gd name="connsiteY55" fmla="*/ 14288 h 171450"/>
              <a:gd name="connsiteX56" fmla="*/ 81401 w 190480"/>
              <a:gd name="connsiteY56" fmla="*/ 14288 h 171450"/>
              <a:gd name="connsiteX57" fmla="*/ 67675 w 190480"/>
              <a:gd name="connsiteY57" fmla="*/ 57150 h 171450"/>
              <a:gd name="connsiteX58" fmla="*/ 122777 w 190480"/>
              <a:gd name="connsiteY58" fmla="*/ 57150 h 171450"/>
              <a:gd name="connsiteX59" fmla="*/ 109061 w 190480"/>
              <a:gd name="connsiteY59" fmla="*/ 14288 h 171450"/>
              <a:gd name="connsiteX60" fmla="*/ 148123 w 190480"/>
              <a:gd name="connsiteY60" fmla="*/ 14288 h 171450"/>
              <a:gd name="connsiteX61" fmla="*/ 124073 w 190480"/>
              <a:gd name="connsiteY61" fmla="*/ 14288 h 171450"/>
              <a:gd name="connsiteX62" fmla="*/ 137789 w 190480"/>
              <a:gd name="connsiteY62" fmla="*/ 57150 h 171450"/>
              <a:gd name="connsiteX63" fmla="*/ 171336 w 190480"/>
              <a:gd name="connsiteY63" fmla="*/ 57150 h 171450"/>
              <a:gd name="connsiteX64" fmla="*/ 148133 w 190480"/>
              <a:gd name="connsiteY64" fmla="*/ 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480" h="171450">
                <a:moveTo>
                  <a:pt x="152390" y="0"/>
                </a:moveTo>
                <a:cubicBezTo>
                  <a:pt x="154666" y="-2"/>
                  <a:pt x="156806" y="1081"/>
                  <a:pt x="158153" y="2915"/>
                </a:cubicBezTo>
                <a:lnTo>
                  <a:pt x="158677" y="3743"/>
                </a:lnTo>
                <a:lnTo>
                  <a:pt x="189757" y="61160"/>
                </a:lnTo>
                <a:lnTo>
                  <a:pt x="190119" y="62046"/>
                </a:lnTo>
                <a:lnTo>
                  <a:pt x="190233" y="62427"/>
                </a:lnTo>
                <a:lnTo>
                  <a:pt x="190424" y="63398"/>
                </a:lnTo>
                <a:lnTo>
                  <a:pt x="190481" y="64294"/>
                </a:lnTo>
                <a:cubicBezTo>
                  <a:pt x="190482" y="64937"/>
                  <a:pt x="190395" y="65578"/>
                  <a:pt x="190224" y="66199"/>
                </a:cubicBezTo>
                <a:lnTo>
                  <a:pt x="189776" y="67389"/>
                </a:lnTo>
                <a:lnTo>
                  <a:pt x="189414" y="68047"/>
                </a:lnTo>
                <a:cubicBezTo>
                  <a:pt x="189204" y="68390"/>
                  <a:pt x="188965" y="68715"/>
                  <a:pt x="188700" y="69018"/>
                </a:cubicBezTo>
                <a:lnTo>
                  <a:pt x="189271" y="68275"/>
                </a:lnTo>
                <a:lnTo>
                  <a:pt x="189033" y="68609"/>
                </a:lnTo>
                <a:lnTo>
                  <a:pt x="100927" y="168669"/>
                </a:lnTo>
                <a:cubicBezTo>
                  <a:pt x="100195" y="169642"/>
                  <a:pt x="99219" y="170404"/>
                  <a:pt x="98098" y="170879"/>
                </a:cubicBezTo>
                <a:lnTo>
                  <a:pt x="97165" y="171193"/>
                </a:lnTo>
                <a:lnTo>
                  <a:pt x="96422" y="171355"/>
                </a:lnTo>
                <a:lnTo>
                  <a:pt x="95250" y="171450"/>
                </a:lnTo>
                <a:lnTo>
                  <a:pt x="94298" y="171393"/>
                </a:lnTo>
                <a:lnTo>
                  <a:pt x="93174" y="171145"/>
                </a:lnTo>
                <a:cubicBezTo>
                  <a:pt x="92592" y="170979"/>
                  <a:pt x="92034" y="170735"/>
                  <a:pt x="91516" y="170421"/>
                </a:cubicBezTo>
                <a:lnTo>
                  <a:pt x="91430" y="170355"/>
                </a:lnTo>
                <a:cubicBezTo>
                  <a:pt x="90978" y="170077"/>
                  <a:pt x="90563" y="169744"/>
                  <a:pt x="90192" y="169364"/>
                </a:cubicBezTo>
                <a:lnTo>
                  <a:pt x="1705" y="68913"/>
                </a:lnTo>
                <a:lnTo>
                  <a:pt x="1457" y="68609"/>
                </a:lnTo>
                <a:lnTo>
                  <a:pt x="1076" y="68047"/>
                </a:lnTo>
                <a:cubicBezTo>
                  <a:pt x="537" y="67175"/>
                  <a:pt x="192" y="66197"/>
                  <a:pt x="67" y="65180"/>
                </a:cubicBezTo>
                <a:lnTo>
                  <a:pt x="0" y="64294"/>
                </a:lnTo>
                <a:lnTo>
                  <a:pt x="29" y="63665"/>
                </a:lnTo>
                <a:lnTo>
                  <a:pt x="152" y="62817"/>
                </a:lnTo>
                <a:cubicBezTo>
                  <a:pt x="212" y="62540"/>
                  <a:pt x="288" y="62266"/>
                  <a:pt x="381" y="61998"/>
                </a:cubicBezTo>
                <a:lnTo>
                  <a:pt x="591" y="61436"/>
                </a:lnTo>
                <a:lnTo>
                  <a:pt x="857" y="60893"/>
                </a:lnTo>
                <a:lnTo>
                  <a:pt x="31814" y="3743"/>
                </a:lnTo>
                <a:cubicBezTo>
                  <a:pt x="32896" y="1743"/>
                  <a:pt x="34866" y="378"/>
                  <a:pt x="37119" y="67"/>
                </a:cubicBezTo>
                <a:lnTo>
                  <a:pt x="38090" y="0"/>
                </a:lnTo>
                <a:lnTo>
                  <a:pt x="152390" y="0"/>
                </a:lnTo>
                <a:close/>
                <a:moveTo>
                  <a:pt x="123796" y="71438"/>
                </a:moveTo>
                <a:lnTo>
                  <a:pt x="66656" y="71438"/>
                </a:lnTo>
                <a:lnTo>
                  <a:pt x="95231" y="144656"/>
                </a:lnTo>
                <a:lnTo>
                  <a:pt x="123796" y="71438"/>
                </a:lnTo>
                <a:close/>
                <a:moveTo>
                  <a:pt x="51330" y="71438"/>
                </a:moveTo>
                <a:lnTo>
                  <a:pt x="22946" y="71438"/>
                </a:lnTo>
                <a:lnTo>
                  <a:pt x="73914" y="129292"/>
                </a:lnTo>
                <a:lnTo>
                  <a:pt x="51330" y="71438"/>
                </a:lnTo>
                <a:close/>
                <a:moveTo>
                  <a:pt x="167516" y="71438"/>
                </a:moveTo>
                <a:lnTo>
                  <a:pt x="139141" y="71438"/>
                </a:lnTo>
                <a:lnTo>
                  <a:pt x="116586" y="129254"/>
                </a:lnTo>
                <a:lnTo>
                  <a:pt x="167516" y="71438"/>
                </a:lnTo>
                <a:close/>
                <a:moveTo>
                  <a:pt x="66399" y="14288"/>
                </a:moveTo>
                <a:lnTo>
                  <a:pt x="42339" y="14288"/>
                </a:lnTo>
                <a:lnTo>
                  <a:pt x="19117" y="57150"/>
                </a:lnTo>
                <a:lnTo>
                  <a:pt x="52683" y="57150"/>
                </a:lnTo>
                <a:lnTo>
                  <a:pt x="66399" y="14288"/>
                </a:lnTo>
                <a:close/>
                <a:moveTo>
                  <a:pt x="109071" y="14288"/>
                </a:moveTo>
                <a:lnTo>
                  <a:pt x="81401" y="14288"/>
                </a:lnTo>
                <a:lnTo>
                  <a:pt x="67675" y="57150"/>
                </a:lnTo>
                <a:lnTo>
                  <a:pt x="122777" y="57150"/>
                </a:lnTo>
                <a:lnTo>
                  <a:pt x="109061" y="14288"/>
                </a:lnTo>
                <a:close/>
                <a:moveTo>
                  <a:pt x="148123" y="14288"/>
                </a:moveTo>
                <a:lnTo>
                  <a:pt x="124073" y="14288"/>
                </a:lnTo>
                <a:lnTo>
                  <a:pt x="137789" y="57150"/>
                </a:lnTo>
                <a:lnTo>
                  <a:pt x="171336" y="57150"/>
                </a:lnTo>
                <a:lnTo>
                  <a:pt x="148133"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5" name="Graphic 99" descr="Icon of a puzzle piece">
            <a:extLst>
              <a:ext uri="{FF2B5EF4-FFF2-40B4-BE49-F238E27FC236}">
                <a16:creationId xmlns:a16="http://schemas.microsoft.com/office/drawing/2014/main" id="{03788FE9-413E-F626-29D9-974D24DF8400}"/>
              </a:ext>
            </a:extLst>
          </p:cNvPr>
          <p:cNvSpPr/>
          <p:nvPr/>
        </p:nvSpPr>
        <p:spPr>
          <a:xfrm>
            <a:off x="855010" y="4599639"/>
            <a:ext cx="159404" cy="187616"/>
          </a:xfrm>
          <a:custGeom>
            <a:avLst/>
            <a:gdLst>
              <a:gd name="connsiteX0" fmla="*/ 151509 w 257696"/>
              <a:gd name="connsiteY0" fmla="*/ 0 h 303303"/>
              <a:gd name="connsiteX1" fmla="*/ 196928 w 257696"/>
              <a:gd name="connsiteY1" fmla="*/ 42764 h 303303"/>
              <a:gd name="connsiteX2" fmla="*/ 197003 w 257696"/>
              <a:gd name="connsiteY2" fmla="*/ 45429 h 303303"/>
              <a:gd name="connsiteX3" fmla="*/ 231149 w 257696"/>
              <a:gd name="connsiteY3" fmla="*/ 45444 h 303303"/>
              <a:gd name="connsiteX4" fmla="*/ 257330 w 257696"/>
              <a:gd name="connsiteY4" fmla="*/ 67570 h 303303"/>
              <a:gd name="connsiteX5" fmla="*/ 257608 w 257696"/>
              <a:gd name="connsiteY5" fmla="*/ 69816 h 303303"/>
              <a:gd name="connsiteX6" fmla="*/ 257696 w 257696"/>
              <a:gd name="connsiteY6" fmla="*/ 71994 h 303303"/>
              <a:gd name="connsiteX7" fmla="*/ 257682 w 257696"/>
              <a:gd name="connsiteY7" fmla="*/ 128896 h 303303"/>
              <a:gd name="connsiteX8" fmla="*/ 227380 w 257696"/>
              <a:gd name="connsiteY8" fmla="*/ 128897 h 303303"/>
              <a:gd name="connsiteX9" fmla="*/ 204930 w 257696"/>
              <a:gd name="connsiteY9" fmla="*/ 147692 h 303303"/>
              <a:gd name="connsiteX10" fmla="*/ 204698 w 257696"/>
              <a:gd name="connsiteY10" fmla="*/ 149698 h 303303"/>
              <a:gd name="connsiteX11" fmla="*/ 204625 w 257696"/>
              <a:gd name="connsiteY11" fmla="*/ 151652 h 303303"/>
              <a:gd name="connsiteX12" fmla="*/ 223422 w 257696"/>
              <a:gd name="connsiteY12" fmla="*/ 174101 h 303303"/>
              <a:gd name="connsiteX13" fmla="*/ 225426 w 257696"/>
              <a:gd name="connsiteY13" fmla="*/ 174333 h 303303"/>
              <a:gd name="connsiteX14" fmla="*/ 227380 w 257696"/>
              <a:gd name="connsiteY14" fmla="*/ 174406 h 303303"/>
              <a:gd name="connsiteX15" fmla="*/ 257682 w 257696"/>
              <a:gd name="connsiteY15" fmla="*/ 174405 h 303303"/>
              <a:gd name="connsiteX16" fmla="*/ 257696 w 257696"/>
              <a:gd name="connsiteY16" fmla="*/ 231312 h 303303"/>
              <a:gd name="connsiteX17" fmla="*/ 233326 w 257696"/>
              <a:gd name="connsiteY17" fmla="*/ 257771 h 303303"/>
              <a:gd name="connsiteX18" fmla="*/ 231149 w 257696"/>
              <a:gd name="connsiteY18" fmla="*/ 257859 h 303303"/>
              <a:gd name="connsiteX19" fmla="*/ 197003 w 257696"/>
              <a:gd name="connsiteY19" fmla="*/ 257849 h 303303"/>
              <a:gd name="connsiteX20" fmla="*/ 196942 w 257696"/>
              <a:gd name="connsiteY20" fmla="*/ 260468 h 303303"/>
              <a:gd name="connsiteX21" fmla="*/ 156921 w 257696"/>
              <a:gd name="connsiteY21" fmla="*/ 302985 h 303303"/>
              <a:gd name="connsiteX22" fmla="*/ 154183 w 257696"/>
              <a:gd name="connsiteY22" fmla="*/ 303226 h 303303"/>
              <a:gd name="connsiteX23" fmla="*/ 151509 w 257696"/>
              <a:gd name="connsiteY23" fmla="*/ 303304 h 303303"/>
              <a:gd name="connsiteX24" fmla="*/ 106078 w 257696"/>
              <a:gd name="connsiteY24" fmla="*/ 260518 h 303303"/>
              <a:gd name="connsiteX25" fmla="*/ 106001 w 257696"/>
              <a:gd name="connsiteY25" fmla="*/ 257849 h 303303"/>
              <a:gd name="connsiteX26" fmla="*/ 71869 w 257696"/>
              <a:gd name="connsiteY26" fmla="*/ 257859 h 303303"/>
              <a:gd name="connsiteX27" fmla="*/ 45689 w 257696"/>
              <a:gd name="connsiteY27" fmla="*/ 235737 h 303303"/>
              <a:gd name="connsiteX28" fmla="*/ 45411 w 257696"/>
              <a:gd name="connsiteY28" fmla="*/ 233492 h 303303"/>
              <a:gd name="connsiteX29" fmla="*/ 45323 w 257696"/>
              <a:gd name="connsiteY29" fmla="*/ 231315 h 303303"/>
              <a:gd name="connsiteX30" fmla="*/ 45307 w 257696"/>
              <a:gd name="connsiteY30" fmla="*/ 197156 h 303303"/>
              <a:gd name="connsiteX31" fmla="*/ 42835 w 257696"/>
              <a:gd name="connsiteY31" fmla="*/ 197083 h 303303"/>
              <a:gd name="connsiteX32" fmla="*/ 318 w 257696"/>
              <a:gd name="connsiteY32" fmla="*/ 157063 h 303303"/>
              <a:gd name="connsiteX33" fmla="*/ 77 w 257696"/>
              <a:gd name="connsiteY33" fmla="*/ 154326 h 303303"/>
              <a:gd name="connsiteX34" fmla="*/ 0 w 257696"/>
              <a:gd name="connsiteY34" fmla="*/ 151652 h 303303"/>
              <a:gd name="connsiteX35" fmla="*/ 42834 w 257696"/>
              <a:gd name="connsiteY35" fmla="*/ 106220 h 303303"/>
              <a:gd name="connsiteX36" fmla="*/ 45307 w 257696"/>
              <a:gd name="connsiteY36" fmla="*/ 106138 h 303303"/>
              <a:gd name="connsiteX37" fmla="*/ 45323 w 257696"/>
              <a:gd name="connsiteY37" fmla="*/ 71991 h 303303"/>
              <a:gd name="connsiteX38" fmla="*/ 67445 w 257696"/>
              <a:gd name="connsiteY38" fmla="*/ 45811 h 303303"/>
              <a:gd name="connsiteX39" fmla="*/ 69690 w 257696"/>
              <a:gd name="connsiteY39" fmla="*/ 45532 h 303303"/>
              <a:gd name="connsiteX40" fmla="*/ 71867 w 257696"/>
              <a:gd name="connsiteY40" fmla="*/ 45444 h 303303"/>
              <a:gd name="connsiteX41" fmla="*/ 105986 w 257696"/>
              <a:gd name="connsiteY41" fmla="*/ 45429 h 303303"/>
              <a:gd name="connsiteX42" fmla="*/ 106078 w 257696"/>
              <a:gd name="connsiteY42" fmla="*/ 42835 h 303303"/>
              <a:gd name="connsiteX43" fmla="*/ 146098 w 257696"/>
              <a:gd name="connsiteY43" fmla="*/ 318 h 303303"/>
              <a:gd name="connsiteX44" fmla="*/ 148836 w 257696"/>
              <a:gd name="connsiteY44" fmla="*/ 77 h 303303"/>
              <a:gd name="connsiteX45" fmla="*/ 151509 w 257696"/>
              <a:gd name="connsiteY45" fmla="*/ 0 h 303303"/>
              <a:gd name="connsiteX46" fmla="*/ 151509 w 257696"/>
              <a:gd name="connsiteY46" fmla="*/ 22754 h 303303"/>
              <a:gd name="connsiteX47" fmla="*/ 128859 w 257696"/>
              <a:gd name="connsiteY47" fmla="*/ 43327 h 303303"/>
              <a:gd name="connsiteX48" fmla="*/ 128755 w 257696"/>
              <a:gd name="connsiteY48" fmla="*/ 45520 h 303303"/>
              <a:gd name="connsiteX49" fmla="*/ 128733 w 257696"/>
              <a:gd name="connsiteY49" fmla="*/ 68184 h 303303"/>
              <a:gd name="connsiteX50" fmla="*/ 71869 w 257696"/>
              <a:gd name="connsiteY50" fmla="*/ 68199 h 303303"/>
              <a:gd name="connsiteX51" fmla="*/ 68177 w 257696"/>
              <a:gd name="connsiteY51" fmla="*/ 71123 h 303303"/>
              <a:gd name="connsiteX52" fmla="*/ 68077 w 257696"/>
              <a:gd name="connsiteY52" fmla="*/ 71994 h 303303"/>
              <a:gd name="connsiteX53" fmla="*/ 68063 w 257696"/>
              <a:gd name="connsiteY53" fmla="*/ 128894 h 303303"/>
              <a:gd name="connsiteX54" fmla="*/ 45509 w 257696"/>
              <a:gd name="connsiteY54" fmla="*/ 128897 h 303303"/>
              <a:gd name="connsiteX55" fmla="*/ 22754 w 257696"/>
              <a:gd name="connsiteY55" fmla="*/ 151652 h 303303"/>
              <a:gd name="connsiteX56" fmla="*/ 43316 w 257696"/>
              <a:gd name="connsiteY56" fmla="*/ 174301 h 303303"/>
              <a:gd name="connsiteX57" fmla="*/ 45508 w 257696"/>
              <a:gd name="connsiteY57" fmla="*/ 174406 h 303303"/>
              <a:gd name="connsiteX58" fmla="*/ 68063 w 257696"/>
              <a:gd name="connsiteY58" fmla="*/ 174403 h 303303"/>
              <a:gd name="connsiteX59" fmla="*/ 68077 w 257696"/>
              <a:gd name="connsiteY59" fmla="*/ 231312 h 303303"/>
              <a:gd name="connsiteX60" fmla="*/ 70999 w 257696"/>
              <a:gd name="connsiteY60" fmla="*/ 235004 h 303303"/>
              <a:gd name="connsiteX61" fmla="*/ 71868 w 257696"/>
              <a:gd name="connsiteY61" fmla="*/ 235104 h 303303"/>
              <a:gd name="connsiteX62" fmla="*/ 128733 w 257696"/>
              <a:gd name="connsiteY62" fmla="*/ 235097 h 303303"/>
              <a:gd name="connsiteX63" fmla="*/ 128755 w 257696"/>
              <a:gd name="connsiteY63" fmla="*/ 257795 h 303303"/>
              <a:gd name="connsiteX64" fmla="*/ 151509 w 257696"/>
              <a:gd name="connsiteY64" fmla="*/ 280549 h 303303"/>
              <a:gd name="connsiteX65" fmla="*/ 174160 w 257696"/>
              <a:gd name="connsiteY65" fmla="*/ 259994 h 303303"/>
              <a:gd name="connsiteX66" fmla="*/ 174263 w 257696"/>
              <a:gd name="connsiteY66" fmla="*/ 257805 h 303303"/>
              <a:gd name="connsiteX67" fmla="*/ 174242 w 257696"/>
              <a:gd name="connsiteY67" fmla="*/ 235097 h 303303"/>
              <a:gd name="connsiteX68" fmla="*/ 231149 w 257696"/>
              <a:gd name="connsiteY68" fmla="*/ 235104 h 303303"/>
              <a:gd name="connsiteX69" fmla="*/ 234842 w 257696"/>
              <a:gd name="connsiteY69" fmla="*/ 232182 h 303303"/>
              <a:gd name="connsiteX70" fmla="*/ 234942 w 257696"/>
              <a:gd name="connsiteY70" fmla="*/ 231315 h 303303"/>
              <a:gd name="connsiteX71" fmla="*/ 234926 w 257696"/>
              <a:gd name="connsiteY71" fmla="*/ 197141 h 303303"/>
              <a:gd name="connsiteX72" fmla="*/ 226997 w 257696"/>
              <a:gd name="connsiteY72" fmla="*/ 197154 h 303303"/>
              <a:gd name="connsiteX73" fmla="*/ 224276 w 257696"/>
              <a:gd name="connsiteY73" fmla="*/ 197056 h 303303"/>
              <a:gd name="connsiteX74" fmla="*/ 181953 w 257696"/>
              <a:gd name="connsiteY74" fmla="*/ 153956 h 303303"/>
              <a:gd name="connsiteX75" fmla="*/ 181877 w 257696"/>
              <a:gd name="connsiteY75" fmla="*/ 151268 h 303303"/>
              <a:gd name="connsiteX76" fmla="*/ 181976 w 257696"/>
              <a:gd name="connsiteY76" fmla="*/ 148546 h 303303"/>
              <a:gd name="connsiteX77" fmla="*/ 224733 w 257696"/>
              <a:gd name="connsiteY77" fmla="*/ 106218 h 303303"/>
              <a:gd name="connsiteX78" fmla="*/ 227380 w 257696"/>
              <a:gd name="connsiteY78" fmla="*/ 106143 h 303303"/>
              <a:gd name="connsiteX79" fmla="*/ 234926 w 257696"/>
              <a:gd name="connsiteY79" fmla="*/ 106138 h 303303"/>
              <a:gd name="connsiteX80" fmla="*/ 234942 w 257696"/>
              <a:gd name="connsiteY80" fmla="*/ 71991 h 303303"/>
              <a:gd name="connsiteX81" fmla="*/ 232967 w 257696"/>
              <a:gd name="connsiteY81" fmla="*/ 68661 h 303303"/>
              <a:gd name="connsiteX82" fmla="*/ 232018 w 257696"/>
              <a:gd name="connsiteY82" fmla="*/ 68299 h 303303"/>
              <a:gd name="connsiteX83" fmla="*/ 231148 w 257696"/>
              <a:gd name="connsiteY83" fmla="*/ 68199 h 303303"/>
              <a:gd name="connsiteX84" fmla="*/ 174242 w 257696"/>
              <a:gd name="connsiteY84" fmla="*/ 68184 h 303303"/>
              <a:gd name="connsiteX85" fmla="*/ 174263 w 257696"/>
              <a:gd name="connsiteY85" fmla="*/ 45509 h 303303"/>
              <a:gd name="connsiteX86" fmla="*/ 151509 w 257696"/>
              <a:gd name="connsiteY86" fmla="*/ 22754 h 30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7696" h="303303">
                <a:moveTo>
                  <a:pt x="151509" y="0"/>
                </a:moveTo>
                <a:cubicBezTo>
                  <a:pt x="175745" y="0"/>
                  <a:pt x="195557" y="18946"/>
                  <a:pt x="196928" y="42764"/>
                </a:cubicBezTo>
                <a:lnTo>
                  <a:pt x="197003" y="45429"/>
                </a:lnTo>
                <a:lnTo>
                  <a:pt x="231149" y="45444"/>
                </a:lnTo>
                <a:cubicBezTo>
                  <a:pt x="244304" y="45444"/>
                  <a:pt x="255225" y="55012"/>
                  <a:pt x="257330" y="67570"/>
                </a:cubicBezTo>
                <a:lnTo>
                  <a:pt x="257608" y="69816"/>
                </a:lnTo>
                <a:lnTo>
                  <a:pt x="257696" y="71994"/>
                </a:lnTo>
                <a:lnTo>
                  <a:pt x="257682" y="128896"/>
                </a:lnTo>
                <a:lnTo>
                  <a:pt x="227380" y="128897"/>
                </a:lnTo>
                <a:cubicBezTo>
                  <a:pt x="216100" y="128897"/>
                  <a:pt x="206655" y="137137"/>
                  <a:pt x="204930" y="147692"/>
                </a:cubicBezTo>
                <a:lnTo>
                  <a:pt x="204698" y="149698"/>
                </a:lnTo>
                <a:lnTo>
                  <a:pt x="204625" y="151652"/>
                </a:lnTo>
                <a:cubicBezTo>
                  <a:pt x="204625" y="162932"/>
                  <a:pt x="212865" y="172376"/>
                  <a:pt x="223422" y="174101"/>
                </a:cubicBezTo>
                <a:lnTo>
                  <a:pt x="225426" y="174333"/>
                </a:lnTo>
                <a:lnTo>
                  <a:pt x="227380" y="174406"/>
                </a:lnTo>
                <a:lnTo>
                  <a:pt x="257682" y="174405"/>
                </a:lnTo>
                <a:lnTo>
                  <a:pt x="257696" y="231312"/>
                </a:lnTo>
                <a:cubicBezTo>
                  <a:pt x="257696" y="245240"/>
                  <a:pt x="246970" y="256663"/>
                  <a:pt x="233326" y="257771"/>
                </a:cubicBezTo>
                <a:lnTo>
                  <a:pt x="231149" y="257859"/>
                </a:lnTo>
                <a:lnTo>
                  <a:pt x="197003" y="257849"/>
                </a:lnTo>
                <a:lnTo>
                  <a:pt x="196942" y="260468"/>
                </a:lnTo>
                <a:cubicBezTo>
                  <a:pt x="195662" y="282552"/>
                  <a:pt x="178634" y="300412"/>
                  <a:pt x="156921" y="302985"/>
                </a:cubicBezTo>
                <a:lnTo>
                  <a:pt x="154183" y="303226"/>
                </a:lnTo>
                <a:lnTo>
                  <a:pt x="151509" y="303304"/>
                </a:lnTo>
                <a:cubicBezTo>
                  <a:pt x="127274" y="303304"/>
                  <a:pt x="107463" y="284357"/>
                  <a:pt x="106078" y="260518"/>
                </a:cubicBezTo>
                <a:lnTo>
                  <a:pt x="106001" y="257849"/>
                </a:lnTo>
                <a:lnTo>
                  <a:pt x="71869" y="257859"/>
                </a:lnTo>
                <a:cubicBezTo>
                  <a:pt x="58715" y="257859"/>
                  <a:pt x="47795" y="248291"/>
                  <a:pt x="45689" y="235737"/>
                </a:cubicBezTo>
                <a:lnTo>
                  <a:pt x="45411" y="233492"/>
                </a:lnTo>
                <a:lnTo>
                  <a:pt x="45323" y="231315"/>
                </a:lnTo>
                <a:lnTo>
                  <a:pt x="45307" y="197156"/>
                </a:lnTo>
                <a:lnTo>
                  <a:pt x="42835" y="197083"/>
                </a:lnTo>
                <a:cubicBezTo>
                  <a:pt x="20750" y="195803"/>
                  <a:pt x="2891" y="178776"/>
                  <a:pt x="318" y="157063"/>
                </a:cubicBezTo>
                <a:lnTo>
                  <a:pt x="77" y="154326"/>
                </a:lnTo>
                <a:lnTo>
                  <a:pt x="0" y="151652"/>
                </a:lnTo>
                <a:cubicBezTo>
                  <a:pt x="0" y="127415"/>
                  <a:pt x="18946" y="107604"/>
                  <a:pt x="42834" y="106220"/>
                </a:cubicBezTo>
                <a:lnTo>
                  <a:pt x="45307" y="106138"/>
                </a:lnTo>
                <a:lnTo>
                  <a:pt x="45323" y="71991"/>
                </a:lnTo>
                <a:cubicBezTo>
                  <a:pt x="45323" y="58837"/>
                  <a:pt x="54890" y="47917"/>
                  <a:pt x="67445" y="45811"/>
                </a:cubicBezTo>
                <a:lnTo>
                  <a:pt x="69690" y="45532"/>
                </a:lnTo>
                <a:lnTo>
                  <a:pt x="71867" y="45444"/>
                </a:lnTo>
                <a:lnTo>
                  <a:pt x="105986" y="45429"/>
                </a:lnTo>
                <a:lnTo>
                  <a:pt x="106078" y="42835"/>
                </a:lnTo>
                <a:cubicBezTo>
                  <a:pt x="107358" y="20750"/>
                  <a:pt x="124386" y="2891"/>
                  <a:pt x="146098" y="318"/>
                </a:cubicBezTo>
                <a:lnTo>
                  <a:pt x="148836" y="77"/>
                </a:lnTo>
                <a:lnTo>
                  <a:pt x="151509" y="0"/>
                </a:lnTo>
                <a:close/>
                <a:moveTo>
                  <a:pt x="151509" y="22754"/>
                </a:moveTo>
                <a:cubicBezTo>
                  <a:pt x="139683" y="22754"/>
                  <a:pt x="129962" y="31778"/>
                  <a:pt x="128859" y="43327"/>
                </a:cubicBezTo>
                <a:lnTo>
                  <a:pt x="128755" y="45520"/>
                </a:lnTo>
                <a:lnTo>
                  <a:pt x="128733" y="68184"/>
                </a:lnTo>
                <a:lnTo>
                  <a:pt x="71869" y="68199"/>
                </a:lnTo>
                <a:cubicBezTo>
                  <a:pt x="70074" y="68199"/>
                  <a:pt x="68570" y="69446"/>
                  <a:pt x="68177" y="71123"/>
                </a:cubicBezTo>
                <a:lnTo>
                  <a:pt x="68077" y="71994"/>
                </a:lnTo>
                <a:lnTo>
                  <a:pt x="68063" y="128894"/>
                </a:lnTo>
                <a:lnTo>
                  <a:pt x="45509" y="128897"/>
                </a:lnTo>
                <a:cubicBezTo>
                  <a:pt x="32942" y="128897"/>
                  <a:pt x="22754" y="139085"/>
                  <a:pt x="22754" y="151652"/>
                </a:cubicBezTo>
                <a:cubicBezTo>
                  <a:pt x="22754" y="163479"/>
                  <a:pt x="31779" y="173199"/>
                  <a:pt x="43316" y="174301"/>
                </a:cubicBezTo>
                <a:lnTo>
                  <a:pt x="45508" y="174406"/>
                </a:lnTo>
                <a:lnTo>
                  <a:pt x="68063" y="174403"/>
                </a:lnTo>
                <a:lnTo>
                  <a:pt x="68077" y="231312"/>
                </a:lnTo>
                <a:cubicBezTo>
                  <a:pt x="68077" y="233106"/>
                  <a:pt x="69324" y="234611"/>
                  <a:pt x="70999" y="235004"/>
                </a:cubicBezTo>
                <a:lnTo>
                  <a:pt x="71868" y="235104"/>
                </a:lnTo>
                <a:lnTo>
                  <a:pt x="128733" y="235097"/>
                </a:lnTo>
                <a:lnTo>
                  <a:pt x="128755" y="257795"/>
                </a:lnTo>
                <a:cubicBezTo>
                  <a:pt x="128755" y="270361"/>
                  <a:pt x="138942" y="280549"/>
                  <a:pt x="151509" y="280549"/>
                </a:cubicBezTo>
                <a:cubicBezTo>
                  <a:pt x="163337" y="280549"/>
                  <a:pt x="173057" y="271525"/>
                  <a:pt x="174160" y="259994"/>
                </a:cubicBezTo>
                <a:lnTo>
                  <a:pt x="174263" y="257805"/>
                </a:lnTo>
                <a:lnTo>
                  <a:pt x="174242" y="235097"/>
                </a:lnTo>
                <a:lnTo>
                  <a:pt x="231149" y="235104"/>
                </a:lnTo>
                <a:cubicBezTo>
                  <a:pt x="232945" y="235104"/>
                  <a:pt x="234449" y="233857"/>
                  <a:pt x="234842" y="232182"/>
                </a:cubicBezTo>
                <a:lnTo>
                  <a:pt x="234942" y="231315"/>
                </a:lnTo>
                <a:lnTo>
                  <a:pt x="234926" y="197141"/>
                </a:lnTo>
                <a:lnTo>
                  <a:pt x="226997" y="197154"/>
                </a:lnTo>
                <a:lnTo>
                  <a:pt x="224276" y="197056"/>
                </a:lnTo>
                <a:cubicBezTo>
                  <a:pt x="201350" y="195505"/>
                  <a:pt x="183256" y="177070"/>
                  <a:pt x="181953" y="153956"/>
                </a:cubicBezTo>
                <a:lnTo>
                  <a:pt x="181877" y="151268"/>
                </a:lnTo>
                <a:lnTo>
                  <a:pt x="181976" y="148546"/>
                </a:lnTo>
                <a:cubicBezTo>
                  <a:pt x="183526" y="125621"/>
                  <a:pt x="201961" y="107527"/>
                  <a:pt x="224733" y="106218"/>
                </a:cubicBezTo>
                <a:lnTo>
                  <a:pt x="227380" y="106143"/>
                </a:lnTo>
                <a:lnTo>
                  <a:pt x="234926" y="106138"/>
                </a:lnTo>
                <a:lnTo>
                  <a:pt x="234942" y="71991"/>
                </a:lnTo>
                <a:cubicBezTo>
                  <a:pt x="234942" y="70555"/>
                  <a:pt x="234144" y="69305"/>
                  <a:pt x="232967" y="68661"/>
                </a:cubicBezTo>
                <a:lnTo>
                  <a:pt x="232018" y="68299"/>
                </a:lnTo>
                <a:lnTo>
                  <a:pt x="231148" y="68199"/>
                </a:lnTo>
                <a:lnTo>
                  <a:pt x="174242" y="68184"/>
                </a:lnTo>
                <a:lnTo>
                  <a:pt x="174263" y="45509"/>
                </a:lnTo>
                <a:cubicBezTo>
                  <a:pt x="174263" y="32942"/>
                  <a:pt x="164077" y="22754"/>
                  <a:pt x="151509" y="227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Graphic 43" descr="Icon of a document with a lifeline">
            <a:extLst>
              <a:ext uri="{FF2B5EF4-FFF2-40B4-BE49-F238E27FC236}">
                <a16:creationId xmlns:a16="http://schemas.microsoft.com/office/drawing/2014/main" id="{2C8C3484-5780-6A67-A25E-F8F4A2BB4A07}"/>
              </a:ext>
            </a:extLst>
          </p:cNvPr>
          <p:cNvSpPr/>
          <p:nvPr/>
        </p:nvSpPr>
        <p:spPr>
          <a:xfrm>
            <a:off x="3716426" y="4608080"/>
            <a:ext cx="156772" cy="174190"/>
          </a:xfrm>
          <a:custGeom>
            <a:avLst/>
            <a:gdLst>
              <a:gd name="connsiteX0" fmla="*/ 274357 w 308652"/>
              <a:gd name="connsiteY0" fmla="*/ 317226 h 342946"/>
              <a:gd name="connsiteX1" fmla="*/ 282931 w 308652"/>
              <a:gd name="connsiteY1" fmla="*/ 308652 h 342946"/>
              <a:gd name="connsiteX2" fmla="*/ 282931 w 308652"/>
              <a:gd name="connsiteY2" fmla="*/ 137179 h 342946"/>
              <a:gd name="connsiteX3" fmla="*/ 205768 w 308652"/>
              <a:gd name="connsiteY3" fmla="*/ 137179 h 342946"/>
              <a:gd name="connsiteX4" fmla="*/ 171473 w 308652"/>
              <a:gd name="connsiteY4" fmla="*/ 102884 h 342946"/>
              <a:gd name="connsiteX5" fmla="*/ 171473 w 308652"/>
              <a:gd name="connsiteY5" fmla="*/ 25721 h 342946"/>
              <a:gd name="connsiteX6" fmla="*/ 68589 w 308652"/>
              <a:gd name="connsiteY6" fmla="*/ 25721 h 342946"/>
              <a:gd name="connsiteX7" fmla="*/ 60016 w 308652"/>
              <a:gd name="connsiteY7" fmla="*/ 34295 h 342946"/>
              <a:gd name="connsiteX8" fmla="*/ 60016 w 308652"/>
              <a:gd name="connsiteY8" fmla="*/ 124318 h 342946"/>
              <a:gd name="connsiteX9" fmla="*/ 47155 w 308652"/>
              <a:gd name="connsiteY9" fmla="*/ 137179 h 342946"/>
              <a:gd name="connsiteX10" fmla="*/ 34295 w 308652"/>
              <a:gd name="connsiteY10" fmla="*/ 124318 h 342946"/>
              <a:gd name="connsiteX11" fmla="*/ 34295 w 308652"/>
              <a:gd name="connsiteY11" fmla="*/ 34295 h 342946"/>
              <a:gd name="connsiteX12" fmla="*/ 68589 w 308652"/>
              <a:gd name="connsiteY12" fmla="*/ 0 h 342946"/>
              <a:gd name="connsiteX13" fmla="*/ 174423 w 308652"/>
              <a:gd name="connsiteY13" fmla="*/ 0 h 342946"/>
              <a:gd name="connsiteX14" fmla="*/ 175832 w 308652"/>
              <a:gd name="connsiteY14" fmla="*/ 127 h 342946"/>
              <a:gd name="connsiteX15" fmla="*/ 176840 w 308652"/>
              <a:gd name="connsiteY15" fmla="*/ 240 h 342946"/>
              <a:gd name="connsiteX16" fmla="*/ 187540 w 308652"/>
              <a:gd name="connsiteY16" fmla="*/ 2606 h 342946"/>
              <a:gd name="connsiteX17" fmla="*/ 190387 w 308652"/>
              <a:gd name="connsiteY17" fmla="*/ 4104 h 342946"/>
              <a:gd name="connsiteX18" fmla="*/ 191244 w 308652"/>
              <a:gd name="connsiteY18" fmla="*/ 4595 h 342946"/>
              <a:gd name="connsiteX19" fmla="*/ 192059 w 308652"/>
              <a:gd name="connsiteY19" fmla="*/ 5008 h 342946"/>
              <a:gd name="connsiteX20" fmla="*/ 193439 w 308652"/>
              <a:gd name="connsiteY20" fmla="*/ 5762 h 342946"/>
              <a:gd name="connsiteX21" fmla="*/ 197194 w 308652"/>
              <a:gd name="connsiteY21" fmla="*/ 8848 h 342946"/>
              <a:gd name="connsiteX22" fmla="*/ 197817 w 308652"/>
              <a:gd name="connsiteY22" fmla="*/ 9349 h 342946"/>
              <a:gd name="connsiteX23" fmla="*/ 198652 w 308652"/>
              <a:gd name="connsiteY23" fmla="*/ 10048 h 342946"/>
              <a:gd name="connsiteX24" fmla="*/ 298604 w 308652"/>
              <a:gd name="connsiteY24" fmla="*/ 109983 h 342946"/>
              <a:gd name="connsiteX25" fmla="*/ 308652 w 308652"/>
              <a:gd name="connsiteY25" fmla="*/ 134229 h 342946"/>
              <a:gd name="connsiteX26" fmla="*/ 308652 w 308652"/>
              <a:gd name="connsiteY26" fmla="*/ 308652 h 342946"/>
              <a:gd name="connsiteX27" fmla="*/ 274357 w 308652"/>
              <a:gd name="connsiteY27" fmla="*/ 342947 h 342946"/>
              <a:gd name="connsiteX28" fmla="*/ 68589 w 308652"/>
              <a:gd name="connsiteY28" fmla="*/ 342947 h 342946"/>
              <a:gd name="connsiteX29" fmla="*/ 34295 w 308652"/>
              <a:gd name="connsiteY29" fmla="*/ 308652 h 342946"/>
              <a:gd name="connsiteX30" fmla="*/ 34295 w 308652"/>
              <a:gd name="connsiteY30" fmla="*/ 244350 h 342946"/>
              <a:gd name="connsiteX31" fmla="*/ 47155 w 308652"/>
              <a:gd name="connsiteY31" fmla="*/ 231489 h 342946"/>
              <a:gd name="connsiteX32" fmla="*/ 60016 w 308652"/>
              <a:gd name="connsiteY32" fmla="*/ 244350 h 342946"/>
              <a:gd name="connsiteX33" fmla="*/ 60016 w 308652"/>
              <a:gd name="connsiteY33" fmla="*/ 308652 h 342946"/>
              <a:gd name="connsiteX34" fmla="*/ 68589 w 308652"/>
              <a:gd name="connsiteY34" fmla="*/ 317226 h 342946"/>
              <a:gd name="connsiteX35" fmla="*/ 274357 w 308652"/>
              <a:gd name="connsiteY35" fmla="*/ 317226 h 342946"/>
              <a:gd name="connsiteX36" fmla="*/ 263692 w 308652"/>
              <a:gd name="connsiteY36" fmla="*/ 111458 h 342946"/>
              <a:gd name="connsiteX37" fmla="*/ 197194 w 308652"/>
              <a:gd name="connsiteY37" fmla="*/ 44943 h 342946"/>
              <a:gd name="connsiteX38" fmla="*/ 197194 w 308652"/>
              <a:gd name="connsiteY38" fmla="*/ 102884 h 342946"/>
              <a:gd name="connsiteX39" fmla="*/ 205768 w 308652"/>
              <a:gd name="connsiteY39" fmla="*/ 111458 h 342946"/>
              <a:gd name="connsiteX40" fmla="*/ 263692 w 308652"/>
              <a:gd name="connsiteY40" fmla="*/ 111458 h 342946"/>
              <a:gd name="connsiteX41" fmla="*/ 12861 w 308652"/>
              <a:gd name="connsiteY41" fmla="*/ 188621 h 342946"/>
              <a:gd name="connsiteX42" fmla="*/ 55816 w 308652"/>
              <a:gd name="connsiteY42" fmla="*/ 188621 h 342946"/>
              <a:gd name="connsiteX43" fmla="*/ 82509 w 308652"/>
              <a:gd name="connsiteY43" fmla="*/ 127729 h 342946"/>
              <a:gd name="connsiteX44" fmla="*/ 105265 w 308652"/>
              <a:gd name="connsiteY44" fmla="*/ 126170 h 342946"/>
              <a:gd name="connsiteX45" fmla="*/ 105363 w 308652"/>
              <a:gd name="connsiteY45" fmla="*/ 126333 h 342946"/>
              <a:gd name="connsiteX46" fmla="*/ 106226 w 308652"/>
              <a:gd name="connsiteY46" fmla="*/ 128111 h 342946"/>
              <a:gd name="connsiteX47" fmla="*/ 147606 w 308652"/>
              <a:gd name="connsiteY47" fmla="*/ 231450 h 342946"/>
              <a:gd name="connsiteX48" fmla="*/ 172070 w 308652"/>
              <a:gd name="connsiteY48" fmla="*/ 195444 h 342946"/>
              <a:gd name="connsiteX49" fmla="*/ 181422 w 308652"/>
              <a:gd name="connsiteY49" fmla="*/ 188777 h 342946"/>
              <a:gd name="connsiteX50" fmla="*/ 181606 w 308652"/>
              <a:gd name="connsiteY50" fmla="*/ 188748 h 342946"/>
              <a:gd name="connsiteX51" fmla="*/ 183427 w 308652"/>
              <a:gd name="connsiteY51" fmla="*/ 188619 h 342946"/>
              <a:gd name="connsiteX52" fmla="*/ 217720 w 308652"/>
              <a:gd name="connsiteY52" fmla="*/ 188619 h 342946"/>
              <a:gd name="connsiteX53" fmla="*/ 230580 w 308652"/>
              <a:gd name="connsiteY53" fmla="*/ 201479 h 342946"/>
              <a:gd name="connsiteX54" fmla="*/ 219659 w 308652"/>
              <a:gd name="connsiteY54" fmla="*/ 214196 h 342946"/>
              <a:gd name="connsiteX55" fmla="*/ 219482 w 308652"/>
              <a:gd name="connsiteY55" fmla="*/ 214222 h 342946"/>
              <a:gd name="connsiteX56" fmla="*/ 217720 w 308652"/>
              <a:gd name="connsiteY56" fmla="*/ 214340 h 342946"/>
              <a:gd name="connsiteX57" fmla="*/ 191069 w 308652"/>
              <a:gd name="connsiteY57" fmla="*/ 214340 h 342946"/>
              <a:gd name="connsiteX58" fmla="*/ 157140 w 308652"/>
              <a:gd name="connsiteY58" fmla="*/ 267390 h 342946"/>
              <a:gd name="connsiteX59" fmla="*/ 134747 w 308652"/>
              <a:gd name="connsiteY59" fmla="*/ 268088 h 342946"/>
              <a:gd name="connsiteX60" fmla="*/ 134651 w 308652"/>
              <a:gd name="connsiteY60" fmla="*/ 267929 h 342946"/>
              <a:gd name="connsiteX61" fmla="*/ 133814 w 308652"/>
              <a:gd name="connsiteY61" fmla="*/ 266195 h 342946"/>
              <a:gd name="connsiteX62" fmla="*/ 93751 w 308652"/>
              <a:gd name="connsiteY62" fmla="*/ 166147 h 342946"/>
              <a:gd name="connsiteX63" fmla="*/ 75999 w 308652"/>
              <a:gd name="connsiteY63" fmla="*/ 206644 h 342946"/>
              <a:gd name="connsiteX64" fmla="*/ 67108 w 308652"/>
              <a:gd name="connsiteY64" fmla="*/ 214014 h 342946"/>
              <a:gd name="connsiteX65" fmla="*/ 66319 w 308652"/>
              <a:gd name="connsiteY65" fmla="*/ 214170 h 342946"/>
              <a:gd name="connsiteX66" fmla="*/ 66128 w 308652"/>
              <a:gd name="connsiteY66" fmla="*/ 214201 h 342946"/>
              <a:gd name="connsiteX67" fmla="*/ 64220 w 308652"/>
              <a:gd name="connsiteY67" fmla="*/ 214342 h 342946"/>
              <a:gd name="connsiteX68" fmla="*/ 12861 w 308652"/>
              <a:gd name="connsiteY68" fmla="*/ 214342 h 342946"/>
              <a:gd name="connsiteX69" fmla="*/ 0 w 308652"/>
              <a:gd name="connsiteY69" fmla="*/ 201481 h 342946"/>
              <a:gd name="connsiteX70" fmla="*/ 10921 w 308652"/>
              <a:gd name="connsiteY70" fmla="*/ 188766 h 342946"/>
              <a:gd name="connsiteX71" fmla="*/ 11097 w 308652"/>
              <a:gd name="connsiteY71" fmla="*/ 188739 h 342946"/>
              <a:gd name="connsiteX72" fmla="*/ 12861 w 308652"/>
              <a:gd name="connsiteY72" fmla="*/ 188621 h 3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8652" h="342946">
                <a:moveTo>
                  <a:pt x="274357" y="317226"/>
                </a:moveTo>
                <a:cubicBezTo>
                  <a:pt x="279090" y="317226"/>
                  <a:pt x="282931" y="313368"/>
                  <a:pt x="282931" y="308652"/>
                </a:cubicBezTo>
                <a:lnTo>
                  <a:pt x="282931" y="137179"/>
                </a:lnTo>
                <a:lnTo>
                  <a:pt x="205768" y="137179"/>
                </a:lnTo>
                <a:cubicBezTo>
                  <a:pt x="186837" y="137179"/>
                  <a:pt x="171473" y="121815"/>
                  <a:pt x="171473" y="102884"/>
                </a:cubicBezTo>
                <a:lnTo>
                  <a:pt x="171473" y="25721"/>
                </a:lnTo>
                <a:lnTo>
                  <a:pt x="68589" y="25721"/>
                </a:lnTo>
                <a:cubicBezTo>
                  <a:pt x="63857" y="25721"/>
                  <a:pt x="60016" y="29579"/>
                  <a:pt x="60016" y="34295"/>
                </a:cubicBezTo>
                <a:lnTo>
                  <a:pt x="60016" y="124318"/>
                </a:lnTo>
                <a:cubicBezTo>
                  <a:pt x="60016" y="131421"/>
                  <a:pt x="54258" y="137179"/>
                  <a:pt x="47155" y="137179"/>
                </a:cubicBezTo>
                <a:cubicBezTo>
                  <a:pt x="40053" y="137179"/>
                  <a:pt x="34295" y="131421"/>
                  <a:pt x="34295" y="124318"/>
                </a:cubicBezTo>
                <a:lnTo>
                  <a:pt x="34295" y="34295"/>
                </a:lnTo>
                <a:cubicBezTo>
                  <a:pt x="34295" y="15364"/>
                  <a:pt x="49659" y="0"/>
                  <a:pt x="68589" y="0"/>
                </a:cubicBezTo>
                <a:lnTo>
                  <a:pt x="174423" y="0"/>
                </a:lnTo>
                <a:cubicBezTo>
                  <a:pt x="174901" y="0"/>
                  <a:pt x="175368" y="64"/>
                  <a:pt x="175832" y="127"/>
                </a:cubicBezTo>
                <a:cubicBezTo>
                  <a:pt x="176168" y="173"/>
                  <a:pt x="176503" y="218"/>
                  <a:pt x="176840" y="240"/>
                </a:cubicBezTo>
                <a:cubicBezTo>
                  <a:pt x="180527" y="497"/>
                  <a:pt x="184162" y="1200"/>
                  <a:pt x="187540" y="2606"/>
                </a:cubicBezTo>
                <a:cubicBezTo>
                  <a:pt x="188525" y="3026"/>
                  <a:pt x="189457" y="3566"/>
                  <a:pt x="190387" y="4104"/>
                </a:cubicBezTo>
                <a:cubicBezTo>
                  <a:pt x="190673" y="4269"/>
                  <a:pt x="190958" y="4434"/>
                  <a:pt x="191244" y="4595"/>
                </a:cubicBezTo>
                <a:cubicBezTo>
                  <a:pt x="191510" y="4741"/>
                  <a:pt x="191784" y="4874"/>
                  <a:pt x="192059" y="5008"/>
                </a:cubicBezTo>
                <a:cubicBezTo>
                  <a:pt x="192532" y="5238"/>
                  <a:pt x="193005" y="5469"/>
                  <a:pt x="193439" y="5762"/>
                </a:cubicBezTo>
                <a:cubicBezTo>
                  <a:pt x="194777" y="6670"/>
                  <a:pt x="195977" y="7751"/>
                  <a:pt x="197194" y="8848"/>
                </a:cubicBezTo>
                <a:cubicBezTo>
                  <a:pt x="197392" y="9023"/>
                  <a:pt x="197602" y="9185"/>
                  <a:pt x="197817" y="9349"/>
                </a:cubicBezTo>
                <a:cubicBezTo>
                  <a:pt x="198105" y="9570"/>
                  <a:pt x="198395" y="9792"/>
                  <a:pt x="198652" y="10048"/>
                </a:cubicBezTo>
                <a:lnTo>
                  <a:pt x="298604" y="109983"/>
                </a:lnTo>
                <a:cubicBezTo>
                  <a:pt x="305034" y="116413"/>
                  <a:pt x="308652" y="125141"/>
                  <a:pt x="308652" y="134229"/>
                </a:cubicBezTo>
                <a:lnTo>
                  <a:pt x="308652" y="308652"/>
                </a:lnTo>
                <a:cubicBezTo>
                  <a:pt x="308652" y="327583"/>
                  <a:pt x="293288" y="342947"/>
                  <a:pt x="274357" y="342947"/>
                </a:cubicBezTo>
                <a:lnTo>
                  <a:pt x="68589" y="342947"/>
                </a:lnTo>
                <a:cubicBezTo>
                  <a:pt x="49659" y="342947"/>
                  <a:pt x="34295" y="327583"/>
                  <a:pt x="34295" y="308652"/>
                </a:cubicBezTo>
                <a:lnTo>
                  <a:pt x="34295" y="244350"/>
                </a:lnTo>
                <a:cubicBezTo>
                  <a:pt x="34295" y="237247"/>
                  <a:pt x="40053" y="231489"/>
                  <a:pt x="47155" y="231489"/>
                </a:cubicBezTo>
                <a:cubicBezTo>
                  <a:pt x="54258" y="231489"/>
                  <a:pt x="60016" y="237247"/>
                  <a:pt x="60016" y="244350"/>
                </a:cubicBezTo>
                <a:lnTo>
                  <a:pt x="60016" y="308652"/>
                </a:lnTo>
                <a:cubicBezTo>
                  <a:pt x="60016" y="313368"/>
                  <a:pt x="63857" y="317226"/>
                  <a:pt x="68589" y="317226"/>
                </a:cubicBezTo>
                <a:lnTo>
                  <a:pt x="274357" y="317226"/>
                </a:lnTo>
                <a:close/>
                <a:moveTo>
                  <a:pt x="263692" y="111458"/>
                </a:moveTo>
                <a:lnTo>
                  <a:pt x="197194" y="44943"/>
                </a:lnTo>
                <a:lnTo>
                  <a:pt x="197194" y="102884"/>
                </a:lnTo>
                <a:cubicBezTo>
                  <a:pt x="197194" y="107600"/>
                  <a:pt x="201035" y="111458"/>
                  <a:pt x="205768" y="111458"/>
                </a:cubicBezTo>
                <a:lnTo>
                  <a:pt x="263692" y="111458"/>
                </a:lnTo>
                <a:close/>
                <a:moveTo>
                  <a:pt x="12861" y="188621"/>
                </a:moveTo>
                <a:lnTo>
                  <a:pt x="55816" y="188621"/>
                </a:lnTo>
                <a:lnTo>
                  <a:pt x="82509" y="127729"/>
                </a:lnTo>
                <a:cubicBezTo>
                  <a:pt x="86773" y="118001"/>
                  <a:pt x="100063" y="117507"/>
                  <a:pt x="105265" y="126170"/>
                </a:cubicBezTo>
                <a:lnTo>
                  <a:pt x="105363" y="126333"/>
                </a:lnTo>
                <a:lnTo>
                  <a:pt x="106226" y="128111"/>
                </a:lnTo>
                <a:lnTo>
                  <a:pt x="147606" y="231450"/>
                </a:lnTo>
                <a:lnTo>
                  <a:pt x="172070" y="195444"/>
                </a:lnTo>
                <a:cubicBezTo>
                  <a:pt x="173980" y="191848"/>
                  <a:pt x="177463" y="189399"/>
                  <a:pt x="181422" y="188777"/>
                </a:cubicBezTo>
                <a:lnTo>
                  <a:pt x="181606" y="188748"/>
                </a:lnTo>
                <a:lnTo>
                  <a:pt x="183427" y="188619"/>
                </a:lnTo>
                <a:lnTo>
                  <a:pt x="217720" y="188619"/>
                </a:lnTo>
                <a:cubicBezTo>
                  <a:pt x="224822" y="188619"/>
                  <a:pt x="230580" y="194377"/>
                  <a:pt x="230580" y="201479"/>
                </a:cubicBezTo>
                <a:cubicBezTo>
                  <a:pt x="230580" y="207920"/>
                  <a:pt x="225844" y="213260"/>
                  <a:pt x="219659" y="214196"/>
                </a:cubicBezTo>
                <a:lnTo>
                  <a:pt x="219482" y="214222"/>
                </a:lnTo>
                <a:lnTo>
                  <a:pt x="217720" y="214340"/>
                </a:lnTo>
                <a:lnTo>
                  <a:pt x="191069" y="214340"/>
                </a:lnTo>
                <a:lnTo>
                  <a:pt x="157140" y="267390"/>
                </a:lnTo>
                <a:cubicBezTo>
                  <a:pt x="152421" y="276415"/>
                  <a:pt x="139749" y="276484"/>
                  <a:pt x="134747" y="268088"/>
                </a:cubicBezTo>
                <a:lnTo>
                  <a:pt x="134651" y="267929"/>
                </a:lnTo>
                <a:lnTo>
                  <a:pt x="133814" y="266195"/>
                </a:lnTo>
                <a:lnTo>
                  <a:pt x="93751" y="166147"/>
                </a:lnTo>
                <a:lnTo>
                  <a:pt x="75999" y="206644"/>
                </a:lnTo>
                <a:cubicBezTo>
                  <a:pt x="74345" y="210418"/>
                  <a:pt x="71015" y="213114"/>
                  <a:pt x="67108" y="214014"/>
                </a:cubicBezTo>
                <a:cubicBezTo>
                  <a:pt x="66847" y="214074"/>
                  <a:pt x="66584" y="214126"/>
                  <a:pt x="66319" y="214170"/>
                </a:cubicBezTo>
                <a:lnTo>
                  <a:pt x="66128" y="214201"/>
                </a:lnTo>
                <a:lnTo>
                  <a:pt x="64220" y="214342"/>
                </a:lnTo>
                <a:lnTo>
                  <a:pt x="12861" y="214342"/>
                </a:lnTo>
                <a:cubicBezTo>
                  <a:pt x="5758" y="214342"/>
                  <a:pt x="0" y="208584"/>
                  <a:pt x="0" y="201481"/>
                </a:cubicBezTo>
                <a:cubicBezTo>
                  <a:pt x="0" y="195041"/>
                  <a:pt x="4736" y="189701"/>
                  <a:pt x="10921" y="188766"/>
                </a:cubicBezTo>
                <a:lnTo>
                  <a:pt x="11097" y="188739"/>
                </a:lnTo>
                <a:lnTo>
                  <a:pt x="12861" y="188621"/>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742367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5BE5-D409-99C2-D9E4-1FE59CE21DB0}"/>
            </a:ext>
          </a:extLst>
        </p:cNvPr>
        <p:cNvGrpSpPr/>
        <p:nvPr/>
      </p:nvGrpSpPr>
      <p:grpSpPr>
        <a:xfrm>
          <a:off x="0" y="0"/>
          <a:ext cx="0" cy="0"/>
          <a:chOff x="0" y="0"/>
          <a:chExt cx="0" cy="0"/>
        </a:xfrm>
      </p:grpSpPr>
      <p:sp>
        <p:nvSpPr>
          <p:cNvPr id="191" name="Title 190">
            <a:extLst>
              <a:ext uri="{FF2B5EF4-FFF2-40B4-BE49-F238E27FC236}">
                <a16:creationId xmlns:a16="http://schemas.microsoft.com/office/drawing/2014/main" id="{F1914FE9-7518-C0F7-6BEB-ED0EF4117034}"/>
              </a:ext>
            </a:extLst>
          </p:cNvPr>
          <p:cNvSpPr>
            <a:spLocks noGrp="1"/>
          </p:cNvSpPr>
          <p:nvPr>
            <p:ph type="title"/>
          </p:nvPr>
        </p:nvSpPr>
        <p:spPr/>
        <p:txBody>
          <a:bodyPr/>
          <a:lstStyle/>
          <a:p>
            <a:r>
              <a:rPr lang="en-US" noProof="0" dirty="0"/>
              <a:t>Identify new product and supplier options</a:t>
            </a:r>
          </a:p>
        </p:txBody>
      </p:sp>
      <p:sp>
        <p:nvSpPr>
          <p:cNvPr id="46" name="Text Placeholder 45">
            <a:extLst>
              <a:ext uri="{FF2B5EF4-FFF2-40B4-BE49-F238E27FC236}">
                <a16:creationId xmlns:a16="http://schemas.microsoft.com/office/drawing/2014/main" id="{EF0658D9-5352-CD2B-66AA-F506092654E4}"/>
              </a:ext>
            </a:extLst>
          </p:cNvPr>
          <p:cNvSpPr>
            <a:spLocks noGrp="1"/>
          </p:cNvSpPr>
          <p:nvPr>
            <p:ph type="body" sz="quarter" idx="33"/>
          </p:nvPr>
        </p:nvSpPr>
        <p:spPr/>
        <p:txBody>
          <a:bodyPr/>
          <a:lstStyle/>
          <a:p>
            <a:r>
              <a:rPr lang="en-US" noProof="0" dirty="0"/>
              <a:t>Retail</a:t>
            </a:r>
            <a:endParaRPr lang="en-IN" dirty="0"/>
          </a:p>
        </p:txBody>
      </p:sp>
      <p:sp>
        <p:nvSpPr>
          <p:cNvPr id="78" name="Text Placeholder 5">
            <a:extLst>
              <a:ext uri="{FF2B5EF4-FFF2-40B4-BE49-F238E27FC236}">
                <a16:creationId xmlns:a16="http://schemas.microsoft.com/office/drawing/2014/main" id="{D32440C9-5CA4-363D-F6EC-0F9B1EE1996E}"/>
              </a:ext>
            </a:extLst>
          </p:cNvPr>
          <p:cNvSpPr>
            <a:spLocks noGrp="1"/>
          </p:cNvSpPr>
          <p:nvPr>
            <p:ph type="body" sz="quarter" idx="44"/>
          </p:nvPr>
        </p:nvSpPr>
        <p:spPr/>
        <p:txBody>
          <a:bodyPr/>
          <a:lstStyle/>
          <a:p>
            <a:r>
              <a:rPr lang="en-US" noProof="0" dirty="0"/>
              <a:t>Microsoft 365 Copilot Chat</a:t>
            </a:r>
          </a:p>
        </p:txBody>
      </p:sp>
      <p:sp>
        <p:nvSpPr>
          <p:cNvPr id="84" name="Text Placeholder 10">
            <a:extLst>
              <a:ext uri="{FF2B5EF4-FFF2-40B4-BE49-F238E27FC236}">
                <a16:creationId xmlns:a16="http://schemas.microsoft.com/office/drawing/2014/main" id="{E6767A7E-6C74-4215-467C-14748C45D347}"/>
              </a:ext>
            </a:extLst>
          </p:cNvPr>
          <p:cNvSpPr>
            <a:spLocks noGrp="1"/>
          </p:cNvSpPr>
          <p:nvPr>
            <p:ph type="body" sz="quarter" idx="43"/>
          </p:nvPr>
        </p:nvSpPr>
        <p:spPr/>
        <p:txBody>
          <a:bodyPr vert="horz" wrap="square" lIns="0" tIns="0" rIns="0" bIns="0" rtlCol="0" anchor="t">
            <a:spAutoFit/>
          </a:bodyPr>
          <a:lstStyle/>
          <a:p>
            <a:r>
              <a:rPr lang="en-US" noProof="0" dirty="0"/>
              <a:t>Start</a:t>
            </a:r>
          </a:p>
        </p:txBody>
      </p:sp>
      <p:sp>
        <p:nvSpPr>
          <p:cNvPr id="317" name="Text Placeholder 316">
            <a:extLst>
              <a:ext uri="{FF2B5EF4-FFF2-40B4-BE49-F238E27FC236}">
                <a16:creationId xmlns:a16="http://schemas.microsoft.com/office/drawing/2014/main" id="{7EBB54E3-27BC-1EF5-0731-0B95B9E279BE}"/>
              </a:ext>
            </a:extLst>
          </p:cNvPr>
          <p:cNvSpPr>
            <a:spLocks noGrp="1"/>
          </p:cNvSpPr>
          <p:nvPr>
            <p:ph type="body" sz="quarter" idx="42"/>
          </p:nvPr>
        </p:nvSpPr>
        <p:spPr/>
        <p:txBody>
          <a:bodyPr/>
          <a:lstStyle/>
          <a:p>
            <a:r>
              <a:rPr lang="en-US" noProof="0" dirty="0"/>
              <a:t>Merchandising teams can use Copilot Chat to identify new products to carry in stores.</a:t>
            </a:r>
          </a:p>
        </p:txBody>
      </p:sp>
      <p:sp>
        <p:nvSpPr>
          <p:cNvPr id="625" name="Text Placeholder 624">
            <a:extLst>
              <a:ext uri="{FF2B5EF4-FFF2-40B4-BE49-F238E27FC236}">
                <a16:creationId xmlns:a16="http://schemas.microsoft.com/office/drawing/2014/main" id="{AEB285D6-61C3-6312-F66E-F993D13EA67B}"/>
              </a:ext>
            </a:extLst>
          </p:cNvPr>
          <p:cNvSpPr>
            <a:spLocks noGrp="1"/>
          </p:cNvSpPr>
          <p:nvPr>
            <p:ph type="body" sz="quarter" idx="65"/>
          </p:nvPr>
        </p:nvSpPr>
        <p:spPr/>
        <p:txBody>
          <a:bodyPr/>
          <a:lstStyle/>
          <a:p>
            <a:r>
              <a:rPr lang="en-US" noProof="0"/>
              <a:t>KPIs impacted</a:t>
            </a:r>
          </a:p>
        </p:txBody>
      </p:sp>
      <p:sp>
        <p:nvSpPr>
          <p:cNvPr id="624" name="Text Placeholder 623">
            <a:extLst>
              <a:ext uri="{FF2B5EF4-FFF2-40B4-BE49-F238E27FC236}">
                <a16:creationId xmlns:a16="http://schemas.microsoft.com/office/drawing/2014/main" id="{03AE6659-8818-A8A7-D3B6-07C19FCBF096}"/>
              </a:ext>
            </a:extLst>
          </p:cNvPr>
          <p:cNvSpPr>
            <a:spLocks noGrp="1"/>
          </p:cNvSpPr>
          <p:nvPr>
            <p:ph type="body" sz="quarter" idx="64"/>
          </p:nvPr>
        </p:nvSpPr>
        <p:spPr/>
        <p:txBody>
          <a:bodyPr/>
          <a:lstStyle/>
          <a:p>
            <a:r>
              <a:rPr lang="en-US" noProof="0"/>
              <a:t>Value benefit</a:t>
            </a:r>
          </a:p>
        </p:txBody>
      </p:sp>
      <p:sp>
        <p:nvSpPr>
          <p:cNvPr id="264" name="Text Placeholder 263">
            <a:extLst>
              <a:ext uri="{FF2B5EF4-FFF2-40B4-BE49-F238E27FC236}">
                <a16:creationId xmlns:a16="http://schemas.microsoft.com/office/drawing/2014/main" id="{2E7D2369-9576-AC95-A378-40E0F48028D8}"/>
              </a:ext>
            </a:extLst>
          </p:cNvPr>
          <p:cNvSpPr>
            <a:spLocks noGrp="1"/>
          </p:cNvSpPr>
          <p:nvPr>
            <p:ph type="body" sz="quarter" idx="47"/>
          </p:nvPr>
        </p:nvSpPr>
        <p:spPr/>
        <p:txBody>
          <a:bodyPr/>
          <a:lstStyle/>
          <a:p>
            <a:r>
              <a:rPr lang="en-US" noProof="0" dirty="0"/>
              <a:t>Identify new product options</a:t>
            </a:r>
          </a:p>
        </p:txBody>
      </p:sp>
      <p:sp>
        <p:nvSpPr>
          <p:cNvPr id="259" name="Text Placeholder 258">
            <a:extLst>
              <a:ext uri="{FF2B5EF4-FFF2-40B4-BE49-F238E27FC236}">
                <a16:creationId xmlns:a16="http://schemas.microsoft.com/office/drawing/2014/main" id="{EA2A1899-7D37-A498-174A-BB5BFC6CE71E}"/>
              </a:ext>
            </a:extLst>
          </p:cNvPr>
          <p:cNvSpPr>
            <a:spLocks noGrp="1"/>
          </p:cNvSpPr>
          <p:nvPr>
            <p:ph type="body" sz="quarter" idx="48"/>
          </p:nvPr>
        </p:nvSpPr>
        <p:spPr/>
        <p:txBody>
          <a:bodyPr/>
          <a:lstStyle/>
          <a:p>
            <a:r>
              <a:rPr lang="en-US" dirty="0"/>
              <a:t>Ask Copilot to create a table rating potential suppliers based on a set of criteria.</a:t>
            </a:r>
            <a:endParaRPr lang="en-US" noProof="0" dirty="0"/>
          </a:p>
        </p:txBody>
      </p:sp>
      <p:sp>
        <p:nvSpPr>
          <p:cNvPr id="89" name="Text Placeholder 88">
            <a:extLst>
              <a:ext uri="{FF2B5EF4-FFF2-40B4-BE49-F238E27FC236}">
                <a16:creationId xmlns:a16="http://schemas.microsoft.com/office/drawing/2014/main" id="{4CFB4B50-3D7D-6878-E458-C72A54E8A9B5}"/>
              </a:ext>
            </a:extLst>
          </p:cNvPr>
          <p:cNvSpPr>
            <a:spLocks noGrp="1"/>
          </p:cNvSpPr>
          <p:nvPr>
            <p:ph type="body" sz="quarter" idx="46"/>
          </p:nvPr>
        </p:nvSpPr>
        <p:spPr/>
        <p:txBody>
          <a:bodyPr/>
          <a:lstStyle/>
          <a:p>
            <a:r>
              <a:rPr lang="en-US" noProof="0" dirty="0"/>
              <a:t>Benefit: Quickly find new potential suppliers with an initial set of criteria to support further research.</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5" name="Text Placeholder 374">
            <a:extLst>
              <a:ext uri="{FF2B5EF4-FFF2-40B4-BE49-F238E27FC236}">
                <a16:creationId xmlns:a16="http://schemas.microsoft.com/office/drawing/2014/main" id="{D643EC35-2513-D5B8-6F08-0D7BA89B26FC}"/>
              </a:ext>
            </a:extLst>
          </p:cNvPr>
          <p:cNvSpPr>
            <a:spLocks noGrp="1"/>
          </p:cNvSpPr>
          <p:nvPr>
            <p:ph type="body" sz="quarter" idx="49"/>
          </p:nvPr>
        </p:nvSpPr>
        <p:spPr/>
        <p:txBody>
          <a:bodyPr/>
          <a:lstStyle/>
          <a:p>
            <a:r>
              <a:rPr lang="en-US" dirty="0"/>
              <a:t>Assess firm viability</a:t>
            </a:r>
            <a:endParaRPr lang="en-US" noProof="0" dirty="0"/>
          </a:p>
        </p:txBody>
      </p:sp>
      <p:sp>
        <p:nvSpPr>
          <p:cNvPr id="393" name="Text Placeholder 392">
            <a:extLst>
              <a:ext uri="{FF2B5EF4-FFF2-40B4-BE49-F238E27FC236}">
                <a16:creationId xmlns:a16="http://schemas.microsoft.com/office/drawing/2014/main" id="{20CBA2C5-090D-E8C7-C342-DDFF0E7DDFB8}"/>
              </a:ext>
            </a:extLst>
          </p:cNvPr>
          <p:cNvSpPr>
            <a:spLocks noGrp="1"/>
          </p:cNvSpPr>
          <p:nvPr>
            <p:ph type="body" sz="quarter" idx="50"/>
          </p:nvPr>
        </p:nvSpPr>
        <p:spPr/>
        <p:txBody>
          <a:bodyPr/>
          <a:lstStyle/>
          <a:p>
            <a:r>
              <a:rPr lang="en-US" noProof="0" dirty="0"/>
              <a:t>Ask Copilot to summarize supplier annual reports and ESG reports. Also identify any recent acquisitions or divestitures.</a:t>
            </a:r>
          </a:p>
        </p:txBody>
      </p:sp>
      <p:sp>
        <p:nvSpPr>
          <p:cNvPr id="291" name="Text Placeholder 290">
            <a:extLst>
              <a:ext uri="{FF2B5EF4-FFF2-40B4-BE49-F238E27FC236}">
                <a16:creationId xmlns:a16="http://schemas.microsoft.com/office/drawing/2014/main" id="{BA2471A6-EDB0-0BED-73C9-941497E1AFDD}"/>
              </a:ext>
            </a:extLst>
          </p:cNvPr>
          <p:cNvSpPr>
            <a:spLocks noGrp="1"/>
          </p:cNvSpPr>
          <p:nvPr>
            <p:ph type="body" sz="quarter" idx="66"/>
          </p:nvPr>
        </p:nvSpPr>
        <p:spPr/>
        <p:txBody>
          <a:bodyPr/>
          <a:lstStyle/>
          <a:p>
            <a:r>
              <a:rPr lang="en-US" noProof="0" dirty="0"/>
              <a:t>Benefit: Ensure that suppliers meet your organization’s criteria for financial viability or have required certifications.</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76" name="Text Placeholder 375">
            <a:extLst>
              <a:ext uri="{FF2B5EF4-FFF2-40B4-BE49-F238E27FC236}">
                <a16:creationId xmlns:a16="http://schemas.microsoft.com/office/drawing/2014/main" id="{2553090F-B4CB-9519-58F6-EA0B91A82E80}"/>
              </a:ext>
            </a:extLst>
          </p:cNvPr>
          <p:cNvSpPr>
            <a:spLocks noGrp="1"/>
          </p:cNvSpPr>
          <p:nvPr>
            <p:ph type="body" sz="quarter" idx="52"/>
          </p:nvPr>
        </p:nvSpPr>
        <p:spPr/>
        <p:txBody>
          <a:bodyPr/>
          <a:lstStyle/>
          <a:p>
            <a:r>
              <a:rPr lang="en-US" dirty="0"/>
              <a:t>Research online sentiment</a:t>
            </a:r>
            <a:endParaRPr lang="en-US" noProof="0" dirty="0"/>
          </a:p>
        </p:txBody>
      </p:sp>
      <p:sp>
        <p:nvSpPr>
          <p:cNvPr id="395" name="Text Placeholder 394">
            <a:extLst>
              <a:ext uri="{FF2B5EF4-FFF2-40B4-BE49-F238E27FC236}">
                <a16:creationId xmlns:a16="http://schemas.microsoft.com/office/drawing/2014/main" id="{BB4DA64A-4F56-8396-36CD-C432691588B1}"/>
              </a:ext>
            </a:extLst>
          </p:cNvPr>
          <p:cNvSpPr>
            <a:spLocks noGrp="1"/>
          </p:cNvSpPr>
          <p:nvPr>
            <p:ph type="body" sz="quarter" idx="53"/>
          </p:nvPr>
        </p:nvSpPr>
        <p:spPr/>
        <p:txBody>
          <a:bodyPr/>
          <a:lstStyle/>
          <a:p>
            <a:r>
              <a:rPr lang="en-US" noProof="0" dirty="0"/>
              <a:t>Have Copilot provide an assessment of customer satisfaction for the potential suppliers.</a:t>
            </a:r>
          </a:p>
        </p:txBody>
      </p:sp>
      <p:sp>
        <p:nvSpPr>
          <p:cNvPr id="293" name="Text Placeholder 292">
            <a:extLst>
              <a:ext uri="{FF2B5EF4-FFF2-40B4-BE49-F238E27FC236}">
                <a16:creationId xmlns:a16="http://schemas.microsoft.com/office/drawing/2014/main" id="{EF72D4EC-6C0E-D53E-9082-6A0E98D30B62}"/>
              </a:ext>
            </a:extLst>
          </p:cNvPr>
          <p:cNvSpPr>
            <a:spLocks noGrp="1"/>
          </p:cNvSpPr>
          <p:nvPr>
            <p:ph type="body" sz="quarter" idx="67"/>
          </p:nvPr>
        </p:nvSpPr>
        <p:spPr/>
        <p:txBody>
          <a:bodyPr/>
          <a:lstStyle/>
          <a:p>
            <a:r>
              <a:rPr lang="en-US" noProof="0" dirty="0"/>
              <a:t>Benefit: Use Copilot to speed research into potential quality and service issues.</a:t>
            </a:r>
          </a:p>
        </p:txBody>
      </p:sp>
      <p:sp>
        <p:nvSpPr>
          <p:cNvPr id="322" name="Text Placeholder 321">
            <a:extLst>
              <a:ext uri="{FF2B5EF4-FFF2-40B4-BE49-F238E27FC236}">
                <a16:creationId xmlns:a16="http://schemas.microsoft.com/office/drawing/2014/main" id="{376A6C11-1256-564F-47B3-CC80AD884030}"/>
              </a:ext>
            </a:extLst>
          </p:cNvPr>
          <p:cNvSpPr>
            <a:spLocks noGrp="1"/>
          </p:cNvSpPr>
          <p:nvPr>
            <p:ph type="body" sz="quarter" idx="61"/>
          </p:nvPr>
        </p:nvSpPr>
        <p:spPr/>
        <p:txBody>
          <a:bodyPr/>
          <a:lstStyle/>
          <a:p>
            <a:r>
              <a:rPr lang="en-US" noProof="0" dirty="0"/>
              <a:t>Research individual products</a:t>
            </a:r>
          </a:p>
        </p:txBody>
      </p:sp>
      <p:sp>
        <p:nvSpPr>
          <p:cNvPr id="329" name="Text Placeholder 328">
            <a:extLst>
              <a:ext uri="{FF2B5EF4-FFF2-40B4-BE49-F238E27FC236}">
                <a16:creationId xmlns:a16="http://schemas.microsoft.com/office/drawing/2014/main" id="{FB620EBE-D7AB-C323-AD44-C0565D4E505D}"/>
              </a:ext>
            </a:extLst>
          </p:cNvPr>
          <p:cNvSpPr>
            <a:spLocks noGrp="1"/>
          </p:cNvSpPr>
          <p:nvPr>
            <p:ph type="body" sz="quarter" idx="62"/>
          </p:nvPr>
        </p:nvSpPr>
        <p:spPr/>
        <p:txBody>
          <a:bodyPr/>
          <a:lstStyle/>
          <a:p>
            <a:r>
              <a:rPr lang="en-US" noProof="0" dirty="0"/>
              <a:t>Ask Copilot to verify whether suppliers or products meet specific industry criteria or capabilities.</a:t>
            </a:r>
          </a:p>
        </p:txBody>
      </p:sp>
      <p:sp>
        <p:nvSpPr>
          <p:cNvPr id="354" name="Text Placeholder 353">
            <a:extLst>
              <a:ext uri="{FF2B5EF4-FFF2-40B4-BE49-F238E27FC236}">
                <a16:creationId xmlns:a16="http://schemas.microsoft.com/office/drawing/2014/main" id="{331B74FF-8327-2DF1-0F00-970FB6A4F218}"/>
              </a:ext>
            </a:extLst>
          </p:cNvPr>
          <p:cNvSpPr>
            <a:spLocks noGrp="1"/>
          </p:cNvSpPr>
          <p:nvPr>
            <p:ph type="body" sz="quarter" idx="69"/>
          </p:nvPr>
        </p:nvSpPr>
        <p:spPr/>
        <p:txBody>
          <a:bodyPr/>
          <a:lstStyle/>
          <a:p>
            <a:r>
              <a:rPr lang="en-US" noProof="0" dirty="0"/>
              <a:t>Benefit: Summarize lengthy and potentially confusing product specifications to get the required information quickly.</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320" name="Text Placeholder 319">
            <a:extLst>
              <a:ext uri="{FF2B5EF4-FFF2-40B4-BE49-F238E27FC236}">
                <a16:creationId xmlns:a16="http://schemas.microsoft.com/office/drawing/2014/main" id="{1A328F45-4E2F-5292-B714-7C549988DE38}"/>
              </a:ext>
            </a:extLst>
          </p:cNvPr>
          <p:cNvSpPr>
            <a:spLocks noGrp="1"/>
          </p:cNvSpPr>
          <p:nvPr>
            <p:ph type="body" sz="quarter" idx="58"/>
          </p:nvPr>
        </p:nvSpPr>
        <p:spPr/>
        <p:txBody>
          <a:bodyPr/>
          <a:lstStyle/>
          <a:p>
            <a:r>
              <a:rPr lang="en-US" noProof="0" dirty="0"/>
              <a:t>Draft RFx documents and communication</a:t>
            </a:r>
          </a:p>
        </p:txBody>
      </p:sp>
      <p:sp>
        <p:nvSpPr>
          <p:cNvPr id="327" name="Text Placeholder 326">
            <a:extLst>
              <a:ext uri="{FF2B5EF4-FFF2-40B4-BE49-F238E27FC236}">
                <a16:creationId xmlns:a16="http://schemas.microsoft.com/office/drawing/2014/main" id="{78993D4E-B409-2BF6-61AB-4FFE0108D56F}"/>
              </a:ext>
            </a:extLst>
          </p:cNvPr>
          <p:cNvSpPr>
            <a:spLocks noGrp="1"/>
          </p:cNvSpPr>
          <p:nvPr>
            <p:ph type="body" sz="quarter" idx="59"/>
          </p:nvPr>
        </p:nvSpPr>
        <p:spPr/>
        <p:txBody>
          <a:bodyPr/>
          <a:lstStyle/>
          <a:p>
            <a:r>
              <a:rPr lang="en-US" noProof="0" dirty="0"/>
              <a:t>Ask Copilot to draft communications such as approval requests, status emails, and supplier communications.</a:t>
            </a:r>
          </a:p>
        </p:txBody>
      </p:sp>
      <p:sp>
        <p:nvSpPr>
          <p:cNvPr id="321" name="Text Placeholder 320">
            <a:extLst>
              <a:ext uri="{FF2B5EF4-FFF2-40B4-BE49-F238E27FC236}">
                <a16:creationId xmlns:a16="http://schemas.microsoft.com/office/drawing/2014/main" id="{93D50690-E0DB-4A7A-6478-92A28054BB24}"/>
              </a:ext>
            </a:extLst>
          </p:cNvPr>
          <p:cNvSpPr>
            <a:spLocks noGrp="1"/>
          </p:cNvSpPr>
          <p:nvPr>
            <p:ph type="body" sz="quarter" idx="68"/>
          </p:nvPr>
        </p:nvSpPr>
        <p:spPr/>
        <p:txBody>
          <a:bodyPr/>
          <a:lstStyle/>
          <a:p>
            <a:r>
              <a:rPr lang="en-US" noProof="0" dirty="0"/>
              <a:t>Benefit: Get a first draft faster with Copilot by providing a few details and letting Copilot figure out the best way </a:t>
            </a:r>
            <a:br>
              <a:rPr lang="en-US" noProof="0" dirty="0"/>
            </a:br>
            <a:r>
              <a:rPr lang="en-US" noProof="0" dirty="0"/>
              <a:t>to say it.</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Kickstart a draft</a:t>
            </a:r>
            <a:endParaRPr kumimoji="0" lang="en-US" sz="90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cxnSp>
        <p:nvCxnSpPr>
          <p:cNvPr id="24" name="Straight Connector 23">
            <a:extLst>
              <a:ext uri="{FF2B5EF4-FFF2-40B4-BE49-F238E27FC236}">
                <a16:creationId xmlns:a16="http://schemas.microsoft.com/office/drawing/2014/main" id="{AB387177-6CDF-2771-1A92-E5463173672F}"/>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72E51E1-9DF5-4FB9-6DBE-0AF1A204FED6}"/>
              </a:ext>
            </a:extLst>
          </p:cNvPr>
          <p:cNvGrpSpPr/>
          <p:nvPr/>
        </p:nvGrpSpPr>
        <p:grpSpPr>
          <a:xfrm>
            <a:off x="320719" y="3778836"/>
            <a:ext cx="1771607" cy="504622"/>
            <a:chOff x="320719" y="4228589"/>
            <a:chExt cx="1771607" cy="504622"/>
          </a:xfrm>
        </p:grpSpPr>
        <p:grpSp>
          <p:nvGrpSpPr>
            <p:cNvPr id="421" name="Group 420">
              <a:extLst>
                <a:ext uri="{FF2B5EF4-FFF2-40B4-BE49-F238E27FC236}">
                  <a16:creationId xmlns:a16="http://schemas.microsoft.com/office/drawing/2014/main" id="{AB6376AA-0F59-CD43-0DA0-CA0780EB1C83}"/>
                </a:ext>
              </a:extLst>
            </p:cNvPr>
            <p:cNvGrpSpPr/>
            <p:nvPr/>
          </p:nvGrpSpPr>
          <p:grpSpPr>
            <a:xfrm>
              <a:off x="320719" y="4228589"/>
              <a:ext cx="1771605" cy="216000"/>
              <a:chOff x="320719" y="4224848"/>
              <a:chExt cx="1771605" cy="219456"/>
            </a:xfrm>
          </p:grpSpPr>
          <p:sp>
            <p:nvSpPr>
              <p:cNvPr id="422" name="Rectangle: Rounded Corners 6">
                <a:extLst>
                  <a:ext uri="{FF2B5EF4-FFF2-40B4-BE49-F238E27FC236}">
                    <a16:creationId xmlns:a16="http://schemas.microsoft.com/office/drawing/2014/main" id="{C0BEBC43-747B-5901-C822-9F712E9FDF13}"/>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Revenue per store</a:t>
                </a:r>
              </a:p>
            </p:txBody>
          </p:sp>
          <p:pic>
            <p:nvPicPr>
              <p:cNvPr id="423" name="Graphic 422">
                <a:extLst>
                  <a:ext uri="{FF2B5EF4-FFF2-40B4-BE49-F238E27FC236}">
                    <a16:creationId xmlns:a16="http://schemas.microsoft.com/office/drawing/2014/main" id="{4289248B-1A19-4337-9525-604201F41D9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534" name="Group 533">
              <a:extLst>
                <a:ext uri="{FF2B5EF4-FFF2-40B4-BE49-F238E27FC236}">
                  <a16:creationId xmlns:a16="http://schemas.microsoft.com/office/drawing/2014/main" id="{0554946F-9746-F2C9-2AA0-590D531D3BF5}"/>
                </a:ext>
              </a:extLst>
            </p:cNvPr>
            <p:cNvGrpSpPr/>
            <p:nvPr/>
          </p:nvGrpSpPr>
          <p:grpSpPr>
            <a:xfrm>
              <a:off x="320721" y="4517211"/>
              <a:ext cx="1771605" cy="216000"/>
              <a:chOff x="320721" y="4517211"/>
              <a:chExt cx="1771605" cy="216000"/>
            </a:xfrm>
          </p:grpSpPr>
          <p:sp>
            <p:nvSpPr>
              <p:cNvPr id="425" name="Rectangle: Rounded Corners 6">
                <a:extLst>
                  <a:ext uri="{FF2B5EF4-FFF2-40B4-BE49-F238E27FC236}">
                    <a16:creationId xmlns:a16="http://schemas.microsoft.com/office/drawing/2014/main" id="{A4D317AC-FBFA-E875-7662-16BE7631074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26" name="Graphic 425">
                <a:extLst>
                  <a:ext uri="{FF2B5EF4-FFF2-40B4-BE49-F238E27FC236}">
                    <a16:creationId xmlns:a16="http://schemas.microsoft.com/office/drawing/2014/main" id="{E0858FFE-B9C3-590C-2094-02C1022DDC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grpSp>
        <p:nvGrpSpPr>
          <p:cNvPr id="427" name="Group 426">
            <a:extLst>
              <a:ext uri="{FF2B5EF4-FFF2-40B4-BE49-F238E27FC236}">
                <a16:creationId xmlns:a16="http://schemas.microsoft.com/office/drawing/2014/main" id="{C1C8FB64-5A6E-8C37-A9DD-28B26C0D4235}"/>
              </a:ext>
            </a:extLst>
          </p:cNvPr>
          <p:cNvGrpSpPr/>
          <p:nvPr/>
        </p:nvGrpSpPr>
        <p:grpSpPr>
          <a:xfrm>
            <a:off x="320719" y="5020658"/>
            <a:ext cx="1771605" cy="216000"/>
            <a:chOff x="320719" y="5270676"/>
            <a:chExt cx="1771605" cy="216000"/>
          </a:xfrm>
        </p:grpSpPr>
        <p:sp>
          <p:nvSpPr>
            <p:cNvPr id="428" name="Rectangle: Rounded Corners 6">
              <a:extLst>
                <a:ext uri="{FF2B5EF4-FFF2-40B4-BE49-F238E27FC236}">
                  <a16:creationId xmlns:a16="http://schemas.microsoft.com/office/drawing/2014/main" id="{7F2B5CEB-D118-4B52-1265-21112E45C4E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429" name="Graphic 428">
              <a:extLst>
                <a:ext uri="{FF2B5EF4-FFF2-40B4-BE49-F238E27FC236}">
                  <a16:creationId xmlns:a16="http://schemas.microsoft.com/office/drawing/2014/main" id="{72D85175-B361-CABE-E1F6-233E9932F1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5" y="5306676"/>
              <a:ext cx="144000" cy="144000"/>
            </a:xfrm>
            <a:prstGeom prst="rect">
              <a:avLst/>
            </a:prstGeom>
          </p:spPr>
        </p:pic>
      </p:grpSp>
      <p:sp>
        <p:nvSpPr>
          <p:cNvPr id="28" name="TextBox 27">
            <a:extLst>
              <a:ext uri="{FF2B5EF4-FFF2-40B4-BE49-F238E27FC236}">
                <a16:creationId xmlns:a16="http://schemas.microsoft.com/office/drawing/2014/main" id="{908B36D1-1454-FD9B-DDF3-D40559EE8D83}"/>
              </a:ext>
              <a:ext uri="{C183D7F6-B498-43B3-948B-1728B52AA6E4}">
                <adec:decorative xmlns:adec="http://schemas.microsoft.com/office/drawing/2017/decorative" val="0"/>
              </a:ext>
            </a:extLst>
          </p:cNvPr>
          <p:cNvSpPr txBox="1"/>
          <p:nvPr/>
        </p:nvSpPr>
        <p:spPr>
          <a:xfrm>
            <a:off x="488762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9" name="Picture 50">
            <a:hlinkClick r:id="rId8"/>
            <a:extLst>
              <a:ext uri="{FF2B5EF4-FFF2-40B4-BE49-F238E27FC236}">
                <a16:creationId xmlns:a16="http://schemas.microsoft.com/office/drawing/2014/main" id="{A013A798-B268-DBE3-901F-F3C851BE3A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901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B0854A1-2000-DD67-90F7-FA6217E1CC6D}"/>
              </a:ext>
              <a:ext uri="{C183D7F6-B498-43B3-948B-1728B52AA6E4}">
                <adec:decorative xmlns:adec="http://schemas.microsoft.com/office/drawing/2017/decorative" val="0"/>
              </a:ext>
            </a:extLst>
          </p:cNvPr>
          <p:cNvSpPr txBox="1"/>
          <p:nvPr/>
        </p:nvSpPr>
        <p:spPr>
          <a:xfrm>
            <a:off x="835869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8"/>
            <a:extLst>
              <a:ext uri="{FF2B5EF4-FFF2-40B4-BE49-F238E27FC236}">
                <a16:creationId xmlns:a16="http://schemas.microsoft.com/office/drawing/2014/main" id="{E4018FC0-3C3F-604F-FFDF-B9D0F3D73F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09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D653AA-17A6-E00B-08D8-E3B367B24B39}"/>
              </a:ext>
              <a:ext uri="{C183D7F6-B498-43B3-948B-1728B52AA6E4}">
                <adec:decorative xmlns:adec="http://schemas.microsoft.com/office/drawing/2017/decorative" val="0"/>
              </a:ext>
            </a:extLst>
          </p:cNvPr>
          <p:cNvSpPr txBox="1"/>
          <p:nvPr/>
        </p:nvSpPr>
        <p:spPr>
          <a:xfrm>
            <a:off x="67226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7" name="Picture 50">
            <a:hlinkClick r:id="rId8"/>
            <a:extLst>
              <a:ext uri="{FF2B5EF4-FFF2-40B4-BE49-F238E27FC236}">
                <a16:creationId xmlns:a16="http://schemas.microsoft.com/office/drawing/2014/main" id="{C8F0AF1E-4D2E-8DCF-A7A1-594598B539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0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85DFC4BB-0087-9112-CB1E-50E7B0161793}"/>
              </a:ext>
              <a:ext uri="{C183D7F6-B498-43B3-948B-1728B52AA6E4}">
                <adec:decorative xmlns:adec="http://schemas.microsoft.com/office/drawing/2017/decorative" val="0"/>
              </a:ext>
            </a:extLst>
          </p:cNvPr>
          <p:cNvSpPr txBox="1"/>
          <p:nvPr/>
        </p:nvSpPr>
        <p:spPr>
          <a:xfrm>
            <a:off x="38388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0" name="Picture 50">
            <a:hlinkClick r:id="rId8"/>
            <a:extLst>
              <a:ext uri="{FF2B5EF4-FFF2-40B4-BE49-F238E27FC236}">
                <a16:creationId xmlns:a16="http://schemas.microsoft.com/office/drawing/2014/main" id="{218D6BB2-BBAE-AAC0-B154-9CD4F084A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0289"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D95F6DE-742F-4B0D-CA85-2AA020924E05}"/>
              </a:ext>
              <a:ext uri="{C183D7F6-B498-43B3-948B-1728B52AA6E4}">
                <adec:decorative xmlns:adec="http://schemas.microsoft.com/office/drawing/2017/decorative" val="0"/>
              </a:ext>
            </a:extLst>
          </p:cNvPr>
          <p:cNvSpPr txBox="1"/>
          <p:nvPr/>
        </p:nvSpPr>
        <p:spPr>
          <a:xfrm>
            <a:off x="96064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8"/>
            <a:extLst>
              <a:ext uri="{FF2B5EF4-FFF2-40B4-BE49-F238E27FC236}">
                <a16:creationId xmlns:a16="http://schemas.microsoft.com/office/drawing/2014/main" id="{E79F1B45-22FC-5C54-CD6E-BC051182A5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78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805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3597-F508-6D27-33E6-0DE87814F8C0}"/>
            </a:ext>
          </a:extLst>
        </p:cNvPr>
        <p:cNvGrpSpPr/>
        <p:nvPr/>
      </p:nvGrpSpPr>
      <p:grpSpPr>
        <a:xfrm>
          <a:off x="0" y="0"/>
          <a:ext cx="0" cy="0"/>
          <a:chOff x="0" y="0"/>
          <a:chExt cx="0" cy="0"/>
        </a:xfrm>
      </p:grpSpPr>
      <p:sp>
        <p:nvSpPr>
          <p:cNvPr id="156" name="Text Placeholder 155">
            <a:extLst>
              <a:ext uri="{FF2B5EF4-FFF2-40B4-BE49-F238E27FC236}">
                <a16:creationId xmlns:a16="http://schemas.microsoft.com/office/drawing/2014/main" id="{A6DC498A-020C-99F5-0FEA-C9A12F2846E3}"/>
              </a:ext>
            </a:extLst>
          </p:cNvPr>
          <p:cNvSpPr>
            <a:spLocks noGrp="1"/>
          </p:cNvSpPr>
          <p:nvPr>
            <p:ph type="body" sz="quarter" idx="32"/>
          </p:nvPr>
        </p:nvSpPr>
        <p:spPr>
          <a:xfrm>
            <a:off x="311388" y="1026303"/>
            <a:ext cx="2431246" cy="1131079"/>
          </a:xfrm>
        </p:spPr>
        <p:txBody>
          <a:bodyPr/>
          <a:lstStyle/>
          <a:p>
            <a:r>
              <a:rPr lang="en-US" dirty="0"/>
              <a:t>Creating great promotional content is essential for retailers. Copilot Chat can play a huge role in assisting marketers across all aspects of creating marketing materials to speed development and improve content quality.</a:t>
            </a:r>
          </a:p>
          <a:p>
            <a:endParaRPr lang="en-US" dirty="0"/>
          </a:p>
          <a:p>
            <a:r>
              <a:rPr lang="en-US" sz="1050" noProof="0" dirty="0">
                <a:latin typeface="+mj-lt"/>
              </a:rPr>
              <a:t>Customer reference: </a:t>
            </a:r>
            <a:r>
              <a:rPr lang="en-US" sz="1050" noProof="0" dirty="0">
                <a:hlinkClick r:id="rId2"/>
              </a:rPr>
              <a:t>Joos uses Copilot to grow its brand</a:t>
            </a:r>
            <a:endParaRPr lang="en-US" sz="1050" noProof="0" dirty="0"/>
          </a:p>
          <a:p>
            <a:endParaRPr lang="en-US" noProof="0" dirty="0"/>
          </a:p>
        </p:txBody>
      </p:sp>
      <p:sp>
        <p:nvSpPr>
          <p:cNvPr id="49" name="Text Placeholder 48">
            <a:extLst>
              <a:ext uri="{FF2B5EF4-FFF2-40B4-BE49-F238E27FC236}">
                <a16:creationId xmlns:a16="http://schemas.microsoft.com/office/drawing/2014/main" id="{E97F85F2-F60F-1E32-5BBC-F2CF882E9FF2}"/>
              </a:ext>
            </a:extLst>
          </p:cNvPr>
          <p:cNvSpPr>
            <a:spLocks noGrp="1"/>
          </p:cNvSpPr>
          <p:nvPr>
            <p:ph type="body" sz="quarter" idx="33"/>
          </p:nvPr>
        </p:nvSpPr>
        <p:spPr>
          <a:xfrm>
            <a:off x="304796" y="413987"/>
            <a:ext cx="2057403" cy="307777"/>
          </a:xfrm>
        </p:spPr>
        <p:txBody>
          <a:bodyPr/>
          <a:lstStyle/>
          <a:p>
            <a:r>
              <a:rPr lang="en-US" dirty="0"/>
              <a:t>Retail</a:t>
            </a:r>
          </a:p>
        </p:txBody>
      </p:sp>
      <p:sp>
        <p:nvSpPr>
          <p:cNvPr id="43" name="Text Placeholder 42">
            <a:extLst>
              <a:ext uri="{FF2B5EF4-FFF2-40B4-BE49-F238E27FC236}">
                <a16:creationId xmlns:a16="http://schemas.microsoft.com/office/drawing/2014/main" id="{E4CA4C53-CAFA-ACAA-8E25-A5AF4974A2C0}"/>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41" name="Text Placeholder 40">
            <a:extLst>
              <a:ext uri="{FF2B5EF4-FFF2-40B4-BE49-F238E27FC236}">
                <a16:creationId xmlns:a16="http://schemas.microsoft.com/office/drawing/2014/main" id="{9E486556-4C90-8BE3-1478-17AF714907F3}"/>
              </a:ext>
            </a:extLst>
          </p:cNvPr>
          <p:cNvSpPr>
            <a:spLocks noGrp="1"/>
          </p:cNvSpPr>
          <p:nvPr>
            <p:ph type="body" sz="quarter" idx="17"/>
          </p:nvPr>
        </p:nvSpPr>
        <p:spPr>
          <a:xfrm>
            <a:off x="7149557" y="521100"/>
            <a:ext cx="2969488" cy="169277"/>
          </a:xfrm>
        </p:spPr>
        <p:txBody>
          <a:bodyPr/>
          <a:lstStyle/>
          <a:p>
            <a:r>
              <a:rPr lang="en-US" noProof="0" dirty="0"/>
              <a:t>Microsoft 365 Copilot Chat</a:t>
            </a:r>
          </a:p>
        </p:txBody>
      </p:sp>
      <p:sp>
        <p:nvSpPr>
          <p:cNvPr id="38" name="Title 37">
            <a:extLst>
              <a:ext uri="{FF2B5EF4-FFF2-40B4-BE49-F238E27FC236}">
                <a16:creationId xmlns:a16="http://schemas.microsoft.com/office/drawing/2014/main" id="{A9E38DCA-B96D-EEEE-5F63-A9027910761C}"/>
              </a:ext>
            </a:extLst>
          </p:cNvPr>
          <p:cNvSpPr>
            <a:spLocks noGrp="1"/>
          </p:cNvSpPr>
          <p:nvPr>
            <p:ph type="title"/>
          </p:nvPr>
        </p:nvSpPr>
        <p:spPr>
          <a:xfrm>
            <a:off x="2492375" y="429032"/>
            <a:ext cx="4144963" cy="276999"/>
          </a:xfrm>
        </p:spPr>
        <p:txBody>
          <a:bodyPr/>
          <a:lstStyle/>
          <a:p>
            <a:r>
              <a:rPr lang="en-US" dirty="0"/>
              <a:t>Creating promotional materials</a:t>
            </a:r>
          </a:p>
        </p:txBody>
      </p:sp>
      <p:sp>
        <p:nvSpPr>
          <p:cNvPr id="62" name="Text Placeholder 61">
            <a:extLst>
              <a:ext uri="{FF2B5EF4-FFF2-40B4-BE49-F238E27FC236}">
                <a16:creationId xmlns:a16="http://schemas.microsoft.com/office/drawing/2014/main" id="{429BFF1D-E12E-F0C6-4D9E-1502D7769243}"/>
              </a:ext>
            </a:extLst>
          </p:cNvPr>
          <p:cNvSpPr>
            <a:spLocks noGrp="1"/>
          </p:cNvSpPr>
          <p:nvPr>
            <p:ph type="body" sz="quarter" idx="69"/>
          </p:nvPr>
        </p:nvSpPr>
        <p:spPr>
          <a:xfrm>
            <a:off x="3182890" y="2725494"/>
            <a:ext cx="2572262" cy="712876"/>
          </a:xfrm>
        </p:spPr>
        <p:txBody>
          <a:bodyPr/>
          <a:lstStyle/>
          <a:p>
            <a:r>
              <a:rPr lang="en-US" noProof="0"/>
              <a:t>Prompt: Identify 10 SEO keywords for a blog post to attract people ages 20–30 who want to reduce their carbon footprint.</a:t>
            </a:r>
          </a:p>
        </p:txBody>
      </p:sp>
      <p:sp>
        <p:nvSpPr>
          <p:cNvPr id="39" name="Text Placeholder 38">
            <a:extLst>
              <a:ext uri="{FF2B5EF4-FFF2-40B4-BE49-F238E27FC236}">
                <a16:creationId xmlns:a16="http://schemas.microsoft.com/office/drawing/2014/main" id="{87F7E941-333C-58A5-A054-5F5DF85A4257}"/>
              </a:ext>
            </a:extLst>
          </p:cNvPr>
          <p:cNvSpPr>
            <a:spLocks noGrp="1"/>
          </p:cNvSpPr>
          <p:nvPr>
            <p:ph type="body" sz="quarter" idx="11"/>
          </p:nvPr>
        </p:nvSpPr>
        <p:spPr>
          <a:xfrm>
            <a:off x="3182890" y="1112478"/>
            <a:ext cx="2572262" cy="153888"/>
          </a:xfrm>
        </p:spPr>
        <p:txBody>
          <a:bodyPr/>
          <a:lstStyle/>
          <a:p>
            <a:r>
              <a:rPr lang="en-US" noProof="0" dirty="0"/>
              <a:t>SEO optimization</a:t>
            </a:r>
          </a:p>
        </p:txBody>
      </p:sp>
      <p:sp>
        <p:nvSpPr>
          <p:cNvPr id="42" name="Text Placeholder 41">
            <a:extLst>
              <a:ext uri="{FF2B5EF4-FFF2-40B4-BE49-F238E27FC236}">
                <a16:creationId xmlns:a16="http://schemas.microsoft.com/office/drawing/2014/main" id="{8D6ACAA2-0926-BF8B-D7C7-FBCE23BD80B8}"/>
              </a:ext>
            </a:extLst>
          </p:cNvPr>
          <p:cNvSpPr>
            <a:spLocks noGrp="1"/>
          </p:cNvSpPr>
          <p:nvPr>
            <p:ph type="body" sz="quarter" idx="18"/>
          </p:nvPr>
        </p:nvSpPr>
        <p:spPr>
          <a:xfrm>
            <a:off x="3182890" y="1438715"/>
            <a:ext cx="2572262" cy="626701"/>
          </a:xfrm>
        </p:spPr>
        <p:txBody>
          <a:bodyPr/>
          <a:lstStyle/>
          <a:p>
            <a:r>
              <a:rPr lang="en-US" noProof="0"/>
              <a:t>Already have a content topic you want to write about but don’t know where to start? Use Copilot to identify the top SEO keywords to reach your audience. </a:t>
            </a:r>
          </a:p>
          <a:p>
            <a:endParaRPr lang="en-US" noProof="0"/>
          </a:p>
        </p:txBody>
      </p:sp>
      <p:sp>
        <p:nvSpPr>
          <p:cNvPr id="51" name="Text Placeholder 50">
            <a:extLst>
              <a:ext uri="{FF2B5EF4-FFF2-40B4-BE49-F238E27FC236}">
                <a16:creationId xmlns:a16="http://schemas.microsoft.com/office/drawing/2014/main" id="{F9A509F7-6B0B-AB3A-B8DA-27C7BA6C0676}"/>
              </a:ext>
            </a:extLst>
          </p:cNvPr>
          <p:cNvSpPr>
            <a:spLocks noGrp="1"/>
          </p:cNvSpPr>
          <p:nvPr>
            <p:ph type="body" sz="quarter" idx="42"/>
          </p:nvPr>
        </p:nvSpPr>
        <p:spPr>
          <a:xfrm>
            <a:off x="6066682" y="1112478"/>
            <a:ext cx="2572262" cy="153888"/>
          </a:xfrm>
        </p:spPr>
        <p:txBody>
          <a:bodyPr/>
          <a:lstStyle/>
          <a:p>
            <a:r>
              <a:rPr lang="en-US" noProof="0"/>
              <a:t>Content generation</a:t>
            </a:r>
          </a:p>
        </p:txBody>
      </p:sp>
      <p:sp>
        <p:nvSpPr>
          <p:cNvPr id="52" name="Text Placeholder 51">
            <a:extLst>
              <a:ext uri="{FF2B5EF4-FFF2-40B4-BE49-F238E27FC236}">
                <a16:creationId xmlns:a16="http://schemas.microsoft.com/office/drawing/2014/main" id="{96067C3B-33E8-CDCB-A8FD-F234AFC17524}"/>
              </a:ext>
            </a:extLst>
          </p:cNvPr>
          <p:cNvSpPr>
            <a:spLocks noGrp="1"/>
          </p:cNvSpPr>
          <p:nvPr>
            <p:ph type="body" sz="quarter" idx="43"/>
          </p:nvPr>
        </p:nvSpPr>
        <p:spPr>
          <a:xfrm>
            <a:off x="6066682" y="1438715"/>
            <a:ext cx="2572262" cy="626701"/>
          </a:xfrm>
        </p:spPr>
        <p:txBody>
          <a:bodyPr/>
          <a:lstStyle/>
          <a:p>
            <a:r>
              <a:rPr lang="en-US" noProof="0"/>
              <a:t>Once you have your list of top 10 SEO keywords, use Copilot to create specific content for your business needs.</a:t>
            </a:r>
          </a:p>
          <a:p>
            <a:endParaRPr lang="en-US" noProof="0"/>
          </a:p>
        </p:txBody>
      </p:sp>
      <p:sp>
        <p:nvSpPr>
          <p:cNvPr id="56" name="Text Placeholder 55">
            <a:extLst>
              <a:ext uri="{FF2B5EF4-FFF2-40B4-BE49-F238E27FC236}">
                <a16:creationId xmlns:a16="http://schemas.microsoft.com/office/drawing/2014/main" id="{81F33BDF-037A-9A42-C255-6B1B35A10AAC}"/>
              </a:ext>
            </a:extLst>
          </p:cNvPr>
          <p:cNvSpPr>
            <a:spLocks noGrp="1"/>
          </p:cNvSpPr>
          <p:nvPr>
            <p:ph type="body" sz="quarter" idx="68"/>
          </p:nvPr>
        </p:nvSpPr>
        <p:spPr>
          <a:xfrm>
            <a:off x="8950475" y="2725494"/>
            <a:ext cx="2572262" cy="712876"/>
          </a:xfrm>
        </p:spPr>
        <p:txBody>
          <a:bodyPr/>
          <a:lstStyle/>
          <a:p>
            <a:r>
              <a:rPr lang="en-US"/>
              <a:t>Prompt: </a:t>
            </a:r>
            <a:r>
              <a:rPr lang="en-US" noProof="0"/>
              <a:t>Proofread this with Chicago Style grammar rules.</a:t>
            </a:r>
          </a:p>
        </p:txBody>
      </p:sp>
      <p:sp>
        <p:nvSpPr>
          <p:cNvPr id="54" name="Text Placeholder 53">
            <a:extLst>
              <a:ext uri="{FF2B5EF4-FFF2-40B4-BE49-F238E27FC236}">
                <a16:creationId xmlns:a16="http://schemas.microsoft.com/office/drawing/2014/main" id="{272C1D96-3C82-C219-B723-D39A2059E2BB}"/>
              </a:ext>
            </a:extLst>
          </p:cNvPr>
          <p:cNvSpPr>
            <a:spLocks noGrp="1"/>
          </p:cNvSpPr>
          <p:nvPr>
            <p:ph type="body" sz="quarter" idx="45"/>
          </p:nvPr>
        </p:nvSpPr>
        <p:spPr>
          <a:xfrm>
            <a:off x="8950475" y="1112478"/>
            <a:ext cx="2572262" cy="153888"/>
          </a:xfrm>
        </p:spPr>
        <p:txBody>
          <a:bodyPr/>
          <a:lstStyle/>
          <a:p>
            <a:r>
              <a:rPr lang="en-US" noProof="0"/>
              <a:t>Proofread</a:t>
            </a:r>
          </a:p>
        </p:txBody>
      </p:sp>
      <p:sp>
        <p:nvSpPr>
          <p:cNvPr id="55" name="Text Placeholder 54">
            <a:extLst>
              <a:ext uri="{FF2B5EF4-FFF2-40B4-BE49-F238E27FC236}">
                <a16:creationId xmlns:a16="http://schemas.microsoft.com/office/drawing/2014/main" id="{0322F24D-6A7A-EB4B-E3F2-B6E02698C875}"/>
              </a:ext>
            </a:extLst>
          </p:cNvPr>
          <p:cNvSpPr>
            <a:spLocks noGrp="1"/>
          </p:cNvSpPr>
          <p:nvPr>
            <p:ph type="body" sz="quarter" idx="46"/>
          </p:nvPr>
        </p:nvSpPr>
        <p:spPr>
          <a:xfrm>
            <a:off x="8950475" y="1438715"/>
            <a:ext cx="2572262" cy="626701"/>
          </a:xfrm>
        </p:spPr>
        <p:txBody>
          <a:bodyPr/>
          <a:lstStyle/>
          <a:p>
            <a:r>
              <a:rPr lang="en-US" noProof="0"/>
              <a:t>Once you have your draft, use Copilot to proofread your work with specific grammar rules in mind. </a:t>
            </a:r>
          </a:p>
          <a:p>
            <a:endParaRPr lang="en-US" noProof="0"/>
          </a:p>
        </p:txBody>
      </p:sp>
      <p:sp>
        <p:nvSpPr>
          <p:cNvPr id="129" name="Text Placeholder 128">
            <a:extLst>
              <a:ext uri="{FF2B5EF4-FFF2-40B4-BE49-F238E27FC236}">
                <a16:creationId xmlns:a16="http://schemas.microsoft.com/office/drawing/2014/main" id="{985C8A3D-525B-1665-0844-73224AA383B5}"/>
              </a:ext>
            </a:extLst>
          </p:cNvPr>
          <p:cNvSpPr>
            <a:spLocks noGrp="1"/>
          </p:cNvSpPr>
          <p:nvPr>
            <p:ph type="body" sz="quarter" idx="70"/>
          </p:nvPr>
        </p:nvSpPr>
        <p:spPr>
          <a:xfrm>
            <a:off x="6066682" y="2725494"/>
            <a:ext cx="2572262" cy="712876"/>
          </a:xfrm>
        </p:spPr>
        <p:txBody>
          <a:bodyPr/>
          <a:lstStyle/>
          <a:p>
            <a:r>
              <a:rPr lang="en-US" dirty="0"/>
              <a:t>Prompt: </a:t>
            </a:r>
            <a:r>
              <a:rPr lang="en-US" noProof="0" dirty="0"/>
              <a:t>Create a flyer for an upcoming Winter sale featuring the following brands and items.</a:t>
            </a:r>
          </a:p>
        </p:txBody>
      </p:sp>
      <p:sp>
        <p:nvSpPr>
          <p:cNvPr id="57" name="Text Placeholder 56">
            <a:extLst>
              <a:ext uri="{FF2B5EF4-FFF2-40B4-BE49-F238E27FC236}">
                <a16:creationId xmlns:a16="http://schemas.microsoft.com/office/drawing/2014/main" id="{E89E7C45-D7BF-BA39-8133-60C86B96FBC7}"/>
              </a:ext>
            </a:extLst>
          </p:cNvPr>
          <p:cNvSpPr>
            <a:spLocks noGrp="1"/>
          </p:cNvSpPr>
          <p:nvPr>
            <p:ph type="body" sz="quarter" idx="48"/>
          </p:nvPr>
        </p:nvSpPr>
        <p:spPr>
          <a:xfrm>
            <a:off x="3182890" y="5334522"/>
            <a:ext cx="2572262" cy="712876"/>
          </a:xfrm>
        </p:spPr>
        <p:txBody>
          <a:bodyPr/>
          <a:lstStyle/>
          <a:p>
            <a:r>
              <a:rPr lang="en-US"/>
              <a:t>Prompt: </a:t>
            </a:r>
            <a:r>
              <a:rPr lang="en-US" noProof="0"/>
              <a:t>Create a 100-word blurb from the draft you helped me create that I can post on LinkedIn. The caption should be friendly and informative and add relevant emojis. </a:t>
            </a:r>
          </a:p>
        </p:txBody>
      </p:sp>
      <p:sp>
        <p:nvSpPr>
          <p:cNvPr id="58" name="Text Placeholder 57">
            <a:extLst>
              <a:ext uri="{FF2B5EF4-FFF2-40B4-BE49-F238E27FC236}">
                <a16:creationId xmlns:a16="http://schemas.microsoft.com/office/drawing/2014/main" id="{6A6C0258-A160-E26D-1025-68C4D9745744}"/>
              </a:ext>
            </a:extLst>
          </p:cNvPr>
          <p:cNvSpPr>
            <a:spLocks noGrp="1"/>
          </p:cNvSpPr>
          <p:nvPr>
            <p:ph type="body" sz="quarter" idx="49"/>
          </p:nvPr>
        </p:nvSpPr>
        <p:spPr>
          <a:xfrm>
            <a:off x="3182890" y="3725103"/>
            <a:ext cx="2572262" cy="153888"/>
          </a:xfrm>
        </p:spPr>
        <p:txBody>
          <a:bodyPr/>
          <a:lstStyle/>
          <a:p>
            <a:r>
              <a:rPr lang="en-US" noProof="0"/>
              <a:t>Create social content</a:t>
            </a:r>
          </a:p>
        </p:txBody>
      </p:sp>
      <p:sp>
        <p:nvSpPr>
          <p:cNvPr id="59" name="Text Placeholder 58">
            <a:extLst>
              <a:ext uri="{FF2B5EF4-FFF2-40B4-BE49-F238E27FC236}">
                <a16:creationId xmlns:a16="http://schemas.microsoft.com/office/drawing/2014/main" id="{3A0B5D9A-183B-15C7-1B88-FEB9331C9510}"/>
              </a:ext>
            </a:extLst>
          </p:cNvPr>
          <p:cNvSpPr>
            <a:spLocks noGrp="1"/>
          </p:cNvSpPr>
          <p:nvPr>
            <p:ph type="body" sz="quarter" idx="50"/>
          </p:nvPr>
        </p:nvSpPr>
        <p:spPr>
          <a:xfrm>
            <a:off x="3182890" y="4050957"/>
            <a:ext cx="2572262" cy="626701"/>
          </a:xfrm>
        </p:spPr>
        <p:txBody>
          <a:bodyPr/>
          <a:lstStyle/>
          <a:p>
            <a:r>
              <a:rPr lang="en-US" noProof="0"/>
              <a:t>Ask Copilot to repurpose the draft it helped you create into posts for any social media platform.</a:t>
            </a:r>
          </a:p>
          <a:p>
            <a:endParaRPr lang="en-US" noProof="0"/>
          </a:p>
        </p:txBody>
      </p:sp>
      <p:sp>
        <p:nvSpPr>
          <p:cNvPr id="60" name="Text Placeholder 59">
            <a:extLst>
              <a:ext uri="{FF2B5EF4-FFF2-40B4-BE49-F238E27FC236}">
                <a16:creationId xmlns:a16="http://schemas.microsoft.com/office/drawing/2014/main" id="{99DEE856-5D74-2FC2-A132-3C2BB4D074BC}"/>
              </a:ext>
            </a:extLst>
          </p:cNvPr>
          <p:cNvSpPr>
            <a:spLocks noGrp="1"/>
          </p:cNvSpPr>
          <p:nvPr>
            <p:ph type="body" sz="quarter" idx="51"/>
          </p:nvPr>
        </p:nvSpPr>
        <p:spPr>
          <a:xfrm>
            <a:off x="6066682" y="3725103"/>
            <a:ext cx="2572262" cy="153888"/>
          </a:xfrm>
        </p:spPr>
        <p:txBody>
          <a:bodyPr/>
          <a:lstStyle/>
          <a:p>
            <a:r>
              <a:rPr lang="en-US" noProof="0"/>
              <a:t>Grab attention with headlines</a:t>
            </a:r>
          </a:p>
        </p:txBody>
      </p:sp>
      <p:sp>
        <p:nvSpPr>
          <p:cNvPr id="61" name="Text Placeholder 60">
            <a:extLst>
              <a:ext uri="{FF2B5EF4-FFF2-40B4-BE49-F238E27FC236}">
                <a16:creationId xmlns:a16="http://schemas.microsoft.com/office/drawing/2014/main" id="{5EE46244-164E-BA93-2DE7-5EE558FDEF3D}"/>
              </a:ext>
            </a:extLst>
          </p:cNvPr>
          <p:cNvSpPr>
            <a:spLocks noGrp="1"/>
          </p:cNvSpPr>
          <p:nvPr>
            <p:ph type="body" sz="quarter" idx="52"/>
          </p:nvPr>
        </p:nvSpPr>
        <p:spPr>
          <a:xfrm>
            <a:off x="6066682" y="4050957"/>
            <a:ext cx="2572262" cy="626701"/>
          </a:xfrm>
        </p:spPr>
        <p:txBody>
          <a:bodyPr/>
          <a:lstStyle/>
          <a:p>
            <a:r>
              <a:rPr lang="en-US" noProof="0"/>
              <a:t>Use Copilot to turn the top keywords into </a:t>
            </a:r>
            <a:br>
              <a:rPr lang="en-US" noProof="0"/>
            </a:br>
            <a:r>
              <a:rPr lang="en-US" noProof="0"/>
              <a:t>a headline and section headings.</a:t>
            </a:r>
          </a:p>
          <a:p>
            <a:endParaRPr lang="en-US" noProof="0"/>
          </a:p>
        </p:txBody>
      </p:sp>
      <p:sp>
        <p:nvSpPr>
          <p:cNvPr id="50" name="Text Placeholder 49">
            <a:extLst>
              <a:ext uri="{FF2B5EF4-FFF2-40B4-BE49-F238E27FC236}">
                <a16:creationId xmlns:a16="http://schemas.microsoft.com/office/drawing/2014/main" id="{F3619CF9-84EE-3B6F-1961-74AA8B96A881}"/>
              </a:ext>
            </a:extLst>
          </p:cNvPr>
          <p:cNvSpPr>
            <a:spLocks noGrp="1"/>
          </p:cNvSpPr>
          <p:nvPr>
            <p:ph type="body" sz="quarter" idx="66"/>
          </p:nvPr>
        </p:nvSpPr>
        <p:spPr>
          <a:xfrm>
            <a:off x="8950475" y="5334522"/>
            <a:ext cx="2572262" cy="712876"/>
          </a:xfrm>
        </p:spPr>
        <p:txBody>
          <a:bodyPr/>
          <a:lstStyle/>
          <a:p>
            <a:r>
              <a:rPr lang="en-US"/>
              <a:t>Prompt: </a:t>
            </a:r>
            <a:r>
              <a:rPr lang="en-US" noProof="0"/>
              <a:t>Create a photo-realistic image </a:t>
            </a:r>
            <a:br>
              <a:rPr lang="en-US" noProof="0"/>
            </a:br>
            <a:r>
              <a:rPr lang="en-US" noProof="0"/>
              <a:t>of strawberries splashing into water to </a:t>
            </a:r>
            <a:br>
              <a:rPr lang="en-US" noProof="0"/>
            </a:br>
            <a:r>
              <a:rPr lang="en-US" noProof="0"/>
              <a:t>announce my clean-beauty company’s </a:t>
            </a:r>
            <a:br>
              <a:rPr lang="en-US" noProof="0"/>
            </a:br>
            <a:r>
              <a:rPr lang="en-US" noProof="0"/>
              <a:t>new hydrating lip oil launch. </a:t>
            </a:r>
          </a:p>
        </p:txBody>
      </p:sp>
      <p:sp>
        <p:nvSpPr>
          <p:cNvPr id="63" name="Text Placeholder 62">
            <a:extLst>
              <a:ext uri="{FF2B5EF4-FFF2-40B4-BE49-F238E27FC236}">
                <a16:creationId xmlns:a16="http://schemas.microsoft.com/office/drawing/2014/main" id="{2D0633D0-3636-6B79-B0DF-A2775F69E0FE}"/>
              </a:ext>
            </a:extLst>
          </p:cNvPr>
          <p:cNvSpPr>
            <a:spLocks noGrp="1"/>
          </p:cNvSpPr>
          <p:nvPr>
            <p:ph type="body" sz="quarter" idx="54"/>
          </p:nvPr>
        </p:nvSpPr>
        <p:spPr>
          <a:xfrm>
            <a:off x="8950475" y="3725103"/>
            <a:ext cx="2572262" cy="153888"/>
          </a:xfrm>
        </p:spPr>
        <p:txBody>
          <a:bodyPr/>
          <a:lstStyle/>
          <a:p>
            <a:r>
              <a:rPr lang="en-US" noProof="0"/>
              <a:t>Add images</a:t>
            </a:r>
          </a:p>
        </p:txBody>
      </p:sp>
      <p:sp>
        <p:nvSpPr>
          <p:cNvPr id="128" name="Text Placeholder 127">
            <a:extLst>
              <a:ext uri="{FF2B5EF4-FFF2-40B4-BE49-F238E27FC236}">
                <a16:creationId xmlns:a16="http://schemas.microsoft.com/office/drawing/2014/main" id="{A39154F4-34F3-9A36-72D1-8A8E0476829F}"/>
              </a:ext>
            </a:extLst>
          </p:cNvPr>
          <p:cNvSpPr>
            <a:spLocks noGrp="1"/>
          </p:cNvSpPr>
          <p:nvPr>
            <p:ph type="body" sz="quarter" idx="55"/>
          </p:nvPr>
        </p:nvSpPr>
        <p:spPr>
          <a:xfrm>
            <a:off x="8950475" y="4050957"/>
            <a:ext cx="2572262" cy="626701"/>
          </a:xfrm>
        </p:spPr>
        <p:txBody>
          <a:bodyPr/>
          <a:lstStyle/>
          <a:p>
            <a:r>
              <a:rPr lang="en-US" noProof="0"/>
              <a:t>Enhance your content by using Copilot to create unique images for your project. </a:t>
            </a:r>
          </a:p>
          <a:p>
            <a:endParaRPr lang="en-US" noProof="0"/>
          </a:p>
        </p:txBody>
      </p:sp>
      <p:sp>
        <p:nvSpPr>
          <p:cNvPr id="53" name="Text Placeholder 52">
            <a:extLst>
              <a:ext uri="{FF2B5EF4-FFF2-40B4-BE49-F238E27FC236}">
                <a16:creationId xmlns:a16="http://schemas.microsoft.com/office/drawing/2014/main" id="{6904DD5D-16EA-5489-1F92-AF2FB9650DCB}"/>
              </a:ext>
            </a:extLst>
          </p:cNvPr>
          <p:cNvSpPr>
            <a:spLocks noGrp="1"/>
          </p:cNvSpPr>
          <p:nvPr>
            <p:ph type="body" sz="quarter" idx="67"/>
          </p:nvPr>
        </p:nvSpPr>
        <p:spPr>
          <a:xfrm>
            <a:off x="6066682" y="5334522"/>
            <a:ext cx="2572262" cy="712876"/>
          </a:xfrm>
        </p:spPr>
        <p:txBody>
          <a:bodyPr/>
          <a:lstStyle/>
          <a:p>
            <a:r>
              <a:rPr lang="en-US"/>
              <a:t>Prompt: </a:t>
            </a:r>
            <a:r>
              <a:rPr lang="en-US" noProof="0"/>
              <a:t>Provide me five options for headlines using each of these five keywords. </a:t>
            </a:r>
          </a:p>
        </p:txBody>
      </p:sp>
      <p:sp>
        <p:nvSpPr>
          <p:cNvPr id="130" name="Text Placeholder 129">
            <a:extLst>
              <a:ext uri="{FF2B5EF4-FFF2-40B4-BE49-F238E27FC236}">
                <a16:creationId xmlns:a16="http://schemas.microsoft.com/office/drawing/2014/main" id="{C169846A-F057-5EF8-851C-15E51529BF40}"/>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1" name="Text Placeholder 130">
            <a:extLst>
              <a:ext uri="{FF2B5EF4-FFF2-40B4-BE49-F238E27FC236}">
                <a16:creationId xmlns:a16="http://schemas.microsoft.com/office/drawing/2014/main" id="{A4AC94C8-561D-7993-B2A6-23530054BE40}"/>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57" name="Group 156">
            <a:extLst>
              <a:ext uri="{FF2B5EF4-FFF2-40B4-BE49-F238E27FC236}">
                <a16:creationId xmlns:a16="http://schemas.microsoft.com/office/drawing/2014/main" id="{EE06E44F-20B7-9DF2-F4B2-7BE1FCAA850A}"/>
              </a:ext>
            </a:extLst>
          </p:cNvPr>
          <p:cNvGrpSpPr/>
          <p:nvPr/>
        </p:nvGrpSpPr>
        <p:grpSpPr>
          <a:xfrm>
            <a:off x="320719" y="5020658"/>
            <a:ext cx="1771605" cy="216000"/>
            <a:chOff x="320719" y="4224856"/>
            <a:chExt cx="1771605" cy="219456"/>
          </a:xfrm>
        </p:grpSpPr>
        <p:sp>
          <p:nvSpPr>
            <p:cNvPr id="158" name="Rectangle: Rounded Corners 6">
              <a:extLst>
                <a:ext uri="{FF2B5EF4-FFF2-40B4-BE49-F238E27FC236}">
                  <a16:creationId xmlns:a16="http://schemas.microsoft.com/office/drawing/2014/main" id="{0C8680BF-E979-DB3F-5CCC-B3A7CF1656A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9" name="Graphic 158">
              <a:extLst>
                <a:ext uri="{FF2B5EF4-FFF2-40B4-BE49-F238E27FC236}">
                  <a16:creationId xmlns:a16="http://schemas.microsoft.com/office/drawing/2014/main" id="{AB38EEB0-4621-BDCB-9E7D-86ED7650E58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60" name="Group 159">
            <a:extLst>
              <a:ext uri="{FF2B5EF4-FFF2-40B4-BE49-F238E27FC236}">
                <a16:creationId xmlns:a16="http://schemas.microsoft.com/office/drawing/2014/main" id="{CE921530-6709-05FD-F957-4E85B7440719}"/>
              </a:ext>
            </a:extLst>
          </p:cNvPr>
          <p:cNvGrpSpPr/>
          <p:nvPr/>
        </p:nvGrpSpPr>
        <p:grpSpPr>
          <a:xfrm>
            <a:off x="320721" y="5309272"/>
            <a:ext cx="1771605" cy="216000"/>
            <a:chOff x="320721" y="4517211"/>
            <a:chExt cx="1771605" cy="216000"/>
          </a:xfrm>
        </p:grpSpPr>
        <p:sp>
          <p:nvSpPr>
            <p:cNvPr id="161" name="Rectangle: Rounded Corners 6">
              <a:extLst>
                <a:ext uri="{FF2B5EF4-FFF2-40B4-BE49-F238E27FC236}">
                  <a16:creationId xmlns:a16="http://schemas.microsoft.com/office/drawing/2014/main" id="{56173F40-B6A2-53FB-9E49-4696C5215BE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2" name="Graphic 161">
              <a:extLst>
                <a:ext uri="{FF2B5EF4-FFF2-40B4-BE49-F238E27FC236}">
                  <a16:creationId xmlns:a16="http://schemas.microsoft.com/office/drawing/2014/main" id="{665FB760-9628-4001-0EC1-AC0A9F5EEB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63" name="Group 162">
            <a:extLst>
              <a:ext uri="{FF2B5EF4-FFF2-40B4-BE49-F238E27FC236}">
                <a16:creationId xmlns:a16="http://schemas.microsoft.com/office/drawing/2014/main" id="{0F5143B6-2404-A4AF-FA16-597922959184}"/>
              </a:ext>
            </a:extLst>
          </p:cNvPr>
          <p:cNvGrpSpPr/>
          <p:nvPr/>
        </p:nvGrpSpPr>
        <p:grpSpPr>
          <a:xfrm>
            <a:off x="320719" y="3778836"/>
            <a:ext cx="1771605" cy="216000"/>
            <a:chOff x="320719" y="4224856"/>
            <a:chExt cx="1771605" cy="219456"/>
          </a:xfrm>
        </p:grpSpPr>
        <p:sp>
          <p:nvSpPr>
            <p:cNvPr id="164" name="Rectangle: Rounded Corners 6">
              <a:extLst>
                <a:ext uri="{FF2B5EF4-FFF2-40B4-BE49-F238E27FC236}">
                  <a16:creationId xmlns:a16="http://schemas.microsoft.com/office/drawing/2014/main" id="{71F0681D-7CBD-4E08-A543-98654DBDAB3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Sales conversion rate</a:t>
              </a:r>
            </a:p>
          </p:txBody>
        </p:sp>
        <p:pic>
          <p:nvPicPr>
            <p:cNvPr id="165" name="Graphic 164">
              <a:extLst>
                <a:ext uri="{FF2B5EF4-FFF2-40B4-BE49-F238E27FC236}">
                  <a16:creationId xmlns:a16="http://schemas.microsoft.com/office/drawing/2014/main" id="{D6A4FE95-444E-8538-7E9E-86CFCF0DD7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6" name="Group 165">
            <a:extLst>
              <a:ext uri="{FF2B5EF4-FFF2-40B4-BE49-F238E27FC236}">
                <a16:creationId xmlns:a16="http://schemas.microsoft.com/office/drawing/2014/main" id="{D3EA5190-FA3E-3F9B-A42D-C53B986658B3}"/>
              </a:ext>
            </a:extLst>
          </p:cNvPr>
          <p:cNvGrpSpPr/>
          <p:nvPr/>
        </p:nvGrpSpPr>
        <p:grpSpPr>
          <a:xfrm>
            <a:off x="320721" y="4067450"/>
            <a:ext cx="1771605" cy="216000"/>
            <a:chOff x="320721" y="4517211"/>
            <a:chExt cx="1771605" cy="216000"/>
          </a:xfrm>
        </p:grpSpPr>
        <p:sp>
          <p:nvSpPr>
            <p:cNvPr id="167" name="Rectangle: Rounded Corners 6">
              <a:extLst>
                <a:ext uri="{FF2B5EF4-FFF2-40B4-BE49-F238E27FC236}">
                  <a16:creationId xmlns:a16="http://schemas.microsoft.com/office/drawing/2014/main" id="{9AE51BBC-47B6-E9FF-F7EE-1A6407A366E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Revenue per store</a:t>
              </a:r>
            </a:p>
          </p:txBody>
        </p:sp>
        <p:pic>
          <p:nvPicPr>
            <p:cNvPr id="168" name="Graphic 167">
              <a:extLst>
                <a:ext uri="{FF2B5EF4-FFF2-40B4-BE49-F238E27FC236}">
                  <a16:creationId xmlns:a16="http://schemas.microsoft.com/office/drawing/2014/main" id="{2CDC00A3-76C1-CC95-2797-95C59BD965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sp>
        <p:nvSpPr>
          <p:cNvPr id="170" name="TextBox 169">
            <a:extLst>
              <a:ext uri="{FF2B5EF4-FFF2-40B4-BE49-F238E27FC236}">
                <a16:creationId xmlns:a16="http://schemas.microsoft.com/office/drawing/2014/main" id="{9B3A0369-7FBA-F341-8B66-4AB686C5308C}"/>
              </a:ext>
              <a:ext uri="{C183D7F6-B498-43B3-948B-1728B52AA6E4}">
                <adec:decorative xmlns:adec="http://schemas.microsoft.com/office/drawing/2017/decorative" val="0"/>
              </a:ext>
            </a:extLst>
          </p:cNvPr>
          <p:cNvSpPr txBox="1">
            <a:spLocks/>
          </p:cNvSpPr>
          <p:nvPr/>
        </p:nvSpPr>
        <p:spPr>
          <a:xfrm>
            <a:off x="6446959"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1" name="Picture 50">
            <a:hlinkClick r:id="rId7"/>
            <a:extLst>
              <a:ext uri="{FF2B5EF4-FFF2-40B4-BE49-F238E27FC236}">
                <a16:creationId xmlns:a16="http://schemas.microsoft.com/office/drawing/2014/main" id="{B729B1D9-B6E5-A6E2-8D75-377D9C0A4B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92721188-915D-5B24-A1B8-A0E47C6F1051}"/>
              </a:ext>
              <a:ext uri="{C183D7F6-B498-43B3-948B-1728B52AA6E4}">
                <adec:decorative xmlns:adec="http://schemas.microsoft.com/office/drawing/2017/decorative" val="0"/>
              </a:ext>
            </a:extLst>
          </p:cNvPr>
          <p:cNvSpPr txBox="1">
            <a:spLocks/>
          </p:cNvSpPr>
          <p:nvPr/>
        </p:nvSpPr>
        <p:spPr>
          <a:xfrm>
            <a:off x="3562472"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3" name="Picture 50">
            <a:hlinkClick r:id="rId7"/>
            <a:extLst>
              <a:ext uri="{FF2B5EF4-FFF2-40B4-BE49-F238E27FC236}">
                <a16:creationId xmlns:a16="http://schemas.microsoft.com/office/drawing/2014/main" id="{B0F7941C-22B2-0696-396A-A459FC30A7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5" name="TextBox 194">
            <a:extLst>
              <a:ext uri="{FF2B5EF4-FFF2-40B4-BE49-F238E27FC236}">
                <a16:creationId xmlns:a16="http://schemas.microsoft.com/office/drawing/2014/main" id="{DF610737-78B5-0147-6EA8-7CE73D5591F9}"/>
              </a:ext>
              <a:ext uri="{C183D7F6-B498-43B3-948B-1728B52AA6E4}">
                <adec:decorative xmlns:adec="http://schemas.microsoft.com/office/drawing/2017/decorative" val="0"/>
              </a:ext>
            </a:extLst>
          </p:cNvPr>
          <p:cNvSpPr txBox="1">
            <a:spLocks/>
          </p:cNvSpPr>
          <p:nvPr/>
        </p:nvSpPr>
        <p:spPr>
          <a:xfrm>
            <a:off x="3562472"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6" name="Picture 50">
            <a:hlinkClick r:id="rId7"/>
            <a:extLst>
              <a:ext uri="{FF2B5EF4-FFF2-40B4-BE49-F238E27FC236}">
                <a16:creationId xmlns:a16="http://schemas.microsoft.com/office/drawing/2014/main" id="{DE5FB0D9-505C-4AED-C215-57D09A07E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8" name="TextBox 197">
            <a:extLst>
              <a:ext uri="{FF2B5EF4-FFF2-40B4-BE49-F238E27FC236}">
                <a16:creationId xmlns:a16="http://schemas.microsoft.com/office/drawing/2014/main" id="{31796288-5213-A1EE-1CC3-A0097625E93A}"/>
              </a:ext>
              <a:ext uri="{C183D7F6-B498-43B3-948B-1728B52AA6E4}">
                <adec:decorative xmlns:adec="http://schemas.microsoft.com/office/drawing/2017/decorative" val="0"/>
              </a:ext>
            </a:extLst>
          </p:cNvPr>
          <p:cNvSpPr txBox="1">
            <a:spLocks/>
          </p:cNvSpPr>
          <p:nvPr/>
        </p:nvSpPr>
        <p:spPr>
          <a:xfrm>
            <a:off x="9329859" y="22869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0" name="Picture 50">
            <a:hlinkClick r:id="rId7"/>
            <a:extLst>
              <a:ext uri="{FF2B5EF4-FFF2-40B4-BE49-F238E27FC236}">
                <a16:creationId xmlns:a16="http://schemas.microsoft.com/office/drawing/2014/main" id="{27B206C2-554F-CED5-3635-CB6F597D82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426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2" name="TextBox 201">
            <a:extLst>
              <a:ext uri="{FF2B5EF4-FFF2-40B4-BE49-F238E27FC236}">
                <a16:creationId xmlns:a16="http://schemas.microsoft.com/office/drawing/2014/main" id="{BD657D45-8641-4BCE-C6CB-BBADB57AEC8C}"/>
              </a:ext>
              <a:ext uri="{C183D7F6-B498-43B3-948B-1728B52AA6E4}">
                <adec:decorative xmlns:adec="http://schemas.microsoft.com/office/drawing/2017/decorative" val="0"/>
              </a:ext>
            </a:extLst>
          </p:cNvPr>
          <p:cNvSpPr txBox="1">
            <a:spLocks/>
          </p:cNvSpPr>
          <p:nvPr/>
        </p:nvSpPr>
        <p:spPr>
          <a:xfrm>
            <a:off x="6446959"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3" name="Picture 50">
            <a:hlinkClick r:id="rId7"/>
            <a:extLst>
              <a:ext uri="{FF2B5EF4-FFF2-40B4-BE49-F238E27FC236}">
                <a16:creationId xmlns:a16="http://schemas.microsoft.com/office/drawing/2014/main" id="{9BE9E0C8-421E-04EA-D39D-9AD26626B9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a:extLst>
              <a:ext uri="{FF2B5EF4-FFF2-40B4-BE49-F238E27FC236}">
                <a16:creationId xmlns:a16="http://schemas.microsoft.com/office/drawing/2014/main" id="{AC417B1C-D28F-6238-07A1-C5F051F17CC3}"/>
              </a:ext>
              <a:ext uri="{C183D7F6-B498-43B3-948B-1728B52AA6E4}">
                <adec:decorative xmlns:adec="http://schemas.microsoft.com/office/drawing/2017/decorative" val="0"/>
              </a:ext>
            </a:extLst>
          </p:cNvPr>
          <p:cNvSpPr txBox="1">
            <a:spLocks/>
          </p:cNvSpPr>
          <p:nvPr/>
        </p:nvSpPr>
        <p:spPr>
          <a:xfrm>
            <a:off x="9329859" y="484252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06" name="Picture 50">
            <a:hlinkClick r:id="rId7"/>
            <a:extLst>
              <a:ext uri="{FF2B5EF4-FFF2-40B4-BE49-F238E27FC236}">
                <a16:creationId xmlns:a16="http://schemas.microsoft.com/office/drawing/2014/main" id="{584EAAA6-74C2-BD17-04DB-E1CFD9BA85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479828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8" name="Graphic 2">
            <a:hlinkClick r:id="rId9"/>
            <a:extLst>
              <a:ext uri="{FF2B5EF4-FFF2-40B4-BE49-F238E27FC236}">
                <a16:creationId xmlns:a16="http://schemas.microsoft.com/office/drawing/2014/main" id="{E469D3B1-338B-8C0A-2BF0-80B5941C76E4}"/>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6565851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grpSp>
        <p:nvGrpSpPr>
          <p:cNvPr id="93" name="Group 92">
            <a:extLst>
              <a:ext uri="{FF2B5EF4-FFF2-40B4-BE49-F238E27FC236}">
                <a16:creationId xmlns:a16="http://schemas.microsoft.com/office/drawing/2014/main" id="{9BDDDC70-7CAB-1634-BCBF-E19E74BEBABA}"/>
              </a:ext>
            </a:extLst>
          </p:cNvPr>
          <p:cNvGrpSpPr/>
          <p:nvPr/>
        </p:nvGrpSpPr>
        <p:grpSpPr>
          <a:xfrm>
            <a:off x="320719" y="5020658"/>
            <a:ext cx="1771605" cy="216000"/>
            <a:chOff x="320719" y="4224856"/>
            <a:chExt cx="1771605" cy="219456"/>
          </a:xfrm>
        </p:grpSpPr>
        <p:sp>
          <p:nvSpPr>
            <p:cNvPr id="110" name="Rectangle: Rounded Corners 6">
              <a:extLst>
                <a:ext uri="{FF2B5EF4-FFF2-40B4-BE49-F238E27FC236}">
                  <a16:creationId xmlns:a16="http://schemas.microsoft.com/office/drawing/2014/main" id="{BB07C376-BD25-ACF3-0D97-FAD1B26EE7B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1" name="Graphic 110">
              <a:extLst>
                <a:ext uri="{FF2B5EF4-FFF2-40B4-BE49-F238E27FC236}">
                  <a16:creationId xmlns:a16="http://schemas.microsoft.com/office/drawing/2014/main" id="{BEB78F32-4082-44D8-609D-EF9E84FFDF4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94" name="Group 93">
            <a:extLst>
              <a:ext uri="{FF2B5EF4-FFF2-40B4-BE49-F238E27FC236}">
                <a16:creationId xmlns:a16="http://schemas.microsoft.com/office/drawing/2014/main" id="{6319D6E6-B46D-77C4-B07D-771262BEB955}"/>
              </a:ext>
            </a:extLst>
          </p:cNvPr>
          <p:cNvGrpSpPr/>
          <p:nvPr/>
        </p:nvGrpSpPr>
        <p:grpSpPr>
          <a:xfrm>
            <a:off x="320721" y="5309272"/>
            <a:ext cx="1771605" cy="216000"/>
            <a:chOff x="320721" y="4517211"/>
            <a:chExt cx="1771605" cy="216000"/>
          </a:xfrm>
        </p:grpSpPr>
        <p:sp>
          <p:nvSpPr>
            <p:cNvPr id="98" name="Rectangle: Rounded Corners 6">
              <a:extLst>
                <a:ext uri="{FF2B5EF4-FFF2-40B4-BE49-F238E27FC236}">
                  <a16:creationId xmlns:a16="http://schemas.microsoft.com/office/drawing/2014/main" id="{D3196608-E511-986D-3E3D-05BBB9826E68}"/>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09" name="Graphic 108">
              <a:extLst>
                <a:ext uri="{FF2B5EF4-FFF2-40B4-BE49-F238E27FC236}">
                  <a16:creationId xmlns:a16="http://schemas.microsoft.com/office/drawing/2014/main" id="{B1DF2369-FDE4-9566-4A9D-E42E6F10D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sp>
        <p:nvSpPr>
          <p:cNvPr id="91" name="Text Placeholder 90">
            <a:extLst>
              <a:ext uri="{FF2B5EF4-FFF2-40B4-BE49-F238E27FC236}">
                <a16:creationId xmlns:a16="http://schemas.microsoft.com/office/drawing/2014/main" id="{43B1ED3F-40D4-5750-C649-424030D40670}"/>
              </a:ext>
            </a:extLst>
          </p:cNvPr>
          <p:cNvSpPr>
            <a:spLocks noGrp="1"/>
          </p:cNvSpPr>
          <p:nvPr>
            <p:ph type="body" sz="quarter" idx="42"/>
          </p:nvPr>
        </p:nvSpPr>
        <p:spPr>
          <a:xfrm>
            <a:off x="311388" y="1026303"/>
            <a:ext cx="2431246" cy="1131079"/>
          </a:xfrm>
        </p:spPr>
        <p:txBody>
          <a:bodyPr/>
          <a:lstStyle/>
          <a:p>
            <a:r>
              <a:rPr lang="en-US" noProof="0" dirty="0"/>
              <a:t>Use AI to analyze store operational data to determine store performance and then identity and share best practices from top performing locations.</a:t>
            </a:r>
          </a:p>
          <a:p>
            <a:endParaRPr lang="en-US" dirty="0"/>
          </a:p>
          <a:p>
            <a:r>
              <a:rPr lang="en-US" sz="1050" noProof="0" dirty="0">
                <a:latin typeface="+mj-lt"/>
              </a:rPr>
              <a:t>Customer reference: </a:t>
            </a:r>
            <a:r>
              <a:rPr lang="en-US" sz="1050" noProof="0" dirty="0">
                <a:hlinkClick r:id="rId5"/>
              </a:rPr>
              <a:t>PepsiCo  produces store-level actionable insights</a:t>
            </a:r>
            <a:endParaRPr lang="en-US" sz="1050" noProof="0" dirty="0"/>
          </a:p>
          <a:p>
            <a:endParaRPr lang="en-US" noProof="0" dirty="0"/>
          </a:p>
        </p:txBody>
      </p:sp>
      <p:sp>
        <p:nvSpPr>
          <p:cNvPr id="48" name="Text Placeholder 47">
            <a:extLst>
              <a:ext uri="{FF2B5EF4-FFF2-40B4-BE49-F238E27FC236}">
                <a16:creationId xmlns:a16="http://schemas.microsoft.com/office/drawing/2014/main" id="{BAEB3985-9B9F-8032-A654-4895CD273F4B}"/>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49" name="Text Placeholder 48">
            <a:extLst>
              <a:ext uri="{FF2B5EF4-FFF2-40B4-BE49-F238E27FC236}">
                <a16:creationId xmlns:a16="http://schemas.microsoft.com/office/drawing/2014/main" id="{AEBFA71F-8EFD-C2D1-DC43-FB644AF7F94F}"/>
              </a:ext>
            </a:extLst>
          </p:cNvPr>
          <p:cNvSpPr>
            <a:spLocks noGrp="1"/>
          </p:cNvSpPr>
          <p:nvPr>
            <p:ph type="body" sz="quarter" idx="44"/>
          </p:nvPr>
        </p:nvSpPr>
        <p:spPr>
          <a:xfrm>
            <a:off x="7149557" y="521100"/>
            <a:ext cx="2969488" cy="169277"/>
          </a:xfrm>
        </p:spPr>
        <p:txBody>
          <a:bodyPr/>
          <a:lstStyle/>
          <a:p>
            <a:r>
              <a:rPr lang="en-US" noProof="0" dirty="0"/>
              <a:t>Microsoft 365 Copilot Chat and Copilot Studio</a:t>
            </a:r>
          </a:p>
        </p:txBody>
      </p:sp>
      <p:sp>
        <p:nvSpPr>
          <p:cNvPr id="23" name="Text Placeholder 22">
            <a:extLst>
              <a:ext uri="{FF2B5EF4-FFF2-40B4-BE49-F238E27FC236}">
                <a16:creationId xmlns:a16="http://schemas.microsoft.com/office/drawing/2014/main" id="{58538784-0077-27F0-BA9F-CA2FA0BC2624}"/>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Quickly catch up</a:t>
            </a:r>
            <a:r>
              <a:rPr lang="en-US"/>
              <a:t> on store performance and status and identify stores falling below targets.</a:t>
            </a:r>
          </a:p>
        </p:txBody>
      </p:sp>
      <p:sp>
        <p:nvSpPr>
          <p:cNvPr id="52" name="Text Placeholder 51">
            <a:extLst>
              <a:ext uri="{FF2B5EF4-FFF2-40B4-BE49-F238E27FC236}">
                <a16:creationId xmlns:a16="http://schemas.microsoft.com/office/drawing/2014/main" id="{7B3A8FF7-2939-08B3-D678-AE1BA7B40C4B}"/>
              </a:ext>
            </a:extLst>
          </p:cNvPr>
          <p:cNvSpPr>
            <a:spLocks noGrp="1"/>
          </p:cNvSpPr>
          <p:nvPr>
            <p:ph type="body" sz="quarter" idx="47"/>
          </p:nvPr>
        </p:nvSpPr>
        <p:spPr>
          <a:xfrm>
            <a:off x="3182890" y="1112478"/>
            <a:ext cx="2572262" cy="153888"/>
          </a:xfrm>
        </p:spPr>
        <p:txBody>
          <a:bodyPr/>
          <a:lstStyle/>
          <a:p>
            <a:r>
              <a:rPr lang="en-US" noProof="0"/>
              <a:t>View store performance data</a:t>
            </a:r>
          </a:p>
        </p:txBody>
      </p:sp>
      <p:sp>
        <p:nvSpPr>
          <p:cNvPr id="53" name="Text Placeholder 52">
            <a:extLst>
              <a:ext uri="{FF2B5EF4-FFF2-40B4-BE49-F238E27FC236}">
                <a16:creationId xmlns:a16="http://schemas.microsoft.com/office/drawing/2014/main" id="{0F4FCD47-BE98-0449-73A2-135B21C5BCC7}"/>
              </a:ext>
            </a:extLst>
          </p:cNvPr>
          <p:cNvSpPr>
            <a:spLocks noGrp="1"/>
          </p:cNvSpPr>
          <p:nvPr>
            <p:ph type="body" sz="quarter" idx="48"/>
          </p:nvPr>
        </p:nvSpPr>
        <p:spPr>
          <a:xfrm>
            <a:off x="3182890" y="1438715"/>
            <a:ext cx="2572262" cy="626701"/>
          </a:xfrm>
        </p:spPr>
        <p:txBody>
          <a:bodyPr/>
          <a:lstStyle/>
          <a:p>
            <a:r>
              <a:rPr lang="en-US"/>
              <a:t>Prompt Copilot for an up-to-date analysis of performance for stores in your portfolio. Copilot pulls data directly from your store operations tool.</a:t>
            </a:r>
          </a:p>
        </p:txBody>
      </p:sp>
      <p:sp>
        <p:nvSpPr>
          <p:cNvPr id="54" name="Text Placeholder 53">
            <a:extLst>
              <a:ext uri="{FF2B5EF4-FFF2-40B4-BE49-F238E27FC236}">
                <a16:creationId xmlns:a16="http://schemas.microsoft.com/office/drawing/2014/main" id="{D9746516-A663-2632-CD7C-204DEA6BDE9F}"/>
              </a:ext>
            </a:extLst>
          </p:cNvPr>
          <p:cNvSpPr>
            <a:spLocks noGrp="1"/>
          </p:cNvSpPr>
          <p:nvPr>
            <p:ph type="body" sz="quarter" idx="49"/>
          </p:nvPr>
        </p:nvSpPr>
        <p:spPr>
          <a:xfrm>
            <a:off x="6066682" y="1112478"/>
            <a:ext cx="2572262" cy="153888"/>
          </a:xfrm>
        </p:spPr>
        <p:txBody>
          <a:bodyPr/>
          <a:lstStyle/>
          <a:p>
            <a:r>
              <a:rPr lang="en-US" noProof="0"/>
              <a:t>Assess low performing stores</a:t>
            </a:r>
          </a:p>
        </p:txBody>
      </p:sp>
      <p:sp>
        <p:nvSpPr>
          <p:cNvPr id="55" name="Text Placeholder 54">
            <a:extLst>
              <a:ext uri="{FF2B5EF4-FFF2-40B4-BE49-F238E27FC236}">
                <a16:creationId xmlns:a16="http://schemas.microsoft.com/office/drawing/2014/main" id="{23B7D480-D8AA-6105-9310-6E423FA19314}"/>
              </a:ext>
            </a:extLst>
          </p:cNvPr>
          <p:cNvSpPr>
            <a:spLocks noGrp="1"/>
          </p:cNvSpPr>
          <p:nvPr>
            <p:ph type="body" sz="quarter" idx="50"/>
          </p:nvPr>
        </p:nvSpPr>
        <p:spPr>
          <a:xfrm>
            <a:off x="6066682" y="1438715"/>
            <a:ext cx="2572262" cy="626701"/>
          </a:xfrm>
        </p:spPr>
        <p:txBody>
          <a:bodyPr/>
          <a:lstStyle/>
          <a:p>
            <a:r>
              <a:rPr lang="en-US" noProof="0"/>
              <a:t>Looking deeper into the metrics of stores falling below daily targets, prompt Copilot to compare their performance to baseline and higher performing stores. </a:t>
            </a:r>
          </a:p>
          <a:p>
            <a:endParaRPr lang="en-US" noProof="0"/>
          </a:p>
        </p:txBody>
      </p:sp>
      <p:sp>
        <p:nvSpPr>
          <p:cNvPr id="59" name="Text Placeholder 58">
            <a:extLst>
              <a:ext uri="{FF2B5EF4-FFF2-40B4-BE49-F238E27FC236}">
                <a16:creationId xmlns:a16="http://schemas.microsoft.com/office/drawing/2014/main" id="{CEBF8002-1F5E-7C89-10A1-EF74D2CC287D}"/>
              </a:ext>
            </a:extLst>
          </p:cNvPr>
          <p:cNvSpPr>
            <a:spLocks noGrp="1"/>
          </p:cNvSpPr>
          <p:nvPr>
            <p:ph type="body" sz="quarter" idx="67"/>
          </p:nvPr>
        </p:nvSpPr>
        <p:spPr>
          <a:xfrm>
            <a:off x="8950475" y="2725494"/>
            <a:ext cx="2572262" cy="712876"/>
          </a:xfrm>
        </p:spPr>
        <p:txBody>
          <a:bodyPr/>
          <a:lstStyle/>
          <a:p>
            <a:r>
              <a:rPr lang="en-US"/>
              <a:t>Benefit: </a:t>
            </a:r>
            <a:r>
              <a:rPr lang="en-US">
                <a:latin typeface="+mj-lt"/>
              </a:rPr>
              <a:t>Understand how products are selling </a:t>
            </a:r>
            <a:r>
              <a:rPr lang="en-US"/>
              <a:t>in underperforming stores versus top stores by analyzing KPIs like sell-through rates. </a:t>
            </a:r>
          </a:p>
        </p:txBody>
      </p:sp>
      <p:sp>
        <p:nvSpPr>
          <p:cNvPr id="57" name="Text Placeholder 56">
            <a:extLst>
              <a:ext uri="{FF2B5EF4-FFF2-40B4-BE49-F238E27FC236}">
                <a16:creationId xmlns:a16="http://schemas.microsoft.com/office/drawing/2014/main" id="{F1D18BF2-5B79-1736-E39F-00249CEA842A}"/>
              </a:ext>
            </a:extLst>
          </p:cNvPr>
          <p:cNvSpPr>
            <a:spLocks noGrp="1"/>
          </p:cNvSpPr>
          <p:nvPr>
            <p:ph type="body" sz="quarter" idx="52"/>
          </p:nvPr>
        </p:nvSpPr>
        <p:spPr>
          <a:xfrm>
            <a:off x="8950475" y="1112478"/>
            <a:ext cx="2572262" cy="153888"/>
          </a:xfrm>
        </p:spPr>
        <p:txBody>
          <a:bodyPr/>
          <a:lstStyle/>
          <a:p>
            <a:r>
              <a:rPr lang="en-US" noProof="0"/>
              <a:t>Analyze sell-through rates</a:t>
            </a:r>
          </a:p>
        </p:txBody>
      </p:sp>
      <p:sp>
        <p:nvSpPr>
          <p:cNvPr id="58" name="Text Placeholder 57">
            <a:extLst>
              <a:ext uri="{FF2B5EF4-FFF2-40B4-BE49-F238E27FC236}">
                <a16:creationId xmlns:a16="http://schemas.microsoft.com/office/drawing/2014/main" id="{A20A62F4-7926-3BAA-637B-53180B759D88}"/>
              </a:ext>
            </a:extLst>
          </p:cNvPr>
          <p:cNvSpPr>
            <a:spLocks noGrp="1"/>
          </p:cNvSpPr>
          <p:nvPr>
            <p:ph type="body" sz="quarter" idx="53"/>
          </p:nvPr>
        </p:nvSpPr>
        <p:spPr>
          <a:xfrm>
            <a:off x="8950475" y="1438715"/>
            <a:ext cx="2572262" cy="626701"/>
          </a:xfrm>
        </p:spPr>
        <p:txBody>
          <a:bodyPr/>
          <a:lstStyle/>
          <a:p>
            <a:r>
              <a:rPr lang="en-US" noProof="0"/>
              <a:t>Once potential departments or product lines are identified as underperforming, prompt Copilot for the sell through rate for the lowest performing stores. </a:t>
            </a:r>
          </a:p>
          <a:p>
            <a:endParaRPr lang="en-US" noProof="0"/>
          </a:p>
        </p:txBody>
      </p:sp>
      <p:sp>
        <p:nvSpPr>
          <p:cNvPr id="56" name="Text Placeholder 55">
            <a:extLst>
              <a:ext uri="{FF2B5EF4-FFF2-40B4-BE49-F238E27FC236}">
                <a16:creationId xmlns:a16="http://schemas.microsoft.com/office/drawing/2014/main" id="{E973ABD1-84E0-EE01-D4AB-CC821CFCC3D2}"/>
              </a:ext>
            </a:extLst>
          </p:cNvPr>
          <p:cNvSpPr>
            <a:spLocks noGrp="1"/>
          </p:cNvSpPr>
          <p:nvPr>
            <p:ph type="body" sz="quarter" idx="66"/>
          </p:nvPr>
        </p:nvSpPr>
        <p:spPr>
          <a:xfrm>
            <a:off x="6066682" y="2725494"/>
            <a:ext cx="2572262" cy="712876"/>
          </a:xfrm>
        </p:spPr>
        <p:txBody>
          <a:bodyPr/>
          <a:lstStyle/>
          <a:p>
            <a:r>
              <a:rPr lang="en-US"/>
              <a:t>Benefit: </a:t>
            </a:r>
            <a:r>
              <a:rPr lang="en-US">
                <a:latin typeface="+mj-lt"/>
              </a:rPr>
              <a:t>Compare performance of different stores and identify possible trends </a:t>
            </a:r>
            <a:r>
              <a:rPr lang="en-US"/>
              <a:t>impacting performance within certain areas or departments. </a:t>
            </a:r>
          </a:p>
        </p:txBody>
      </p:sp>
      <p:sp>
        <p:nvSpPr>
          <p:cNvPr id="60" name="Text Placeholder 59">
            <a:extLst>
              <a:ext uri="{FF2B5EF4-FFF2-40B4-BE49-F238E27FC236}">
                <a16:creationId xmlns:a16="http://schemas.microsoft.com/office/drawing/2014/main" id="{AAB50012-4207-DD7A-C3E6-D470DF926C8B}"/>
              </a:ext>
            </a:extLst>
          </p:cNvPr>
          <p:cNvSpPr>
            <a:spLocks noGrp="1"/>
          </p:cNvSpPr>
          <p:nvPr>
            <p:ph type="body" sz="quarter" idx="58"/>
          </p:nvPr>
        </p:nvSpPr>
        <p:spPr>
          <a:xfrm>
            <a:off x="4036409" y="3725103"/>
            <a:ext cx="3161734" cy="153888"/>
          </a:xfrm>
        </p:spPr>
        <p:txBody>
          <a:bodyPr/>
          <a:lstStyle/>
          <a:p>
            <a:r>
              <a:rPr lang="en-US" noProof="0"/>
              <a:t>Communicate corrective actions</a:t>
            </a:r>
          </a:p>
        </p:txBody>
      </p:sp>
      <p:sp>
        <p:nvSpPr>
          <p:cNvPr id="61" name="Text Placeholder 60">
            <a:extLst>
              <a:ext uri="{FF2B5EF4-FFF2-40B4-BE49-F238E27FC236}">
                <a16:creationId xmlns:a16="http://schemas.microsoft.com/office/drawing/2014/main" id="{7574A616-0557-292B-E301-20165510C332}"/>
              </a:ext>
            </a:extLst>
          </p:cNvPr>
          <p:cNvSpPr>
            <a:spLocks noGrp="1"/>
          </p:cNvSpPr>
          <p:nvPr>
            <p:ph type="body" sz="quarter" idx="59"/>
          </p:nvPr>
        </p:nvSpPr>
        <p:spPr>
          <a:xfrm>
            <a:off x="4036409" y="4050957"/>
            <a:ext cx="3161734" cy="626701"/>
          </a:xfrm>
        </p:spPr>
        <p:txBody>
          <a:bodyPr/>
          <a:lstStyle/>
          <a:p>
            <a:r>
              <a:rPr lang="en-US" noProof="0" dirty="0"/>
              <a:t>Once all the data has been collected, use Copilot to draft an email to store managers of the underperforming stores, including the best practices.</a:t>
            </a:r>
          </a:p>
          <a:p>
            <a:endParaRPr lang="en-US" noProof="0" dirty="0"/>
          </a:p>
        </p:txBody>
      </p:sp>
      <p:sp>
        <p:nvSpPr>
          <p:cNvPr id="65" name="Text Placeholder 64">
            <a:extLst>
              <a:ext uri="{FF2B5EF4-FFF2-40B4-BE49-F238E27FC236}">
                <a16:creationId xmlns:a16="http://schemas.microsoft.com/office/drawing/2014/main" id="{7E370A40-E089-1B44-12E8-6D39571A1EFD}"/>
              </a:ext>
            </a:extLst>
          </p:cNvPr>
          <p:cNvSpPr>
            <a:spLocks noGrp="1"/>
          </p:cNvSpPr>
          <p:nvPr>
            <p:ph type="body" sz="quarter" idx="69"/>
          </p:nvPr>
        </p:nvSpPr>
        <p:spPr>
          <a:xfrm>
            <a:off x="7507483" y="5338502"/>
            <a:ext cx="3161734" cy="712876"/>
          </a:xfrm>
        </p:spPr>
        <p:txBody>
          <a:bodyPr/>
          <a:lstStyle/>
          <a:p>
            <a:r>
              <a:rPr lang="en-US"/>
              <a:t>Benefit: </a:t>
            </a:r>
            <a:r>
              <a:rPr lang="en-US">
                <a:latin typeface="+mj-lt"/>
              </a:rPr>
              <a:t>Review insights from top performing stores </a:t>
            </a:r>
            <a:r>
              <a:rPr lang="en-US"/>
              <a:t>and scale best practices across stores.</a:t>
            </a:r>
          </a:p>
        </p:txBody>
      </p:sp>
      <p:sp>
        <p:nvSpPr>
          <p:cNvPr id="63" name="Text Placeholder 62">
            <a:extLst>
              <a:ext uri="{FF2B5EF4-FFF2-40B4-BE49-F238E27FC236}">
                <a16:creationId xmlns:a16="http://schemas.microsoft.com/office/drawing/2014/main" id="{5789BC06-7D8F-05F6-110C-3F57741B0760}"/>
              </a:ext>
            </a:extLst>
          </p:cNvPr>
          <p:cNvSpPr>
            <a:spLocks noGrp="1"/>
          </p:cNvSpPr>
          <p:nvPr>
            <p:ph type="body" sz="quarter" idx="61"/>
          </p:nvPr>
        </p:nvSpPr>
        <p:spPr>
          <a:xfrm>
            <a:off x="7507483" y="3725103"/>
            <a:ext cx="3161734" cy="153888"/>
          </a:xfrm>
        </p:spPr>
        <p:txBody>
          <a:bodyPr/>
          <a:lstStyle/>
          <a:p>
            <a:r>
              <a:rPr lang="en-US" noProof="0"/>
              <a:t>Review insights from top stores</a:t>
            </a:r>
          </a:p>
        </p:txBody>
      </p:sp>
      <p:sp>
        <p:nvSpPr>
          <p:cNvPr id="64" name="Text Placeholder 63">
            <a:extLst>
              <a:ext uri="{FF2B5EF4-FFF2-40B4-BE49-F238E27FC236}">
                <a16:creationId xmlns:a16="http://schemas.microsoft.com/office/drawing/2014/main" id="{93C917D3-DCFA-922D-5804-B03447962D3E}"/>
              </a:ext>
            </a:extLst>
          </p:cNvPr>
          <p:cNvSpPr>
            <a:spLocks noGrp="1"/>
          </p:cNvSpPr>
          <p:nvPr>
            <p:ph type="body" sz="quarter" idx="62"/>
          </p:nvPr>
        </p:nvSpPr>
        <p:spPr>
          <a:xfrm>
            <a:off x="7507483" y="4050957"/>
            <a:ext cx="3161734" cy="626701"/>
          </a:xfrm>
        </p:spPr>
        <p:txBody>
          <a:bodyPr/>
          <a:lstStyle/>
          <a:p>
            <a:r>
              <a:rPr lang="en-US" noProof="0"/>
              <a:t>Ask Copilot to summarize anecdotal feedback collected </a:t>
            </a:r>
            <a:br>
              <a:rPr lang="en-US" noProof="0"/>
            </a:br>
            <a:r>
              <a:rPr lang="en-US" noProof="0"/>
              <a:t>from top performing store managers, captured in internal documents and files.</a:t>
            </a:r>
          </a:p>
          <a:p>
            <a:endParaRPr lang="en-US" noProof="0"/>
          </a:p>
        </p:txBody>
      </p:sp>
      <p:sp>
        <p:nvSpPr>
          <p:cNvPr id="62" name="Text Placeholder 61">
            <a:extLst>
              <a:ext uri="{FF2B5EF4-FFF2-40B4-BE49-F238E27FC236}">
                <a16:creationId xmlns:a16="http://schemas.microsoft.com/office/drawing/2014/main" id="{D191F195-E89D-76C1-110E-167DCFE3ABBC}"/>
              </a:ext>
            </a:extLst>
          </p:cNvPr>
          <p:cNvSpPr>
            <a:spLocks noGrp="1"/>
          </p:cNvSpPr>
          <p:nvPr>
            <p:ph type="body" sz="quarter" idx="68"/>
          </p:nvPr>
        </p:nvSpPr>
        <p:spPr>
          <a:xfrm>
            <a:off x="4036409" y="5338502"/>
            <a:ext cx="3161734" cy="712876"/>
          </a:xfrm>
        </p:spPr>
        <p:txBody>
          <a:bodyPr/>
          <a:lstStyle/>
          <a:p>
            <a:r>
              <a:rPr lang="en-US"/>
              <a:t>Benefit: </a:t>
            </a:r>
            <a:r>
              <a:rPr lang="en-US">
                <a:latin typeface="+mj-lt"/>
              </a:rPr>
              <a:t>Communicate efficiently </a:t>
            </a:r>
            <a:r>
              <a:rPr lang="en-US"/>
              <a:t>with store managers, including relevant findings and source files for the conversation.</a:t>
            </a:r>
          </a:p>
        </p:txBody>
      </p:sp>
      <p:sp>
        <p:nvSpPr>
          <p:cNvPr id="66" name="Text Placeholder 65">
            <a:extLst>
              <a:ext uri="{FF2B5EF4-FFF2-40B4-BE49-F238E27FC236}">
                <a16:creationId xmlns:a16="http://schemas.microsoft.com/office/drawing/2014/main" id="{7D1CD277-5C9E-8839-8C1D-346A08B365B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67" name="Text Placeholder 66">
            <a:extLst>
              <a:ext uri="{FF2B5EF4-FFF2-40B4-BE49-F238E27FC236}">
                <a16:creationId xmlns:a16="http://schemas.microsoft.com/office/drawing/2014/main" id="{AAA0B1E6-F903-FF73-4534-24B139BA079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50" name="Text Placeholder 49">
            <a:extLst>
              <a:ext uri="{FF2B5EF4-FFF2-40B4-BE49-F238E27FC236}">
                <a16:creationId xmlns:a16="http://schemas.microsoft.com/office/drawing/2014/main" id="{3F3900B5-91E8-ED05-EE60-9AC1DE94EDC2}"/>
              </a:ext>
            </a:extLst>
          </p:cNvPr>
          <p:cNvSpPr>
            <a:spLocks noGrp="1"/>
          </p:cNvSpPr>
          <p:nvPr>
            <p:ph type="body" sz="quarter" idx="33"/>
          </p:nvPr>
        </p:nvSpPr>
        <p:spPr>
          <a:xfrm>
            <a:off x="304796" y="413987"/>
            <a:ext cx="1941119" cy="307777"/>
          </a:xfrm>
        </p:spPr>
        <p:txBody>
          <a:bodyPr/>
          <a:lstStyle/>
          <a:p>
            <a:r>
              <a:rPr lang="en-IN"/>
              <a:t>Retail</a:t>
            </a:r>
          </a:p>
        </p:txBody>
      </p:sp>
      <p:sp>
        <p:nvSpPr>
          <p:cNvPr id="46" name="Title 45">
            <a:extLst>
              <a:ext uri="{FF2B5EF4-FFF2-40B4-BE49-F238E27FC236}">
                <a16:creationId xmlns:a16="http://schemas.microsoft.com/office/drawing/2014/main" id="{295CB9F4-7D96-C6C2-728D-602E3B4A51D3}"/>
              </a:ext>
            </a:extLst>
          </p:cNvPr>
          <p:cNvSpPr>
            <a:spLocks noGrp="1"/>
          </p:cNvSpPr>
          <p:nvPr>
            <p:ph type="title"/>
          </p:nvPr>
        </p:nvSpPr>
        <p:spPr>
          <a:xfrm>
            <a:off x="2492556" y="429376"/>
            <a:ext cx="4144817" cy="276999"/>
          </a:xfrm>
        </p:spPr>
        <p:txBody>
          <a:bodyPr/>
          <a:lstStyle/>
          <a:p>
            <a:r>
              <a:rPr lang="en-US"/>
              <a:t>Maximize store performance</a:t>
            </a:r>
          </a:p>
        </p:txBody>
      </p:sp>
      <p:grpSp>
        <p:nvGrpSpPr>
          <p:cNvPr id="68" name="Group 67">
            <a:extLst>
              <a:ext uri="{FF2B5EF4-FFF2-40B4-BE49-F238E27FC236}">
                <a16:creationId xmlns:a16="http://schemas.microsoft.com/office/drawing/2014/main" id="{7E62F3A6-6B4F-B3E5-F5E6-F4902FD98A28}"/>
              </a:ext>
            </a:extLst>
          </p:cNvPr>
          <p:cNvGrpSpPr/>
          <p:nvPr/>
        </p:nvGrpSpPr>
        <p:grpSpPr>
          <a:xfrm>
            <a:off x="320719" y="3778836"/>
            <a:ext cx="1771605" cy="216000"/>
            <a:chOff x="320719" y="4224856"/>
            <a:chExt cx="1771605" cy="219456"/>
          </a:xfrm>
        </p:grpSpPr>
        <p:sp>
          <p:nvSpPr>
            <p:cNvPr id="69" name="Rectangle: Rounded Corners 6">
              <a:extLst>
                <a:ext uri="{FF2B5EF4-FFF2-40B4-BE49-F238E27FC236}">
                  <a16:creationId xmlns:a16="http://schemas.microsoft.com/office/drawing/2014/main" id="{6590D846-2F5B-6B95-7E08-51FC417F3E6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70" name="Graphic 69">
              <a:extLst>
                <a:ext uri="{FF2B5EF4-FFF2-40B4-BE49-F238E27FC236}">
                  <a16:creationId xmlns:a16="http://schemas.microsoft.com/office/drawing/2014/main" id="{964C9F37-DF48-D32C-A3C0-32BE651CEFB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71" name="Group 70">
            <a:extLst>
              <a:ext uri="{FF2B5EF4-FFF2-40B4-BE49-F238E27FC236}">
                <a16:creationId xmlns:a16="http://schemas.microsoft.com/office/drawing/2014/main" id="{18CDCE1F-FA8F-A815-756C-80AA16E6C39D}"/>
              </a:ext>
            </a:extLst>
          </p:cNvPr>
          <p:cNvGrpSpPr/>
          <p:nvPr/>
        </p:nvGrpSpPr>
        <p:grpSpPr>
          <a:xfrm>
            <a:off x="320721" y="4067450"/>
            <a:ext cx="1771605" cy="216000"/>
            <a:chOff x="320721" y="4517211"/>
            <a:chExt cx="1771605" cy="216000"/>
          </a:xfrm>
        </p:grpSpPr>
        <p:sp>
          <p:nvSpPr>
            <p:cNvPr id="72" name="Rectangle: Rounded Corners 6">
              <a:extLst>
                <a:ext uri="{FF2B5EF4-FFF2-40B4-BE49-F238E27FC236}">
                  <a16:creationId xmlns:a16="http://schemas.microsoft.com/office/drawing/2014/main" id="{B3E0C004-8CCF-E49D-F146-297C02D8978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73" name="Graphic 72">
              <a:extLst>
                <a:ext uri="{FF2B5EF4-FFF2-40B4-BE49-F238E27FC236}">
                  <a16:creationId xmlns:a16="http://schemas.microsoft.com/office/drawing/2014/main" id="{4BDE49C8-E2A7-23B4-4953-94847F51D0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77" name="Group 76">
            <a:extLst>
              <a:ext uri="{FF2B5EF4-FFF2-40B4-BE49-F238E27FC236}">
                <a16:creationId xmlns:a16="http://schemas.microsoft.com/office/drawing/2014/main" id="{EFF72F01-79AB-FE61-7B0E-0A06813927D7}"/>
              </a:ext>
            </a:extLst>
          </p:cNvPr>
          <p:cNvGrpSpPr/>
          <p:nvPr/>
        </p:nvGrpSpPr>
        <p:grpSpPr>
          <a:xfrm>
            <a:off x="320719" y="4356602"/>
            <a:ext cx="1771605" cy="216000"/>
            <a:chOff x="320719" y="4224856"/>
            <a:chExt cx="1771605" cy="219456"/>
          </a:xfrm>
        </p:grpSpPr>
        <p:sp>
          <p:nvSpPr>
            <p:cNvPr id="79" name="Rectangle: Rounded Corners 6">
              <a:extLst>
                <a:ext uri="{FF2B5EF4-FFF2-40B4-BE49-F238E27FC236}">
                  <a16:creationId xmlns:a16="http://schemas.microsoft.com/office/drawing/2014/main" id="{493E564D-4FD6-60BA-C43A-ECBE75CD871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83" name="Graphic 82">
              <a:extLst>
                <a:ext uri="{FF2B5EF4-FFF2-40B4-BE49-F238E27FC236}">
                  <a16:creationId xmlns:a16="http://schemas.microsoft.com/office/drawing/2014/main" id="{EB67078E-1EFD-BD01-3AC0-B47F4A88909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sp>
        <p:nvSpPr>
          <p:cNvPr id="31" name="TextBox 30">
            <a:extLst>
              <a:ext uri="{FF2B5EF4-FFF2-40B4-BE49-F238E27FC236}">
                <a16:creationId xmlns:a16="http://schemas.microsoft.com/office/drawing/2014/main" id="{2FE5B78E-5DE1-6F01-3C2E-EDD64868A655}"/>
              </a:ext>
              <a:ext uri="{C183D7F6-B498-43B3-948B-1728B52AA6E4}">
                <adec:decorative xmlns:adec="http://schemas.microsoft.com/office/drawing/2017/decorative" val="0"/>
              </a:ext>
            </a:extLst>
          </p:cNvPr>
          <p:cNvSpPr txBox="1"/>
          <p:nvPr/>
        </p:nvSpPr>
        <p:spPr>
          <a:xfrm>
            <a:off x="6426372" y="2176519"/>
            <a:ext cx="149079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ERP solution</a:t>
            </a:r>
          </a:p>
        </p:txBody>
      </p:sp>
      <p:sp>
        <p:nvSpPr>
          <p:cNvPr id="78" name="Graphic 2">
            <a:hlinkClick r:id="rId8"/>
            <a:extLst>
              <a:ext uri="{FF2B5EF4-FFF2-40B4-BE49-F238E27FC236}">
                <a16:creationId xmlns:a16="http://schemas.microsoft.com/office/drawing/2014/main" id="{FA5BE942-0658-F9E4-5869-2060A2F9CC63}"/>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TextBox 33">
            <a:extLst>
              <a:ext uri="{FF2B5EF4-FFF2-40B4-BE49-F238E27FC236}">
                <a16:creationId xmlns:a16="http://schemas.microsoft.com/office/drawing/2014/main" id="{17AFBB3D-7800-7E15-5C8D-85713CD21850}"/>
              </a:ext>
              <a:ext uri="{C183D7F6-B498-43B3-948B-1728B52AA6E4}">
                <adec:decorative xmlns:adec="http://schemas.microsoft.com/office/drawing/2017/decorative" val="0"/>
              </a:ext>
            </a:extLst>
          </p:cNvPr>
          <p:cNvSpPr txBox="1"/>
          <p:nvPr/>
        </p:nvSpPr>
        <p:spPr>
          <a:xfrm>
            <a:off x="9309270" y="2176519"/>
            <a:ext cx="2379991"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ERP solution</a:t>
            </a:r>
          </a:p>
        </p:txBody>
      </p:sp>
      <p:pic>
        <p:nvPicPr>
          <p:cNvPr id="119" name="Picture 118">
            <a:extLst>
              <a:ext uri="{FF2B5EF4-FFF2-40B4-BE49-F238E27FC236}">
                <a16:creationId xmlns:a16="http://schemas.microsoft.com/office/drawing/2014/main" id="{E2FC8D3D-36FC-1749-591A-877A5CB1B1B5}"/>
              </a:ext>
              <a:ext uri="{C183D7F6-B498-43B3-948B-1728B52AA6E4}">
                <adec:decorative xmlns:adec="http://schemas.microsoft.com/office/drawing/2017/decorative" val="0"/>
              </a:ext>
            </a:extLst>
          </p:cNvPr>
          <p:cNvPicPr>
            <a:picLocks/>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sp>
        <p:nvSpPr>
          <p:cNvPr id="28" name="TextBox 27">
            <a:extLst>
              <a:ext uri="{FF2B5EF4-FFF2-40B4-BE49-F238E27FC236}">
                <a16:creationId xmlns:a16="http://schemas.microsoft.com/office/drawing/2014/main" id="{72A2C39A-7471-66C6-3879-D2CF20B903EA}"/>
              </a:ext>
              <a:ext uri="{C183D7F6-B498-43B3-948B-1728B52AA6E4}">
                <adec:decorative xmlns:adec="http://schemas.microsoft.com/office/drawing/2017/decorative" val="0"/>
              </a:ext>
            </a:extLst>
          </p:cNvPr>
          <p:cNvSpPr txBox="1"/>
          <p:nvPr/>
        </p:nvSpPr>
        <p:spPr>
          <a:xfrm>
            <a:off x="3552825" y="2176519"/>
            <a:ext cx="2379991"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ERP solution</a:t>
            </a:r>
          </a:p>
        </p:txBody>
      </p:sp>
      <p:pic>
        <p:nvPicPr>
          <p:cNvPr id="122" name="Picture 121">
            <a:extLst>
              <a:ext uri="{FF2B5EF4-FFF2-40B4-BE49-F238E27FC236}">
                <a16:creationId xmlns:a16="http://schemas.microsoft.com/office/drawing/2014/main" id="{F50A8E53-843A-0A48-5458-3E053629510A}"/>
              </a:ext>
              <a:ext uri="{C183D7F6-B498-43B3-948B-1728B52AA6E4}">
                <adec:decorative xmlns:adec="http://schemas.microsoft.com/office/drawing/2017/decorative" val="0"/>
              </a:ext>
            </a:extLst>
          </p:cNvPr>
          <p:cNvPicPr>
            <a:picLocks/>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123" name="Picture 122">
            <a:extLst>
              <a:ext uri="{FF2B5EF4-FFF2-40B4-BE49-F238E27FC236}">
                <a16:creationId xmlns:a16="http://schemas.microsoft.com/office/drawing/2014/main" id="{C655BEB8-A87E-B4FC-E907-3CC3E4AD5745}"/>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sp>
        <p:nvSpPr>
          <p:cNvPr id="124" name="TextBox 123">
            <a:extLst>
              <a:ext uri="{FF2B5EF4-FFF2-40B4-BE49-F238E27FC236}">
                <a16:creationId xmlns:a16="http://schemas.microsoft.com/office/drawing/2014/main" id="{9D2196E1-A042-DDE7-55C6-2AA6DDFF28A6}"/>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25" name="Picture 50">
            <a:hlinkClick r:id="rId10"/>
            <a:extLst>
              <a:ext uri="{FF2B5EF4-FFF2-40B4-BE49-F238E27FC236}">
                <a16:creationId xmlns:a16="http://schemas.microsoft.com/office/drawing/2014/main" id="{39680AD4-F23C-E71A-3FED-59BF98F5BE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71B8A7-7B47-2064-A161-5D85084488A0}"/>
              </a:ext>
              <a:ext uri="{C183D7F6-B498-43B3-948B-1728B52AA6E4}">
                <adec:decorative xmlns:adec="http://schemas.microsoft.com/office/drawing/2017/decorative" val="0"/>
              </a:ext>
            </a:extLst>
          </p:cNvPr>
          <p:cNvSpPr txBox="1"/>
          <p:nvPr/>
        </p:nvSpPr>
        <p:spPr>
          <a:xfrm>
            <a:off x="4882884" y="4902196"/>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3" name="Picture 50">
            <a:hlinkClick r:id="rId10"/>
            <a:extLst>
              <a:ext uri="{FF2B5EF4-FFF2-40B4-BE49-F238E27FC236}">
                <a16:creationId xmlns:a16="http://schemas.microsoft.com/office/drawing/2014/main" id="{B027D2F7-F4C8-5B87-E21F-1C80AD1B3E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4282" y="4857953"/>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6842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dirty="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dirty="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CD0B5-3425-74B7-87E7-499A78BC90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08CD7A-A8DE-8B8A-792C-C0026B7E66C6}"/>
              </a:ext>
            </a:extLst>
          </p:cNvPr>
          <p:cNvSpPr>
            <a:spLocks noGrp="1"/>
          </p:cNvSpPr>
          <p:nvPr>
            <p:ph type="title"/>
          </p:nvPr>
        </p:nvSpPr>
        <p:spPr/>
        <p:txBody>
          <a:bodyPr/>
          <a:lstStyle/>
          <a:p>
            <a:r>
              <a:rPr lang="en-US" noProof="0" dirty="0"/>
              <a:t>Fashion design a</a:t>
            </a:r>
            <a:r>
              <a:rPr lang="en-US" dirty="0"/>
              <a:t>gent</a:t>
            </a:r>
            <a:endParaRPr lang="en-US" noProof="0" dirty="0"/>
          </a:p>
        </p:txBody>
      </p:sp>
      <p:sp>
        <p:nvSpPr>
          <p:cNvPr id="23" name="Text Placeholder 22">
            <a:extLst>
              <a:ext uri="{FF2B5EF4-FFF2-40B4-BE49-F238E27FC236}">
                <a16:creationId xmlns:a16="http://schemas.microsoft.com/office/drawing/2014/main" id="{3AA19DDE-FCE9-C79A-C90E-640D8B3AFA53}"/>
              </a:ext>
            </a:extLst>
          </p:cNvPr>
          <p:cNvSpPr>
            <a:spLocks noGrp="1"/>
          </p:cNvSpPr>
          <p:nvPr>
            <p:ph type="body" sz="quarter" idx="33"/>
          </p:nvPr>
        </p:nvSpPr>
        <p:spPr/>
        <p:txBody>
          <a:bodyPr/>
          <a:lstStyle/>
          <a:p>
            <a:r>
              <a:rPr lang="en-US" noProof="0" dirty="0"/>
              <a:t>Retail</a:t>
            </a:r>
          </a:p>
        </p:txBody>
      </p:sp>
      <p:sp>
        <p:nvSpPr>
          <p:cNvPr id="5" name="Text Placeholder 4">
            <a:extLst>
              <a:ext uri="{FF2B5EF4-FFF2-40B4-BE49-F238E27FC236}">
                <a16:creationId xmlns:a16="http://schemas.microsoft.com/office/drawing/2014/main" id="{5AC820CB-E72A-70B5-159C-A4FE0D7AC224}"/>
              </a:ext>
            </a:extLst>
          </p:cNvPr>
          <p:cNvSpPr>
            <a:spLocks noGrp="1"/>
          </p:cNvSpPr>
          <p:nvPr>
            <p:ph type="body" sz="quarter" idx="44"/>
          </p:nvPr>
        </p:nvSpPr>
        <p:spPr>
          <a:xfrm>
            <a:off x="6637373" y="521100"/>
            <a:ext cx="3481672" cy="338554"/>
          </a:xfrm>
        </p:spPr>
        <p:txBody>
          <a:bodyPr/>
          <a:lstStyle/>
          <a:p>
            <a:r>
              <a:rPr lang="en-US" dirty="0"/>
              <a:t>Microsoft 365 Copilot Chat and </a:t>
            </a:r>
            <a:r>
              <a:rPr lang="en-US" noProof="0" dirty="0"/>
              <a:t>Azure AI Foundry</a:t>
            </a:r>
          </a:p>
        </p:txBody>
      </p:sp>
      <p:sp>
        <p:nvSpPr>
          <p:cNvPr id="4" name="Text Placeholder 3">
            <a:extLst>
              <a:ext uri="{FF2B5EF4-FFF2-40B4-BE49-F238E27FC236}">
                <a16:creationId xmlns:a16="http://schemas.microsoft.com/office/drawing/2014/main" id="{0B747894-6D20-6A37-554D-C8ADD5C8BCFD}"/>
              </a:ext>
            </a:extLst>
          </p:cNvPr>
          <p:cNvSpPr>
            <a:spLocks noGrp="1"/>
          </p:cNvSpPr>
          <p:nvPr>
            <p:ph type="body" sz="quarter" idx="43"/>
          </p:nvPr>
        </p:nvSpPr>
        <p:spPr/>
        <p:txBody>
          <a:bodyPr/>
          <a:lstStyle/>
          <a:p>
            <a:r>
              <a:rPr lang="en-US" dirty="0"/>
              <a:t>Build</a:t>
            </a:r>
          </a:p>
        </p:txBody>
      </p:sp>
      <p:sp>
        <p:nvSpPr>
          <p:cNvPr id="2" name="Text Placeholder 1">
            <a:extLst>
              <a:ext uri="{FF2B5EF4-FFF2-40B4-BE49-F238E27FC236}">
                <a16:creationId xmlns:a16="http://schemas.microsoft.com/office/drawing/2014/main" id="{D7933EA3-FC1C-F402-89A4-C7DE1BE00C59}"/>
              </a:ext>
            </a:extLst>
          </p:cNvPr>
          <p:cNvSpPr>
            <a:spLocks noGrp="1"/>
          </p:cNvSpPr>
          <p:nvPr>
            <p:ph type="body" sz="quarter" idx="42"/>
          </p:nvPr>
        </p:nvSpPr>
        <p:spPr/>
        <p:txBody>
          <a:bodyPr/>
          <a:lstStyle/>
          <a:p>
            <a:r>
              <a:rPr lang="en-US" noProof="0" dirty="0"/>
              <a:t>AI can help fashion designers identify trends and design new collections as well as assess demand to size production runs accurately.</a:t>
            </a:r>
          </a:p>
          <a:p>
            <a:endParaRPr lang="en-US" noProof="0" dirty="0"/>
          </a:p>
          <a:p>
            <a:r>
              <a:rPr lang="en-US" sz="1050" noProof="0" dirty="0">
                <a:latin typeface="+mj-lt"/>
              </a:rPr>
              <a:t>Customer reference: </a:t>
            </a:r>
            <a:r>
              <a:rPr lang="en-US" sz="1050" noProof="0" dirty="0" err="1">
                <a:hlinkClick r:id="rId2"/>
              </a:rPr>
              <a:t>Fashable</a:t>
            </a:r>
            <a:r>
              <a:rPr lang="en-US" sz="1050" noProof="0" dirty="0">
                <a:hlinkClick r:id="rId2"/>
              </a:rPr>
              <a:t> reimagines the future of fashion design</a:t>
            </a:r>
            <a:endParaRPr lang="en-US" sz="1050" noProof="0" dirty="0"/>
          </a:p>
          <a:p>
            <a:endParaRPr lang="en-US" noProof="0" dirty="0"/>
          </a:p>
        </p:txBody>
      </p:sp>
      <p:sp>
        <p:nvSpPr>
          <p:cNvPr id="18" name="Text Placeholder 17">
            <a:extLst>
              <a:ext uri="{FF2B5EF4-FFF2-40B4-BE49-F238E27FC236}">
                <a16:creationId xmlns:a16="http://schemas.microsoft.com/office/drawing/2014/main" id="{6A6B0C32-56F6-F268-FADD-CCB75FCC69C7}"/>
              </a:ext>
            </a:extLst>
          </p:cNvPr>
          <p:cNvSpPr>
            <a:spLocks noGrp="1"/>
          </p:cNvSpPr>
          <p:nvPr>
            <p:ph type="body" sz="quarter" idx="65"/>
          </p:nvPr>
        </p:nvSpPr>
        <p:spPr/>
        <p:txBody>
          <a:bodyPr/>
          <a:lstStyle/>
          <a:p>
            <a:r>
              <a:rPr lang="en-US" noProof="0" dirty="0"/>
              <a:t>KPIs impacted</a:t>
            </a:r>
          </a:p>
        </p:txBody>
      </p:sp>
      <p:sp>
        <p:nvSpPr>
          <p:cNvPr id="17" name="Text Placeholder 16">
            <a:extLst>
              <a:ext uri="{FF2B5EF4-FFF2-40B4-BE49-F238E27FC236}">
                <a16:creationId xmlns:a16="http://schemas.microsoft.com/office/drawing/2014/main" id="{D13E5A9B-5C08-5C32-0937-EAAD7B2B2BE1}"/>
              </a:ext>
            </a:extLst>
          </p:cNvPr>
          <p:cNvSpPr>
            <a:spLocks noGrp="1"/>
          </p:cNvSpPr>
          <p:nvPr>
            <p:ph type="body" sz="quarter" idx="64"/>
          </p:nvPr>
        </p:nvSpPr>
        <p:spPr/>
        <p:txBody>
          <a:bodyPr/>
          <a:lstStyle/>
          <a:p>
            <a:r>
              <a:rPr lang="en-US" noProof="0" dirty="0"/>
              <a:t>Value benefit</a:t>
            </a:r>
          </a:p>
        </p:txBody>
      </p:sp>
      <p:sp>
        <p:nvSpPr>
          <p:cNvPr id="7" name="Text Placeholder 6">
            <a:extLst>
              <a:ext uri="{FF2B5EF4-FFF2-40B4-BE49-F238E27FC236}">
                <a16:creationId xmlns:a16="http://schemas.microsoft.com/office/drawing/2014/main" id="{AEB55B76-2248-DA5A-13D2-B39BAE7C1551}"/>
              </a:ext>
            </a:extLst>
          </p:cNvPr>
          <p:cNvSpPr>
            <a:spLocks noGrp="1"/>
          </p:cNvSpPr>
          <p:nvPr>
            <p:ph type="body" sz="quarter" idx="47"/>
          </p:nvPr>
        </p:nvSpPr>
        <p:spPr/>
        <p:txBody>
          <a:bodyPr/>
          <a:lstStyle/>
          <a:p>
            <a:r>
              <a:rPr lang="en-US" dirty="0"/>
              <a:t>Scan fashion data</a:t>
            </a:r>
            <a:endParaRPr lang="en-US" noProof="0" dirty="0"/>
          </a:p>
        </p:txBody>
      </p:sp>
      <p:sp>
        <p:nvSpPr>
          <p:cNvPr id="8" name="Text Placeholder 7">
            <a:extLst>
              <a:ext uri="{FF2B5EF4-FFF2-40B4-BE49-F238E27FC236}">
                <a16:creationId xmlns:a16="http://schemas.microsoft.com/office/drawing/2014/main" id="{72F3702B-52FC-21E9-EBEB-506028D9B956}"/>
              </a:ext>
            </a:extLst>
          </p:cNvPr>
          <p:cNvSpPr>
            <a:spLocks noGrp="1"/>
          </p:cNvSpPr>
          <p:nvPr>
            <p:ph type="body" sz="quarter" idx="48"/>
          </p:nvPr>
        </p:nvSpPr>
        <p:spPr/>
        <p:txBody>
          <a:bodyPr/>
          <a:lstStyle/>
          <a:p>
            <a:r>
              <a:rPr lang="en-US" b="0" i="0" dirty="0">
                <a:solidFill>
                  <a:srgbClr val="17253D"/>
                </a:solidFill>
                <a:effectLst/>
                <a:latin typeface="Segoe UI Variable Text" pitchFamily="2" charset="0"/>
              </a:rPr>
              <a:t>Ingest data from multiple sources like social media or commerce and retail sites to learn about trends, styles, and clothing types.</a:t>
            </a:r>
            <a:endParaRPr lang="en-US" noProof="0" dirty="0"/>
          </a:p>
        </p:txBody>
      </p:sp>
      <p:sp>
        <p:nvSpPr>
          <p:cNvPr id="6" name="Text Placeholder 5">
            <a:extLst>
              <a:ext uri="{FF2B5EF4-FFF2-40B4-BE49-F238E27FC236}">
                <a16:creationId xmlns:a16="http://schemas.microsoft.com/office/drawing/2014/main" id="{1DA179AD-9EC2-E62F-0100-6351C6CB7547}"/>
              </a:ext>
            </a:extLst>
          </p:cNvPr>
          <p:cNvSpPr>
            <a:spLocks noGrp="1"/>
          </p:cNvSpPr>
          <p:nvPr>
            <p:ph type="body" sz="quarter" idx="46"/>
          </p:nvPr>
        </p:nvSpPr>
        <p:spPr/>
        <p:txBody>
          <a:bodyPr/>
          <a:lstStyle/>
          <a:p>
            <a:r>
              <a:rPr lang="en-US" noProof="0" dirty="0"/>
              <a:t>Benefit: Get up to date on fashion trends in minutes.</a:t>
            </a:r>
          </a:p>
        </p:txBody>
      </p:sp>
      <p:sp>
        <p:nvSpPr>
          <p:cNvPr id="9" name="Text Placeholder 8">
            <a:extLst>
              <a:ext uri="{FF2B5EF4-FFF2-40B4-BE49-F238E27FC236}">
                <a16:creationId xmlns:a16="http://schemas.microsoft.com/office/drawing/2014/main" id="{A6089F52-AC1E-6900-0FA8-BDC3A828E718}"/>
              </a:ext>
            </a:extLst>
          </p:cNvPr>
          <p:cNvSpPr>
            <a:spLocks noGrp="1"/>
          </p:cNvSpPr>
          <p:nvPr>
            <p:ph type="body" sz="quarter" idx="49"/>
          </p:nvPr>
        </p:nvSpPr>
        <p:spPr/>
        <p:txBody>
          <a:bodyPr/>
          <a:lstStyle/>
          <a:p>
            <a:r>
              <a:rPr lang="en-US" dirty="0"/>
              <a:t>Use trends to create new designs</a:t>
            </a:r>
            <a:endParaRPr lang="en-US" noProof="0" dirty="0"/>
          </a:p>
        </p:txBody>
      </p:sp>
      <p:sp>
        <p:nvSpPr>
          <p:cNvPr id="10" name="Text Placeholder 9">
            <a:extLst>
              <a:ext uri="{FF2B5EF4-FFF2-40B4-BE49-F238E27FC236}">
                <a16:creationId xmlns:a16="http://schemas.microsoft.com/office/drawing/2014/main" id="{A5028D48-9786-1089-8B4D-81FC9C7B1D22}"/>
              </a:ext>
            </a:extLst>
          </p:cNvPr>
          <p:cNvSpPr>
            <a:spLocks noGrp="1"/>
          </p:cNvSpPr>
          <p:nvPr>
            <p:ph type="body" sz="quarter" idx="50"/>
          </p:nvPr>
        </p:nvSpPr>
        <p:spPr/>
        <p:txBody>
          <a:bodyPr/>
          <a:lstStyle/>
          <a:p>
            <a:r>
              <a:rPr lang="en-US" noProof="0" dirty="0"/>
              <a:t>Create a new fashion line in minutes with the ability to update</a:t>
            </a:r>
            <a:r>
              <a:rPr lang="en-US" b="0" i="0" dirty="0">
                <a:solidFill>
                  <a:srgbClr val="17253D"/>
                </a:solidFill>
                <a:effectLst/>
                <a:latin typeface="Segoe UI Variable Text" pitchFamily="2" charset="0"/>
              </a:rPr>
              <a:t> the digital design in real-time, like shortening the sleeves of a dress or changing a pattern from stripes to polka dots.</a:t>
            </a:r>
            <a:endParaRPr lang="en-US" noProof="0" dirty="0"/>
          </a:p>
        </p:txBody>
      </p:sp>
      <p:sp>
        <p:nvSpPr>
          <p:cNvPr id="19" name="Text Placeholder 18">
            <a:extLst>
              <a:ext uri="{FF2B5EF4-FFF2-40B4-BE49-F238E27FC236}">
                <a16:creationId xmlns:a16="http://schemas.microsoft.com/office/drawing/2014/main" id="{3DD7C128-5A10-FDDC-E6D6-6DFAE6377E71}"/>
              </a:ext>
            </a:extLst>
          </p:cNvPr>
          <p:cNvSpPr>
            <a:spLocks noGrp="1"/>
          </p:cNvSpPr>
          <p:nvPr>
            <p:ph type="body" sz="quarter" idx="66"/>
          </p:nvPr>
        </p:nvSpPr>
        <p:spPr/>
        <p:txBody>
          <a:bodyPr/>
          <a:lstStyle/>
          <a:p>
            <a:r>
              <a:rPr lang="en-US" noProof="0" dirty="0"/>
              <a:t>Benefit: Speed time to market and reduce the waste of using actual materials to create new designs.</a:t>
            </a:r>
          </a:p>
        </p:txBody>
      </p:sp>
      <p:sp>
        <p:nvSpPr>
          <p:cNvPr id="11" name="Text Placeholder 10">
            <a:extLst>
              <a:ext uri="{FF2B5EF4-FFF2-40B4-BE49-F238E27FC236}">
                <a16:creationId xmlns:a16="http://schemas.microsoft.com/office/drawing/2014/main" id="{11874596-8FB2-976A-C701-7AD022F2BB9C}"/>
              </a:ext>
            </a:extLst>
          </p:cNvPr>
          <p:cNvSpPr>
            <a:spLocks noGrp="1"/>
          </p:cNvSpPr>
          <p:nvPr>
            <p:ph type="body" sz="quarter" idx="52"/>
          </p:nvPr>
        </p:nvSpPr>
        <p:spPr/>
        <p:txBody>
          <a:bodyPr/>
          <a:lstStyle/>
          <a:p>
            <a:r>
              <a:rPr lang="en-US" noProof="0" dirty="0"/>
              <a:t>Create social media posts</a:t>
            </a:r>
          </a:p>
        </p:txBody>
      </p:sp>
      <p:sp>
        <p:nvSpPr>
          <p:cNvPr id="12" name="Text Placeholder 11">
            <a:extLst>
              <a:ext uri="{FF2B5EF4-FFF2-40B4-BE49-F238E27FC236}">
                <a16:creationId xmlns:a16="http://schemas.microsoft.com/office/drawing/2014/main" id="{81B2A389-677F-4F7D-39D7-66F498CBEC20}"/>
              </a:ext>
            </a:extLst>
          </p:cNvPr>
          <p:cNvSpPr>
            <a:spLocks noGrp="1"/>
          </p:cNvSpPr>
          <p:nvPr>
            <p:ph type="body" sz="quarter" idx="53"/>
          </p:nvPr>
        </p:nvSpPr>
        <p:spPr/>
        <p:txBody>
          <a:bodyPr/>
          <a:lstStyle/>
          <a:p>
            <a:r>
              <a:rPr lang="en-US" noProof="0" dirty="0"/>
              <a:t>Use Copilot to create social media posts to A/B test the new designs and gather feedback.</a:t>
            </a:r>
          </a:p>
        </p:txBody>
      </p:sp>
      <p:sp>
        <p:nvSpPr>
          <p:cNvPr id="20" name="Text Placeholder 19">
            <a:extLst>
              <a:ext uri="{FF2B5EF4-FFF2-40B4-BE49-F238E27FC236}">
                <a16:creationId xmlns:a16="http://schemas.microsoft.com/office/drawing/2014/main" id="{B76FE99B-8B5D-ED53-2379-8715C6C49A93}"/>
              </a:ext>
            </a:extLst>
          </p:cNvPr>
          <p:cNvSpPr>
            <a:spLocks noGrp="1"/>
          </p:cNvSpPr>
          <p:nvPr>
            <p:ph type="body" sz="quarter" idx="67"/>
          </p:nvPr>
        </p:nvSpPr>
        <p:spPr/>
        <p:txBody>
          <a:bodyPr/>
          <a:lstStyle/>
          <a:p>
            <a:r>
              <a:rPr lang="en-US" noProof="0" dirty="0"/>
              <a:t>Benefit: Quickly generate posts and analyze customer feedback</a:t>
            </a:r>
          </a:p>
        </p:txBody>
      </p:sp>
      <p:sp>
        <p:nvSpPr>
          <p:cNvPr id="15" name="Text Placeholder 14">
            <a:extLst>
              <a:ext uri="{FF2B5EF4-FFF2-40B4-BE49-F238E27FC236}">
                <a16:creationId xmlns:a16="http://schemas.microsoft.com/office/drawing/2014/main" id="{FF76C2BF-A048-72B4-026D-16492A57BE04}"/>
              </a:ext>
            </a:extLst>
          </p:cNvPr>
          <p:cNvSpPr>
            <a:spLocks noGrp="1"/>
          </p:cNvSpPr>
          <p:nvPr>
            <p:ph type="body" sz="quarter" idx="61"/>
          </p:nvPr>
        </p:nvSpPr>
        <p:spPr/>
        <p:txBody>
          <a:bodyPr/>
          <a:lstStyle/>
          <a:p>
            <a:r>
              <a:rPr lang="en-US" noProof="0" dirty="0"/>
              <a:t>Analyze feedback</a:t>
            </a:r>
          </a:p>
        </p:txBody>
      </p:sp>
      <p:sp>
        <p:nvSpPr>
          <p:cNvPr id="16" name="Text Placeholder 15">
            <a:extLst>
              <a:ext uri="{FF2B5EF4-FFF2-40B4-BE49-F238E27FC236}">
                <a16:creationId xmlns:a16="http://schemas.microsoft.com/office/drawing/2014/main" id="{C1C164E7-7D9D-F9CA-C0CB-F2D108586D20}"/>
              </a:ext>
            </a:extLst>
          </p:cNvPr>
          <p:cNvSpPr>
            <a:spLocks noGrp="1"/>
          </p:cNvSpPr>
          <p:nvPr>
            <p:ph type="body" sz="quarter" idx="62"/>
          </p:nvPr>
        </p:nvSpPr>
        <p:spPr/>
        <p:txBody>
          <a:bodyPr/>
          <a:lstStyle/>
          <a:p>
            <a:r>
              <a:rPr lang="en-US" noProof="0" dirty="0"/>
              <a:t>Use the feedback from the social posts to redesign the collection and forecast demand.</a:t>
            </a:r>
          </a:p>
        </p:txBody>
      </p:sp>
      <p:sp>
        <p:nvSpPr>
          <p:cNvPr id="22" name="Text Placeholder 21">
            <a:extLst>
              <a:ext uri="{FF2B5EF4-FFF2-40B4-BE49-F238E27FC236}">
                <a16:creationId xmlns:a16="http://schemas.microsoft.com/office/drawing/2014/main" id="{0D269215-FB12-EF1C-AB94-5DDA87950A0C}"/>
              </a:ext>
            </a:extLst>
          </p:cNvPr>
          <p:cNvSpPr>
            <a:spLocks noGrp="1"/>
          </p:cNvSpPr>
          <p:nvPr>
            <p:ph type="body" sz="quarter" idx="69"/>
          </p:nvPr>
        </p:nvSpPr>
        <p:spPr/>
        <p:txBody>
          <a:bodyPr/>
          <a:lstStyle/>
          <a:p>
            <a:r>
              <a:rPr lang="en-US" noProof="0" dirty="0"/>
              <a:t>Benefit</a:t>
            </a:r>
            <a:r>
              <a:rPr lang="en-US" dirty="0"/>
              <a:t>: Translate feedback into new designs in minutes and assess demand to size production runs accurately to avoid waste.</a:t>
            </a:r>
            <a:endParaRPr lang="en-US" noProof="0" dirty="0"/>
          </a:p>
        </p:txBody>
      </p:sp>
      <p:sp>
        <p:nvSpPr>
          <p:cNvPr id="13" name="Text Placeholder 12">
            <a:extLst>
              <a:ext uri="{FF2B5EF4-FFF2-40B4-BE49-F238E27FC236}">
                <a16:creationId xmlns:a16="http://schemas.microsoft.com/office/drawing/2014/main" id="{9FBBF9BC-6057-C653-BE2C-13D6CFC97C45}"/>
              </a:ext>
            </a:extLst>
          </p:cNvPr>
          <p:cNvSpPr>
            <a:spLocks noGrp="1"/>
          </p:cNvSpPr>
          <p:nvPr>
            <p:ph type="body" sz="quarter" idx="58"/>
          </p:nvPr>
        </p:nvSpPr>
        <p:spPr/>
        <p:txBody>
          <a:bodyPr/>
          <a:lstStyle/>
          <a:p>
            <a:r>
              <a:rPr lang="en-US" noProof="0" dirty="0"/>
              <a:t>Finalize the designs</a:t>
            </a:r>
          </a:p>
        </p:txBody>
      </p:sp>
      <p:sp>
        <p:nvSpPr>
          <p:cNvPr id="14" name="Text Placeholder 13">
            <a:extLst>
              <a:ext uri="{FF2B5EF4-FFF2-40B4-BE49-F238E27FC236}">
                <a16:creationId xmlns:a16="http://schemas.microsoft.com/office/drawing/2014/main" id="{4580C267-F6AD-D1DA-306F-B8AE7A2EB66F}"/>
              </a:ext>
            </a:extLst>
          </p:cNvPr>
          <p:cNvSpPr>
            <a:spLocks noGrp="1"/>
          </p:cNvSpPr>
          <p:nvPr>
            <p:ph type="body" sz="quarter" idx="59"/>
          </p:nvPr>
        </p:nvSpPr>
        <p:spPr/>
        <p:txBody>
          <a:bodyPr/>
          <a:lstStyle/>
          <a:p>
            <a:r>
              <a:rPr lang="en-US" noProof="0" dirty="0"/>
              <a:t>Create the final templates for production.</a:t>
            </a:r>
          </a:p>
        </p:txBody>
      </p:sp>
      <p:sp>
        <p:nvSpPr>
          <p:cNvPr id="21" name="Text Placeholder 20">
            <a:extLst>
              <a:ext uri="{FF2B5EF4-FFF2-40B4-BE49-F238E27FC236}">
                <a16:creationId xmlns:a16="http://schemas.microsoft.com/office/drawing/2014/main" id="{03DEA2AA-45AC-47E5-6177-75143F577727}"/>
              </a:ext>
            </a:extLst>
          </p:cNvPr>
          <p:cNvSpPr>
            <a:spLocks noGrp="1"/>
          </p:cNvSpPr>
          <p:nvPr>
            <p:ph type="body" sz="quarter" idx="68"/>
          </p:nvPr>
        </p:nvSpPr>
        <p:spPr/>
        <p:txBody>
          <a:bodyPr/>
          <a:lstStyle/>
          <a:p>
            <a:r>
              <a:rPr lang="en-US" noProof="0" dirty="0"/>
              <a:t>Benefit: The app can translate the designs into production templates.</a:t>
            </a:r>
          </a:p>
        </p:txBody>
      </p:sp>
      <p:grpSp>
        <p:nvGrpSpPr>
          <p:cNvPr id="24" name="Group 23">
            <a:extLst>
              <a:ext uri="{FF2B5EF4-FFF2-40B4-BE49-F238E27FC236}">
                <a16:creationId xmlns:a16="http://schemas.microsoft.com/office/drawing/2014/main" id="{BB73936A-670A-5E55-45E9-27FF7C94E35A}"/>
              </a:ext>
            </a:extLst>
          </p:cNvPr>
          <p:cNvGrpSpPr/>
          <p:nvPr/>
        </p:nvGrpSpPr>
        <p:grpSpPr>
          <a:xfrm>
            <a:off x="320719" y="3778836"/>
            <a:ext cx="1771607" cy="504622"/>
            <a:chOff x="320719" y="4228589"/>
            <a:chExt cx="1771607" cy="504622"/>
          </a:xfrm>
        </p:grpSpPr>
        <p:grpSp>
          <p:nvGrpSpPr>
            <p:cNvPr id="25" name="Group 24">
              <a:extLst>
                <a:ext uri="{FF2B5EF4-FFF2-40B4-BE49-F238E27FC236}">
                  <a16:creationId xmlns:a16="http://schemas.microsoft.com/office/drawing/2014/main" id="{5FF5B6AE-B58B-ADF0-3511-26224C3DC2C0}"/>
                </a:ext>
              </a:extLst>
            </p:cNvPr>
            <p:cNvGrpSpPr/>
            <p:nvPr/>
          </p:nvGrpSpPr>
          <p:grpSpPr>
            <a:xfrm>
              <a:off x="320719" y="4228589"/>
              <a:ext cx="1771605" cy="216000"/>
              <a:chOff x="320719" y="4224848"/>
              <a:chExt cx="1771605" cy="219456"/>
            </a:xfrm>
          </p:grpSpPr>
          <p:sp>
            <p:nvSpPr>
              <p:cNvPr id="29" name="Rectangle: Rounded Corners 6">
                <a:extLst>
                  <a:ext uri="{FF2B5EF4-FFF2-40B4-BE49-F238E27FC236}">
                    <a16:creationId xmlns:a16="http://schemas.microsoft.com/office/drawing/2014/main" id="{8D4CFBAC-F8CD-D1A4-6809-1A0B9509FEF5}"/>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lnSpc>
                    <a:spcPct val="100000"/>
                  </a:lnSpc>
                  <a:defRPr/>
                </a:pPr>
                <a:r>
                  <a:rPr lang="en-US" sz="900" noProof="0" dirty="0">
                    <a:solidFill>
                      <a:srgbClr val="0078D4"/>
                    </a:solidFill>
                    <a:latin typeface="+mj-lt"/>
                    <a:cs typeface="Segoe UI Semibold" panose="020B0702040204020203" pitchFamily="34" charset="0"/>
                  </a:rPr>
                  <a:t>Time to market</a:t>
                </a:r>
              </a:p>
            </p:txBody>
          </p:sp>
          <p:pic>
            <p:nvPicPr>
              <p:cNvPr id="30" name="Graphic 29">
                <a:extLst>
                  <a:ext uri="{FF2B5EF4-FFF2-40B4-BE49-F238E27FC236}">
                    <a16:creationId xmlns:a16="http://schemas.microsoft.com/office/drawing/2014/main" id="{C20AFC7A-B2BE-AD77-6AA4-506B20D779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26" name="Group 25">
              <a:extLst>
                <a:ext uri="{FF2B5EF4-FFF2-40B4-BE49-F238E27FC236}">
                  <a16:creationId xmlns:a16="http://schemas.microsoft.com/office/drawing/2014/main" id="{6927A079-ECE8-40FB-E9EB-A3B776E3A569}"/>
                </a:ext>
              </a:extLst>
            </p:cNvPr>
            <p:cNvGrpSpPr/>
            <p:nvPr/>
          </p:nvGrpSpPr>
          <p:grpSpPr>
            <a:xfrm>
              <a:off x="320721" y="4517211"/>
              <a:ext cx="1771605" cy="216000"/>
              <a:chOff x="320721" y="4517211"/>
              <a:chExt cx="1771605" cy="216000"/>
            </a:xfrm>
          </p:grpSpPr>
          <p:sp>
            <p:nvSpPr>
              <p:cNvPr id="27" name="Rectangle: Rounded Corners 6">
                <a:extLst>
                  <a:ext uri="{FF2B5EF4-FFF2-40B4-BE49-F238E27FC236}">
                    <a16:creationId xmlns:a16="http://schemas.microsoft.com/office/drawing/2014/main" id="{CEC05D63-2074-1B19-F9D8-7A342930F55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defTabSz="932742">
                  <a:defRPr/>
                </a:pPr>
                <a:r>
                  <a:rPr lang="en-US" sz="900" noProof="0" dirty="0">
                    <a:solidFill>
                      <a:srgbClr val="0078D4"/>
                    </a:solidFill>
                    <a:latin typeface="Segoe UI Semibold"/>
                    <a:cs typeface="Segoe UI Semibold"/>
                  </a:rPr>
                  <a:t>Customer satisfaction</a:t>
                </a:r>
              </a:p>
            </p:txBody>
          </p:sp>
          <p:pic>
            <p:nvPicPr>
              <p:cNvPr id="28" name="Graphic 27">
                <a:extLst>
                  <a:ext uri="{FF2B5EF4-FFF2-40B4-BE49-F238E27FC236}">
                    <a16:creationId xmlns:a16="http://schemas.microsoft.com/office/drawing/2014/main" id="{AB0D2819-6C39-C3CE-0324-0EF25DD337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grpSp>
        <p:nvGrpSpPr>
          <p:cNvPr id="31" name="Group 30">
            <a:extLst>
              <a:ext uri="{FF2B5EF4-FFF2-40B4-BE49-F238E27FC236}">
                <a16:creationId xmlns:a16="http://schemas.microsoft.com/office/drawing/2014/main" id="{9530BB20-0378-EA5C-7A17-7662F0732499}"/>
              </a:ext>
            </a:extLst>
          </p:cNvPr>
          <p:cNvGrpSpPr/>
          <p:nvPr/>
        </p:nvGrpSpPr>
        <p:grpSpPr>
          <a:xfrm>
            <a:off x="320719" y="5020658"/>
            <a:ext cx="1771605" cy="216000"/>
            <a:chOff x="320719" y="5270676"/>
            <a:chExt cx="1771605" cy="216000"/>
          </a:xfrm>
        </p:grpSpPr>
        <p:sp>
          <p:nvSpPr>
            <p:cNvPr id="32" name="Rectangle: Rounded Corners 6">
              <a:extLst>
                <a:ext uri="{FF2B5EF4-FFF2-40B4-BE49-F238E27FC236}">
                  <a16:creationId xmlns:a16="http://schemas.microsoft.com/office/drawing/2014/main" id="{FDBC2CAD-1F1C-ECF4-6022-7C15537150AC}"/>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spcBef>
                  <a:spcPts val="0"/>
                </a:spcBef>
                <a:spcAft>
                  <a:spcPts val="0"/>
                </a:spcAft>
                <a:buClrTx/>
                <a:buSzTx/>
                <a:buFontTx/>
                <a:buNone/>
                <a:tabLst/>
                <a:defRPr/>
              </a:pPr>
              <a:r>
                <a:rPr kumimoji="0" lang="en-US" sz="900" b="0" i="0" u="none" strike="noStrike" kern="1200" cap="none" normalizeH="0" baseline="0" noProof="0" dirty="0">
                  <a:ln>
                    <a:noFill/>
                  </a:ln>
                  <a:solidFill>
                    <a:srgbClr val="C03BC4"/>
                  </a:solidFill>
                  <a:effectLst/>
                  <a:uLnTx/>
                  <a:uFillTx/>
                  <a:latin typeface="+mj-lt"/>
                  <a:ea typeface="+mn-ea"/>
                  <a:cs typeface="Segoe UI Semibold" panose="020B0702040204020203" pitchFamily="34" charset="0"/>
                </a:rPr>
                <a:t>Revenue growth</a:t>
              </a:r>
            </a:p>
          </p:txBody>
        </p:sp>
        <p:pic>
          <p:nvPicPr>
            <p:cNvPr id="33" name="Graphic 32">
              <a:extLst>
                <a:ext uri="{FF2B5EF4-FFF2-40B4-BE49-F238E27FC236}">
                  <a16:creationId xmlns:a16="http://schemas.microsoft.com/office/drawing/2014/main" id="{7CC105C3-A40D-76CA-BE40-BCC405A7E02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35" name="Group 34">
            <a:extLst>
              <a:ext uri="{FF2B5EF4-FFF2-40B4-BE49-F238E27FC236}">
                <a16:creationId xmlns:a16="http://schemas.microsoft.com/office/drawing/2014/main" id="{189B9F77-7644-BEBF-36E9-F488BCC4C118}"/>
              </a:ext>
            </a:extLst>
          </p:cNvPr>
          <p:cNvGrpSpPr/>
          <p:nvPr/>
        </p:nvGrpSpPr>
        <p:grpSpPr>
          <a:xfrm>
            <a:off x="3437607" y="2192849"/>
            <a:ext cx="2210744" cy="323165"/>
            <a:chOff x="8931568" y="2189728"/>
            <a:chExt cx="2210744" cy="323165"/>
          </a:xfrm>
        </p:grpSpPr>
        <p:sp>
          <p:nvSpPr>
            <p:cNvPr id="36" name="TextBox 35">
              <a:extLst>
                <a:ext uri="{FF2B5EF4-FFF2-40B4-BE49-F238E27FC236}">
                  <a16:creationId xmlns:a16="http://schemas.microsoft.com/office/drawing/2014/main" id="{4CB78404-AC76-9432-7D63-01E5FA91226D}"/>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Fashion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Web</a:t>
              </a:r>
            </a:p>
          </p:txBody>
        </p:sp>
        <p:pic>
          <p:nvPicPr>
            <p:cNvPr id="37" name="Picture 36">
              <a:extLst>
                <a:ext uri="{FF2B5EF4-FFF2-40B4-BE49-F238E27FC236}">
                  <a16:creationId xmlns:a16="http://schemas.microsoft.com/office/drawing/2014/main" id="{CC23FE98-3F12-47FC-0FE5-482EC54F4577}"/>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38" name="Group 37">
            <a:extLst>
              <a:ext uri="{FF2B5EF4-FFF2-40B4-BE49-F238E27FC236}">
                <a16:creationId xmlns:a16="http://schemas.microsoft.com/office/drawing/2014/main" id="{50DC1409-E202-B1D5-2F83-E883F0DECB03}"/>
              </a:ext>
            </a:extLst>
          </p:cNvPr>
          <p:cNvGrpSpPr/>
          <p:nvPr/>
        </p:nvGrpSpPr>
        <p:grpSpPr>
          <a:xfrm>
            <a:off x="6282073" y="2192849"/>
            <a:ext cx="2210744" cy="323165"/>
            <a:chOff x="8931568" y="2189728"/>
            <a:chExt cx="2210744" cy="323165"/>
          </a:xfrm>
        </p:grpSpPr>
        <p:sp>
          <p:nvSpPr>
            <p:cNvPr id="39" name="TextBox 38">
              <a:extLst>
                <a:ext uri="{FF2B5EF4-FFF2-40B4-BE49-F238E27FC236}">
                  <a16:creationId xmlns:a16="http://schemas.microsoft.com/office/drawing/2014/main" id="{60F60DDB-589F-0975-A2BD-B26BF0F7DA7D}"/>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Fashion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0" name="Picture 39">
              <a:extLst>
                <a:ext uri="{FF2B5EF4-FFF2-40B4-BE49-F238E27FC236}">
                  <a16:creationId xmlns:a16="http://schemas.microsoft.com/office/drawing/2014/main" id="{5D63551F-E7B0-C296-C36B-5D80BD8ACBAC}"/>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4" name="Group 43">
            <a:extLst>
              <a:ext uri="{FF2B5EF4-FFF2-40B4-BE49-F238E27FC236}">
                <a16:creationId xmlns:a16="http://schemas.microsoft.com/office/drawing/2014/main" id="{77CC4E91-4CD3-2BED-9CD7-38F7E114FA3C}"/>
              </a:ext>
            </a:extLst>
          </p:cNvPr>
          <p:cNvGrpSpPr/>
          <p:nvPr/>
        </p:nvGrpSpPr>
        <p:grpSpPr>
          <a:xfrm>
            <a:off x="4401534" y="4708611"/>
            <a:ext cx="2210744" cy="323165"/>
            <a:chOff x="8931568" y="2189728"/>
            <a:chExt cx="2210744" cy="323165"/>
          </a:xfrm>
        </p:grpSpPr>
        <p:sp>
          <p:nvSpPr>
            <p:cNvPr id="45" name="TextBox 44">
              <a:extLst>
                <a:ext uri="{FF2B5EF4-FFF2-40B4-BE49-F238E27FC236}">
                  <a16:creationId xmlns:a16="http://schemas.microsoft.com/office/drawing/2014/main" id="{94A9C8A1-8D70-7783-4412-C0B54A614A55}"/>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Fashion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6" name="Picture 45">
              <a:extLst>
                <a:ext uri="{FF2B5EF4-FFF2-40B4-BE49-F238E27FC236}">
                  <a16:creationId xmlns:a16="http://schemas.microsoft.com/office/drawing/2014/main" id="{526A20C3-AF8F-DC07-1BD1-F887B798B1AE}"/>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grpSp>
        <p:nvGrpSpPr>
          <p:cNvPr id="47" name="Group 46">
            <a:extLst>
              <a:ext uri="{FF2B5EF4-FFF2-40B4-BE49-F238E27FC236}">
                <a16:creationId xmlns:a16="http://schemas.microsoft.com/office/drawing/2014/main" id="{00593646-A56F-AFC0-AA5C-156EC293D3C9}"/>
              </a:ext>
            </a:extLst>
          </p:cNvPr>
          <p:cNvGrpSpPr/>
          <p:nvPr/>
        </p:nvGrpSpPr>
        <p:grpSpPr>
          <a:xfrm>
            <a:off x="7908301" y="4756391"/>
            <a:ext cx="2210744" cy="323165"/>
            <a:chOff x="8931568" y="2189728"/>
            <a:chExt cx="2210744" cy="323165"/>
          </a:xfrm>
        </p:grpSpPr>
        <p:sp>
          <p:nvSpPr>
            <p:cNvPr id="48" name="TextBox 47">
              <a:extLst>
                <a:ext uri="{FF2B5EF4-FFF2-40B4-BE49-F238E27FC236}">
                  <a16:creationId xmlns:a16="http://schemas.microsoft.com/office/drawing/2014/main" id="{ED9B85C7-882C-BF9A-6418-CDE1CFE3B24E}"/>
                </a:ext>
                <a:ext uri="{C183D7F6-B498-43B3-948B-1728B52AA6E4}">
                  <adec:decorative xmlns:adec="http://schemas.microsoft.com/office/drawing/2017/decorative" val="0"/>
                </a:ext>
              </a:extLst>
            </p:cNvPr>
            <p:cNvSpPr txBox="1"/>
            <p:nvPr/>
          </p:nvSpPr>
          <p:spPr>
            <a:xfrm>
              <a:off x="9290514" y="2235894"/>
              <a:ext cx="1851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mn-ea"/>
                  <a:cs typeface="+mn-cs"/>
                </a:rPr>
                <a:t>Fashion Design Agent</a:t>
              </a:r>
              <a:r>
                <a:rPr kumimoji="0" lang="en-US" sz="1000" b="0" i="0" u="none" strike="noStrike" kern="1200" cap="none" spc="0" normalizeH="0" baseline="30000" noProof="0" dirty="0">
                  <a:ln>
                    <a:noFill/>
                  </a:ln>
                  <a:effectLst/>
                  <a:uLnTx/>
                  <a:uFillTx/>
                  <a:latin typeface="+mj-lt"/>
                  <a:ea typeface="+mn-ea"/>
                  <a:cs typeface="+mn-cs"/>
                </a:rPr>
                <a:t>3</a:t>
              </a:r>
              <a:endParaRPr kumimoji="0" lang="en-US" sz="1000" b="0" i="0" u="none" strike="noStrike" kern="1200" cap="none" spc="0" normalizeH="0" baseline="0" noProof="0" dirty="0">
                <a:ln>
                  <a:noFill/>
                </a:ln>
                <a:effectLst/>
                <a:uLnTx/>
                <a:uFillTx/>
                <a:latin typeface="+mj-lt"/>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mj-lt"/>
                  <a:ea typeface="+mn-ea"/>
                  <a:cs typeface="+mn-cs"/>
                </a:rPr>
                <a:t>+ Connection to data store</a:t>
              </a:r>
            </a:p>
          </p:txBody>
        </p:sp>
        <p:pic>
          <p:nvPicPr>
            <p:cNvPr id="49" name="Picture 48">
              <a:extLst>
                <a:ext uri="{FF2B5EF4-FFF2-40B4-BE49-F238E27FC236}">
                  <a16:creationId xmlns:a16="http://schemas.microsoft.com/office/drawing/2014/main" id="{22328BCD-31D1-E8F3-0D2C-2260FBD6FE2A}"/>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31568" y="2189728"/>
              <a:ext cx="224338" cy="215956"/>
            </a:xfrm>
            <a:prstGeom prst="rect">
              <a:avLst/>
            </a:prstGeom>
            <a:ln w="6657" cap="flat">
              <a:noFill/>
              <a:prstDash val="solid"/>
              <a:miter/>
            </a:ln>
            <a:effectLst/>
          </p:spPr>
        </p:pic>
      </p:grpSp>
      <p:sp>
        <p:nvSpPr>
          <p:cNvPr id="52" name="TextBox 51">
            <a:extLst>
              <a:ext uri="{FF2B5EF4-FFF2-40B4-BE49-F238E27FC236}">
                <a16:creationId xmlns:a16="http://schemas.microsoft.com/office/drawing/2014/main" id="{E6F7133E-7F62-32B4-3258-80C15DFF9625}"/>
              </a:ext>
              <a:ext uri="{C183D7F6-B498-43B3-948B-1728B52AA6E4}">
                <adec:decorative xmlns:adec="http://schemas.microsoft.com/office/drawing/2017/decorative" val="0"/>
              </a:ext>
            </a:extLst>
          </p:cNvPr>
          <p:cNvSpPr txBox="1">
            <a:spLocks/>
          </p:cNvSpPr>
          <p:nvPr/>
        </p:nvSpPr>
        <p:spPr>
          <a:xfrm>
            <a:off x="9684954" y="2174045"/>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53" name="Picture 50">
            <a:hlinkClick r:id="rId8"/>
            <a:extLst>
              <a:ext uri="{FF2B5EF4-FFF2-40B4-BE49-F238E27FC236}">
                <a16:creationId xmlns:a16="http://schemas.microsoft.com/office/drawing/2014/main" id="{9C3E88B0-E725-CE68-3D1C-65F258B01B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5392" y="2279235"/>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3216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Placeholder 209">
            <a:extLst>
              <a:ext uri="{FF2B5EF4-FFF2-40B4-BE49-F238E27FC236}">
                <a16:creationId xmlns:a16="http://schemas.microsoft.com/office/drawing/2014/main" id="{99457A1E-97FD-0688-190B-709A96743BD9}"/>
              </a:ext>
            </a:extLst>
          </p:cNvPr>
          <p:cNvSpPr>
            <a:spLocks noGrp="1"/>
          </p:cNvSpPr>
          <p:nvPr>
            <p:ph type="body" sz="quarter" idx="32"/>
          </p:nvPr>
        </p:nvSpPr>
        <p:spPr>
          <a:xfrm>
            <a:off x="311388" y="1026303"/>
            <a:ext cx="2431246" cy="1131079"/>
          </a:xfrm>
        </p:spPr>
        <p:txBody>
          <a:bodyPr/>
          <a:lstStyle/>
          <a:p>
            <a:r>
              <a:rPr lang="en-US" noProof="0" dirty="0"/>
              <a:t>Use AI to monitor and onboard new suppliers and products to keep the product lineup fresh and ensure adequate inventory levels.</a:t>
            </a:r>
          </a:p>
        </p:txBody>
      </p:sp>
      <p:sp>
        <p:nvSpPr>
          <p:cNvPr id="34" name="Text Placeholder 33">
            <a:extLst>
              <a:ext uri="{FF2B5EF4-FFF2-40B4-BE49-F238E27FC236}">
                <a16:creationId xmlns:a16="http://schemas.microsoft.com/office/drawing/2014/main" id="{07B1F337-1C24-C63F-4EA2-C1A3D01B70F7}"/>
              </a:ext>
            </a:extLst>
          </p:cNvPr>
          <p:cNvSpPr>
            <a:spLocks noGrp="1"/>
          </p:cNvSpPr>
          <p:nvPr>
            <p:ph type="body" sz="quarter" idx="33"/>
          </p:nvPr>
        </p:nvSpPr>
        <p:spPr>
          <a:xfrm>
            <a:off x="304796" y="413987"/>
            <a:ext cx="2057403" cy="307777"/>
          </a:xfrm>
        </p:spPr>
        <p:txBody>
          <a:bodyPr/>
          <a:lstStyle/>
          <a:p>
            <a:r>
              <a:rPr lang="en-IN"/>
              <a:t>Retail</a:t>
            </a:r>
          </a:p>
        </p:txBody>
      </p:sp>
      <p:sp>
        <p:nvSpPr>
          <p:cNvPr id="29" name="Text Placeholder 28">
            <a:extLst>
              <a:ext uri="{FF2B5EF4-FFF2-40B4-BE49-F238E27FC236}">
                <a16:creationId xmlns:a16="http://schemas.microsoft.com/office/drawing/2014/main" id="{B8E04E6A-165A-C183-766B-EC220FC8274A}"/>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7" name="Text Placeholder 26">
            <a:extLst>
              <a:ext uri="{FF2B5EF4-FFF2-40B4-BE49-F238E27FC236}">
                <a16:creationId xmlns:a16="http://schemas.microsoft.com/office/drawing/2014/main" id="{5FEE4B9D-DB45-863E-9D73-BB71F99E34E6}"/>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24" name="Title 23">
            <a:extLst>
              <a:ext uri="{FF2B5EF4-FFF2-40B4-BE49-F238E27FC236}">
                <a16:creationId xmlns:a16="http://schemas.microsoft.com/office/drawing/2014/main" id="{AB7659DE-0FFA-EAE3-2E89-145C6050D90F}"/>
              </a:ext>
            </a:extLst>
          </p:cNvPr>
          <p:cNvSpPr>
            <a:spLocks noGrp="1"/>
          </p:cNvSpPr>
          <p:nvPr>
            <p:ph type="title"/>
          </p:nvPr>
        </p:nvSpPr>
        <p:spPr>
          <a:xfrm>
            <a:off x="2492556" y="429376"/>
            <a:ext cx="4144817" cy="276999"/>
          </a:xfrm>
        </p:spPr>
        <p:txBody>
          <a:bodyPr/>
          <a:lstStyle/>
          <a:p>
            <a:r>
              <a:rPr lang="en-IN"/>
              <a:t>Optimize supply chain management</a:t>
            </a:r>
          </a:p>
        </p:txBody>
      </p:sp>
      <p:sp>
        <p:nvSpPr>
          <p:cNvPr id="120" name="Text Placeholder 119">
            <a:extLst>
              <a:ext uri="{FF2B5EF4-FFF2-40B4-BE49-F238E27FC236}">
                <a16:creationId xmlns:a16="http://schemas.microsoft.com/office/drawing/2014/main" id="{12DA0868-3618-C843-3E31-FC06893A1032}"/>
              </a:ext>
            </a:extLst>
          </p:cNvPr>
          <p:cNvSpPr>
            <a:spLocks noGrp="1"/>
          </p:cNvSpPr>
          <p:nvPr>
            <p:ph type="body" sz="quarter" idx="69"/>
          </p:nvPr>
        </p:nvSpPr>
        <p:spPr>
          <a:xfrm>
            <a:off x="3182890" y="2725494"/>
            <a:ext cx="2572262" cy="712876"/>
          </a:xfrm>
        </p:spPr>
        <p:txBody>
          <a:bodyPr/>
          <a:lstStyle/>
          <a:p>
            <a:r>
              <a:rPr lang="en-US" noProof="0" dirty="0"/>
              <a:t>Benefit: </a:t>
            </a:r>
            <a:r>
              <a:rPr lang="en-US" dirty="0">
                <a:latin typeface="+mj-lt"/>
              </a:rPr>
              <a:t>Summarize and prioritize </a:t>
            </a:r>
            <a:r>
              <a:rPr lang="en-US" noProof="0" dirty="0"/>
              <a:t>emails received. Review critical issues impacting supply and delivery.</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Stay informed</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26" name="Text Placeholder 25">
            <a:extLst>
              <a:ext uri="{FF2B5EF4-FFF2-40B4-BE49-F238E27FC236}">
                <a16:creationId xmlns:a16="http://schemas.microsoft.com/office/drawing/2014/main" id="{D7350EE7-229C-CFCF-4EB1-A8839A0F9575}"/>
              </a:ext>
            </a:extLst>
          </p:cNvPr>
          <p:cNvSpPr>
            <a:spLocks noGrp="1"/>
          </p:cNvSpPr>
          <p:nvPr>
            <p:ph type="body" sz="quarter" idx="11"/>
          </p:nvPr>
        </p:nvSpPr>
        <p:spPr>
          <a:xfrm>
            <a:off x="3182890" y="1112478"/>
            <a:ext cx="2572262" cy="153888"/>
          </a:xfrm>
        </p:spPr>
        <p:txBody>
          <a:bodyPr/>
          <a:lstStyle/>
          <a:p>
            <a:r>
              <a:rPr lang="en-US" noProof="0"/>
              <a:t>Summarize and prioritize emails</a:t>
            </a:r>
          </a:p>
        </p:txBody>
      </p:sp>
      <p:sp>
        <p:nvSpPr>
          <p:cNvPr id="107" name="Text Placeholder 106">
            <a:extLst>
              <a:ext uri="{FF2B5EF4-FFF2-40B4-BE49-F238E27FC236}">
                <a16:creationId xmlns:a16="http://schemas.microsoft.com/office/drawing/2014/main" id="{F282D7B3-54CB-2DB9-93B8-AB8D3351DDB7}"/>
              </a:ext>
            </a:extLst>
          </p:cNvPr>
          <p:cNvSpPr>
            <a:spLocks noGrp="1"/>
          </p:cNvSpPr>
          <p:nvPr>
            <p:ph type="body" sz="quarter" idx="18"/>
          </p:nvPr>
        </p:nvSpPr>
        <p:spPr>
          <a:xfrm>
            <a:off x="3182890" y="1438715"/>
            <a:ext cx="2572262" cy="626701"/>
          </a:xfrm>
        </p:spPr>
        <p:txBody>
          <a:bodyPr/>
          <a:lstStyle/>
          <a:p>
            <a:r>
              <a:rPr lang="en-US" noProof="0"/>
              <a:t>A supply chain manager receives a high volume </a:t>
            </a:r>
            <a:br>
              <a:rPr lang="en-US" noProof="0"/>
            </a:br>
            <a:r>
              <a:rPr lang="en-US" noProof="0"/>
              <a:t>of email daily from suppliers, customers, and colleagues containing urgent information, requests, and feedback. Some of which are time sensitive.</a:t>
            </a:r>
          </a:p>
          <a:p>
            <a:endParaRPr lang="en-US" noProof="0"/>
          </a:p>
        </p:txBody>
      </p:sp>
      <p:sp>
        <p:nvSpPr>
          <p:cNvPr id="36" name="Text Placeholder 35">
            <a:extLst>
              <a:ext uri="{FF2B5EF4-FFF2-40B4-BE49-F238E27FC236}">
                <a16:creationId xmlns:a16="http://schemas.microsoft.com/office/drawing/2014/main" id="{BD1D85E7-34CC-D187-57CB-0C109AECF962}"/>
              </a:ext>
            </a:extLst>
          </p:cNvPr>
          <p:cNvSpPr>
            <a:spLocks noGrp="1"/>
          </p:cNvSpPr>
          <p:nvPr>
            <p:ph type="body" sz="quarter" idx="42"/>
          </p:nvPr>
        </p:nvSpPr>
        <p:spPr>
          <a:xfrm>
            <a:off x="6066682" y="1112478"/>
            <a:ext cx="2572262" cy="153888"/>
          </a:xfrm>
        </p:spPr>
        <p:txBody>
          <a:bodyPr/>
          <a:lstStyle/>
          <a:p>
            <a:r>
              <a:rPr lang="en-US" noProof="0"/>
              <a:t>Review and respond</a:t>
            </a:r>
          </a:p>
        </p:txBody>
      </p:sp>
      <p:sp>
        <p:nvSpPr>
          <p:cNvPr id="113" name="Text Placeholder 112">
            <a:extLst>
              <a:ext uri="{FF2B5EF4-FFF2-40B4-BE49-F238E27FC236}">
                <a16:creationId xmlns:a16="http://schemas.microsoft.com/office/drawing/2014/main" id="{3C1136BE-8862-1A27-8C70-0C4A38D558B4}"/>
              </a:ext>
            </a:extLst>
          </p:cNvPr>
          <p:cNvSpPr>
            <a:spLocks noGrp="1"/>
          </p:cNvSpPr>
          <p:nvPr>
            <p:ph type="body" sz="quarter" idx="43"/>
          </p:nvPr>
        </p:nvSpPr>
        <p:spPr>
          <a:xfrm>
            <a:off x="6066682" y="1438715"/>
            <a:ext cx="2572262" cy="626701"/>
          </a:xfrm>
        </p:spPr>
        <p:txBody>
          <a:bodyPr/>
          <a:lstStyle/>
          <a:p>
            <a:r>
              <a:rPr lang="en-US" noProof="0"/>
              <a:t>The supply chain manager can click on the links provided to open specific emails and quickly deal with time sensitive issues, such as customer shipment delays. </a:t>
            </a:r>
          </a:p>
          <a:p>
            <a:endParaRPr lang="en-US" noProof="0"/>
          </a:p>
        </p:txBody>
      </p:sp>
      <p:sp>
        <p:nvSpPr>
          <p:cNvPr id="116" name="Text Placeholder 115">
            <a:extLst>
              <a:ext uri="{FF2B5EF4-FFF2-40B4-BE49-F238E27FC236}">
                <a16:creationId xmlns:a16="http://schemas.microsoft.com/office/drawing/2014/main" id="{94ED9B96-5643-5AE1-8973-D6446DA6345C}"/>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Identify gaps and risks for each purchasing agreement </a:t>
            </a:r>
            <a:r>
              <a:rPr lang="en-US" noProof="0"/>
              <a:t>with automated contract comparison to compare new purchasing agreements with standard agreements to identify potential conflicts or gaps.​</a:t>
            </a:r>
          </a:p>
        </p:txBody>
      </p:sp>
      <p:sp>
        <p:nvSpPr>
          <p:cNvPr id="39" name="Text Placeholder 38">
            <a:extLst>
              <a:ext uri="{FF2B5EF4-FFF2-40B4-BE49-F238E27FC236}">
                <a16:creationId xmlns:a16="http://schemas.microsoft.com/office/drawing/2014/main" id="{26420548-1966-558E-2530-896524C45543}"/>
              </a:ext>
            </a:extLst>
          </p:cNvPr>
          <p:cNvSpPr>
            <a:spLocks noGrp="1"/>
          </p:cNvSpPr>
          <p:nvPr>
            <p:ph type="body" sz="quarter" idx="45"/>
          </p:nvPr>
        </p:nvSpPr>
        <p:spPr>
          <a:xfrm>
            <a:off x="8950475" y="1112478"/>
            <a:ext cx="2572262" cy="153888"/>
          </a:xfrm>
        </p:spPr>
        <p:txBody>
          <a:bodyPr/>
          <a:lstStyle/>
          <a:p>
            <a:r>
              <a:rPr lang="en-US" noProof="0"/>
              <a:t>Review purchasing agreements</a:t>
            </a:r>
          </a:p>
        </p:txBody>
      </p:sp>
      <p:sp>
        <p:nvSpPr>
          <p:cNvPr id="115" name="Text Placeholder 114">
            <a:extLst>
              <a:ext uri="{FF2B5EF4-FFF2-40B4-BE49-F238E27FC236}">
                <a16:creationId xmlns:a16="http://schemas.microsoft.com/office/drawing/2014/main" id="{C0B61C1F-F598-8833-EE4A-F6C4AF63D1F0}"/>
              </a:ext>
            </a:extLst>
          </p:cNvPr>
          <p:cNvSpPr>
            <a:spLocks noGrp="1"/>
          </p:cNvSpPr>
          <p:nvPr>
            <p:ph type="body" sz="quarter" idx="46"/>
          </p:nvPr>
        </p:nvSpPr>
        <p:spPr>
          <a:xfrm>
            <a:off x="8950475" y="1438715"/>
            <a:ext cx="2572262" cy="626701"/>
          </a:xfrm>
        </p:spPr>
        <p:txBody>
          <a:bodyPr/>
          <a:lstStyle/>
          <a:p>
            <a:r>
              <a:rPr lang="en-US" noProof="0"/>
              <a:t>The next critical email is to review and sign a new purchasing agreement with a supplier. The supply chain manager must ensure they are accurate, complete, and getting the best terms. </a:t>
            </a:r>
          </a:p>
          <a:p>
            <a:endParaRPr lang="en-US" noProof="0"/>
          </a:p>
        </p:txBody>
      </p:sp>
      <p:sp>
        <p:nvSpPr>
          <p:cNvPr id="122" name="Text Placeholder 121">
            <a:extLst>
              <a:ext uri="{FF2B5EF4-FFF2-40B4-BE49-F238E27FC236}">
                <a16:creationId xmlns:a16="http://schemas.microsoft.com/office/drawing/2014/main" id="{C3E6D837-0FC2-61D3-AB96-1405455BF56C}"/>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Use Copilot in Outlook to draft response </a:t>
            </a:r>
            <a:r>
              <a:rPr lang="en-US" noProof="0" dirty="0"/>
              <a:t>to acknowledge delay and confirm new delivery details. Draft email to customer on shipment changes. </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Reply to an email</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17" name="Text Placeholder 116">
            <a:extLst>
              <a:ext uri="{FF2B5EF4-FFF2-40B4-BE49-F238E27FC236}">
                <a16:creationId xmlns:a16="http://schemas.microsoft.com/office/drawing/2014/main" id="{D4DE33AB-7082-B180-BC9B-1E6FD0E9DA63}"/>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Access and analyze inventory data </a:t>
            </a:r>
            <a:r>
              <a:rPr lang="en-US" noProof="0"/>
              <a:t>from various sources, such as Enterprise Resource Planning (ERP) system, the Warehouse Management (WMS) system, and the Point of Sale (POS) system.</a:t>
            </a:r>
          </a:p>
        </p:txBody>
      </p:sp>
      <p:sp>
        <p:nvSpPr>
          <p:cNvPr id="43" name="Text Placeholder 42">
            <a:extLst>
              <a:ext uri="{FF2B5EF4-FFF2-40B4-BE49-F238E27FC236}">
                <a16:creationId xmlns:a16="http://schemas.microsoft.com/office/drawing/2014/main" id="{A26BEAA5-F8C4-8117-6AD9-BA50F41B7DE8}"/>
              </a:ext>
            </a:extLst>
          </p:cNvPr>
          <p:cNvSpPr>
            <a:spLocks noGrp="1"/>
          </p:cNvSpPr>
          <p:nvPr>
            <p:ph type="body" sz="quarter" idx="49"/>
          </p:nvPr>
        </p:nvSpPr>
        <p:spPr>
          <a:xfrm>
            <a:off x="3182890" y="3725103"/>
            <a:ext cx="2572262" cy="153888"/>
          </a:xfrm>
        </p:spPr>
        <p:txBody>
          <a:bodyPr/>
          <a:lstStyle/>
          <a:p>
            <a:r>
              <a:rPr lang="en-US" noProof="0"/>
              <a:t>Monitor and analyze inventory data</a:t>
            </a:r>
          </a:p>
        </p:txBody>
      </p:sp>
      <p:sp>
        <p:nvSpPr>
          <p:cNvPr id="118" name="Text Placeholder 117">
            <a:extLst>
              <a:ext uri="{FF2B5EF4-FFF2-40B4-BE49-F238E27FC236}">
                <a16:creationId xmlns:a16="http://schemas.microsoft.com/office/drawing/2014/main" id="{4FB9FCFF-5484-56CC-845C-38800D369738}"/>
              </a:ext>
            </a:extLst>
          </p:cNvPr>
          <p:cNvSpPr>
            <a:spLocks noGrp="1"/>
          </p:cNvSpPr>
          <p:nvPr>
            <p:ph type="body" sz="quarter" idx="50"/>
          </p:nvPr>
        </p:nvSpPr>
        <p:spPr>
          <a:xfrm>
            <a:off x="3182890" y="4050957"/>
            <a:ext cx="2572262" cy="626701"/>
          </a:xfrm>
        </p:spPr>
        <p:txBody>
          <a:bodyPr/>
          <a:lstStyle/>
          <a:p>
            <a:r>
              <a:rPr lang="en-US" noProof="0"/>
              <a:t>The next item is a request for latest product forecast to ensure there is enough stock to meet customer demand without carrying too much inventory. </a:t>
            </a:r>
          </a:p>
          <a:p>
            <a:endParaRPr lang="en-US" noProof="0"/>
          </a:p>
        </p:txBody>
      </p:sp>
      <p:sp>
        <p:nvSpPr>
          <p:cNvPr id="46" name="Text Placeholder 45">
            <a:extLst>
              <a:ext uri="{FF2B5EF4-FFF2-40B4-BE49-F238E27FC236}">
                <a16:creationId xmlns:a16="http://schemas.microsoft.com/office/drawing/2014/main" id="{B0CEAB53-60BE-E032-67B9-FA571BE84163}"/>
              </a:ext>
            </a:extLst>
          </p:cNvPr>
          <p:cNvSpPr>
            <a:spLocks noGrp="1"/>
          </p:cNvSpPr>
          <p:nvPr>
            <p:ph type="body" sz="quarter" idx="51"/>
          </p:nvPr>
        </p:nvSpPr>
        <p:spPr>
          <a:xfrm>
            <a:off x="6066682" y="3725103"/>
            <a:ext cx="2572262" cy="153888"/>
          </a:xfrm>
        </p:spPr>
        <p:txBody>
          <a:bodyPr/>
          <a:lstStyle/>
          <a:p>
            <a:r>
              <a:rPr lang="en-US" noProof="0"/>
              <a:t>Marketing copy for new products</a:t>
            </a:r>
          </a:p>
        </p:txBody>
      </p:sp>
      <p:sp>
        <p:nvSpPr>
          <p:cNvPr id="119" name="Text Placeholder 118">
            <a:extLst>
              <a:ext uri="{FF2B5EF4-FFF2-40B4-BE49-F238E27FC236}">
                <a16:creationId xmlns:a16="http://schemas.microsoft.com/office/drawing/2014/main" id="{71A0B647-4729-6158-629B-9B4880AE2159}"/>
              </a:ext>
            </a:extLst>
          </p:cNvPr>
          <p:cNvSpPr>
            <a:spLocks noGrp="1"/>
          </p:cNvSpPr>
          <p:nvPr>
            <p:ph type="body" sz="quarter" idx="52"/>
          </p:nvPr>
        </p:nvSpPr>
        <p:spPr>
          <a:xfrm>
            <a:off x="6066682" y="4050957"/>
            <a:ext cx="2572262" cy="626701"/>
          </a:xfrm>
        </p:spPr>
        <p:txBody>
          <a:bodyPr/>
          <a:lstStyle/>
          <a:p>
            <a:r>
              <a:rPr lang="en-US" noProof="0"/>
              <a:t>The third email requires collaboration with the marketing team on reviewing copy to showcase the features and benefits of a new product. </a:t>
            </a:r>
          </a:p>
          <a:p>
            <a:endParaRPr lang="en-US" noProof="0"/>
          </a:p>
        </p:txBody>
      </p:sp>
      <p:sp>
        <p:nvSpPr>
          <p:cNvPr id="112" name="Text Placeholder 111">
            <a:extLst>
              <a:ext uri="{FF2B5EF4-FFF2-40B4-BE49-F238E27FC236}">
                <a16:creationId xmlns:a16="http://schemas.microsoft.com/office/drawing/2014/main" id="{EB7E61A9-220C-709A-5FEB-5EE5F172F567}"/>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Send revised contract </a:t>
            </a:r>
            <a:r>
              <a:rPr lang="en-US" noProof="0"/>
              <a:t>and request and track signatures using the companies e-sign app to attach the word document. </a:t>
            </a:r>
          </a:p>
        </p:txBody>
      </p:sp>
      <p:sp>
        <p:nvSpPr>
          <p:cNvPr id="64" name="Text Placeholder 63">
            <a:extLst>
              <a:ext uri="{FF2B5EF4-FFF2-40B4-BE49-F238E27FC236}">
                <a16:creationId xmlns:a16="http://schemas.microsoft.com/office/drawing/2014/main" id="{602E879E-3510-35E7-D212-F4148EE64AB2}"/>
              </a:ext>
            </a:extLst>
          </p:cNvPr>
          <p:cNvSpPr>
            <a:spLocks noGrp="1"/>
          </p:cNvSpPr>
          <p:nvPr>
            <p:ph type="body" sz="quarter" idx="54"/>
          </p:nvPr>
        </p:nvSpPr>
        <p:spPr>
          <a:xfrm>
            <a:off x="8950475" y="3725103"/>
            <a:ext cx="2572262" cy="153888"/>
          </a:xfrm>
        </p:spPr>
        <p:txBody>
          <a:bodyPr/>
          <a:lstStyle/>
          <a:p>
            <a:r>
              <a:rPr lang="en-US" noProof="0"/>
              <a:t>Manage contract signatory process</a:t>
            </a:r>
          </a:p>
        </p:txBody>
      </p:sp>
      <p:sp>
        <p:nvSpPr>
          <p:cNvPr id="121" name="Text Placeholder 120">
            <a:extLst>
              <a:ext uri="{FF2B5EF4-FFF2-40B4-BE49-F238E27FC236}">
                <a16:creationId xmlns:a16="http://schemas.microsoft.com/office/drawing/2014/main" id="{54D8004C-779D-3A82-3538-DEBD6319AAF8}"/>
              </a:ext>
            </a:extLst>
          </p:cNvPr>
          <p:cNvSpPr>
            <a:spLocks noGrp="1"/>
          </p:cNvSpPr>
          <p:nvPr>
            <p:ph type="body" sz="quarter" idx="55"/>
          </p:nvPr>
        </p:nvSpPr>
        <p:spPr>
          <a:xfrm>
            <a:off x="8950475" y="4050957"/>
            <a:ext cx="2572262" cy="626701"/>
          </a:xfrm>
        </p:spPr>
        <p:txBody>
          <a:bodyPr/>
          <a:lstStyle/>
          <a:p>
            <a:r>
              <a:rPr lang="en-US" noProof="0"/>
              <a:t>After completing the contract review, the updated contract must be sent back to the supplier with changes highlighted for their review and signature. </a:t>
            </a:r>
          </a:p>
          <a:p>
            <a:endParaRPr lang="en-US" noProof="0"/>
          </a:p>
        </p:txBody>
      </p:sp>
      <p:sp>
        <p:nvSpPr>
          <p:cNvPr id="114" name="Text Placeholder 113">
            <a:extLst>
              <a:ext uri="{FF2B5EF4-FFF2-40B4-BE49-F238E27FC236}">
                <a16:creationId xmlns:a16="http://schemas.microsoft.com/office/drawing/2014/main" id="{76961E61-1E9B-5DEF-D082-1E944A6430D0}"/>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Use Copilot to review draft copy </a:t>
            </a:r>
            <a:r>
              <a:rPr lang="en-US" noProof="0"/>
              <a:t>from marketing to compare with information and product description from the supplier. Use Copilot to search supplier catalog for images. Draft email to marketing with suggested changes and images. </a:t>
            </a:r>
          </a:p>
        </p:txBody>
      </p:sp>
      <p:sp>
        <p:nvSpPr>
          <p:cNvPr id="148" name="Text Placeholder 147">
            <a:extLst>
              <a:ext uri="{FF2B5EF4-FFF2-40B4-BE49-F238E27FC236}">
                <a16:creationId xmlns:a16="http://schemas.microsoft.com/office/drawing/2014/main" id="{9CF928A2-B51F-05B6-581F-C5417D37A03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9" name="Text Placeholder 148">
            <a:extLst>
              <a:ext uri="{FF2B5EF4-FFF2-40B4-BE49-F238E27FC236}">
                <a16:creationId xmlns:a16="http://schemas.microsoft.com/office/drawing/2014/main" id="{A8AF2C73-A63A-B886-9903-90D645F618D2}"/>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69" name="Graphic 2">
            <a:hlinkClick r:id="rId5"/>
            <a:extLst>
              <a:ext uri="{FF2B5EF4-FFF2-40B4-BE49-F238E27FC236}">
                <a16:creationId xmlns:a16="http://schemas.microsoft.com/office/drawing/2014/main" id="{24FA8282-F079-321B-711B-2D8E460024A2}"/>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70" name="Group 69">
            <a:extLst>
              <a:ext uri="{FF2B5EF4-FFF2-40B4-BE49-F238E27FC236}">
                <a16:creationId xmlns:a16="http://schemas.microsoft.com/office/drawing/2014/main" id="{BE166FCB-AF46-B795-7773-5B76CEEB0C35}"/>
              </a:ext>
            </a:extLst>
          </p:cNvPr>
          <p:cNvGrpSpPr/>
          <p:nvPr/>
        </p:nvGrpSpPr>
        <p:grpSpPr>
          <a:xfrm>
            <a:off x="320719" y="5020658"/>
            <a:ext cx="1771605" cy="216000"/>
            <a:chOff x="320719" y="4224856"/>
            <a:chExt cx="1771605" cy="219456"/>
          </a:xfrm>
        </p:grpSpPr>
        <p:sp>
          <p:nvSpPr>
            <p:cNvPr id="71" name="Rectangle: Rounded Corners 6">
              <a:extLst>
                <a:ext uri="{FF2B5EF4-FFF2-40B4-BE49-F238E27FC236}">
                  <a16:creationId xmlns:a16="http://schemas.microsoft.com/office/drawing/2014/main" id="{521F3A0C-0F53-C3A4-4D6A-BE7FF3FF7BA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72" name="Graphic 71">
              <a:extLst>
                <a:ext uri="{FF2B5EF4-FFF2-40B4-BE49-F238E27FC236}">
                  <a16:creationId xmlns:a16="http://schemas.microsoft.com/office/drawing/2014/main" id="{61DDCCF7-8F39-4DB2-19AD-1DFF849D3C5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73" name="Group 72">
            <a:extLst>
              <a:ext uri="{FF2B5EF4-FFF2-40B4-BE49-F238E27FC236}">
                <a16:creationId xmlns:a16="http://schemas.microsoft.com/office/drawing/2014/main" id="{24B72CB8-ED9C-5F8B-08FF-60EBA16D25B5}"/>
              </a:ext>
            </a:extLst>
          </p:cNvPr>
          <p:cNvGrpSpPr/>
          <p:nvPr/>
        </p:nvGrpSpPr>
        <p:grpSpPr>
          <a:xfrm>
            <a:off x="320721" y="5309272"/>
            <a:ext cx="1771605" cy="216000"/>
            <a:chOff x="320721" y="4517211"/>
            <a:chExt cx="1771605" cy="216000"/>
          </a:xfrm>
        </p:grpSpPr>
        <p:sp>
          <p:nvSpPr>
            <p:cNvPr id="74" name="Rectangle: Rounded Corners 6">
              <a:extLst>
                <a:ext uri="{FF2B5EF4-FFF2-40B4-BE49-F238E27FC236}">
                  <a16:creationId xmlns:a16="http://schemas.microsoft.com/office/drawing/2014/main" id="{71513108-C0A0-5899-B659-6D97D01A06B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75" name="Graphic 74">
              <a:extLst>
                <a:ext uri="{FF2B5EF4-FFF2-40B4-BE49-F238E27FC236}">
                  <a16:creationId xmlns:a16="http://schemas.microsoft.com/office/drawing/2014/main" id="{4652B242-3377-E2AA-9C25-DD78553554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76" name="Group 75">
            <a:extLst>
              <a:ext uri="{FF2B5EF4-FFF2-40B4-BE49-F238E27FC236}">
                <a16:creationId xmlns:a16="http://schemas.microsoft.com/office/drawing/2014/main" id="{D69CDF22-3A1F-C5AF-1E45-F667DE2A172B}"/>
              </a:ext>
            </a:extLst>
          </p:cNvPr>
          <p:cNvGrpSpPr/>
          <p:nvPr/>
        </p:nvGrpSpPr>
        <p:grpSpPr>
          <a:xfrm>
            <a:off x="320719" y="3778836"/>
            <a:ext cx="1771605" cy="216000"/>
            <a:chOff x="320719" y="4224856"/>
            <a:chExt cx="1771605" cy="219456"/>
          </a:xfrm>
        </p:grpSpPr>
        <p:sp>
          <p:nvSpPr>
            <p:cNvPr id="77" name="Rectangle: Rounded Corners 6">
              <a:extLst>
                <a:ext uri="{FF2B5EF4-FFF2-40B4-BE49-F238E27FC236}">
                  <a16:creationId xmlns:a16="http://schemas.microsoft.com/office/drawing/2014/main" id="{79C6F690-91D8-E275-CA40-81B1AEED146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79" name="Graphic 78">
              <a:extLst>
                <a:ext uri="{FF2B5EF4-FFF2-40B4-BE49-F238E27FC236}">
                  <a16:creationId xmlns:a16="http://schemas.microsoft.com/office/drawing/2014/main" id="{FDC401F7-9231-6FB4-D701-D8C0004C13C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80" name="Group 79">
            <a:extLst>
              <a:ext uri="{FF2B5EF4-FFF2-40B4-BE49-F238E27FC236}">
                <a16:creationId xmlns:a16="http://schemas.microsoft.com/office/drawing/2014/main" id="{2F6F2E7A-D4AF-0180-50D7-28E077EC90A0}"/>
              </a:ext>
            </a:extLst>
          </p:cNvPr>
          <p:cNvGrpSpPr/>
          <p:nvPr/>
        </p:nvGrpSpPr>
        <p:grpSpPr>
          <a:xfrm>
            <a:off x="320721" y="4067450"/>
            <a:ext cx="1771605" cy="216000"/>
            <a:chOff x="320721" y="4517211"/>
            <a:chExt cx="1771605" cy="216000"/>
          </a:xfrm>
        </p:grpSpPr>
        <p:sp>
          <p:nvSpPr>
            <p:cNvPr id="81" name="Rectangle: Rounded Corners 6">
              <a:extLst>
                <a:ext uri="{FF2B5EF4-FFF2-40B4-BE49-F238E27FC236}">
                  <a16:creationId xmlns:a16="http://schemas.microsoft.com/office/drawing/2014/main" id="{22101C24-F69C-43AA-CD49-19A50B994343}"/>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p>
          </p:txBody>
        </p:sp>
        <p:pic>
          <p:nvPicPr>
            <p:cNvPr id="82" name="Graphic 81">
              <a:extLst>
                <a:ext uri="{FF2B5EF4-FFF2-40B4-BE49-F238E27FC236}">
                  <a16:creationId xmlns:a16="http://schemas.microsoft.com/office/drawing/2014/main" id="{F2FBFD79-CE17-551E-6C13-75190932C9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sp>
        <p:nvSpPr>
          <p:cNvPr id="96" name="TextBox 95">
            <a:extLst>
              <a:ext uri="{FF2B5EF4-FFF2-40B4-BE49-F238E27FC236}">
                <a16:creationId xmlns:a16="http://schemas.microsoft.com/office/drawing/2014/main" id="{396D0A87-0798-F9FE-BC87-53767F69EB19}"/>
              </a:ext>
              <a:ext uri="{C183D7F6-B498-43B3-948B-1728B52AA6E4}">
                <adec:decorative xmlns:adec="http://schemas.microsoft.com/office/drawing/2017/decorative" val="0"/>
              </a:ext>
            </a:extLst>
          </p:cNvPr>
          <p:cNvSpPr txBox="1">
            <a:spLocks/>
          </p:cNvSpPr>
          <p:nvPr/>
        </p:nvSpPr>
        <p:spPr>
          <a:xfrm>
            <a:off x="9309271" y="4822913"/>
            <a:ext cx="2212804" cy="276999"/>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a:t>
            </a:r>
            <a:r>
              <a:rPr kumimoji="0" lang="en-US" sz="800" b="0" i="0" u="none" strike="noStrike" kern="1200" cap="none" spc="0" normalizeH="0" baseline="0" noProof="0" dirty="0" err="1">
                <a:ln>
                  <a:noFill/>
                </a:ln>
                <a:solidFill>
                  <a:srgbClr val="0078D4"/>
                </a:solidFill>
                <a:effectLst/>
                <a:uLnTx/>
                <a:uFillTx/>
                <a:latin typeface="Segoe UI Semibold"/>
                <a:ea typeface="+mn-ea"/>
                <a:cs typeface="+mn-cs"/>
              </a:rPr>
              <a:t>eSign</a:t>
            </a: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solution</a:t>
            </a:r>
          </a:p>
        </p:txBody>
      </p:sp>
      <p:pic>
        <p:nvPicPr>
          <p:cNvPr id="176" name="Picture 175">
            <a:hlinkClick r:id="rId10"/>
            <a:extLst>
              <a:ext uri="{FF2B5EF4-FFF2-40B4-BE49-F238E27FC236}">
                <a16:creationId xmlns:a16="http://schemas.microsoft.com/office/drawing/2014/main" id="{2A814443-D3B5-F618-10F0-F8241968600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8950325" y="4853435"/>
            <a:ext cx="224338" cy="215956"/>
          </a:xfrm>
          <a:prstGeom prst="rect">
            <a:avLst/>
          </a:prstGeom>
          <a:ln w="6657" cap="flat">
            <a:noFill/>
            <a:prstDash val="solid"/>
            <a:miter/>
          </a:ln>
          <a:effectLst/>
        </p:spPr>
      </p:pic>
      <p:sp>
        <p:nvSpPr>
          <p:cNvPr id="66" name="TextBox 65">
            <a:extLst>
              <a:ext uri="{FF2B5EF4-FFF2-40B4-BE49-F238E27FC236}">
                <a16:creationId xmlns:a16="http://schemas.microsoft.com/office/drawing/2014/main" id="{7E5F70E8-C94D-2426-66A7-7D82A0E611A0}"/>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pic>
        <p:nvPicPr>
          <p:cNvPr id="67" name="Picture 50">
            <a:hlinkClick r:id="rId10"/>
            <a:extLst>
              <a:ext uri="{FF2B5EF4-FFF2-40B4-BE49-F238E27FC236}">
                <a16:creationId xmlns:a16="http://schemas.microsoft.com/office/drawing/2014/main" id="{31CEEF52-930E-8F3D-1D86-B12372D56D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741334BE-C415-DF71-43B9-F41432200304}"/>
              </a:ext>
              <a:ext uri="{C183D7F6-B498-43B3-948B-1728B52AA6E4}">
                <adec:decorative xmlns:adec="http://schemas.microsoft.com/office/drawing/2017/decorative" val="0"/>
              </a:ext>
            </a:extLst>
          </p:cNvPr>
          <p:cNvSpPr txBox="1">
            <a:spLocks/>
          </p:cNvSpPr>
          <p:nvPr/>
        </p:nvSpPr>
        <p:spPr>
          <a:xfrm>
            <a:off x="9309270" y="2252978"/>
            <a:ext cx="2212805" cy="12408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Supply Chain solution</a:t>
            </a:r>
          </a:p>
        </p:txBody>
      </p:sp>
      <p:pic>
        <p:nvPicPr>
          <p:cNvPr id="78" name="Picture 77">
            <a:extLst>
              <a:ext uri="{FF2B5EF4-FFF2-40B4-BE49-F238E27FC236}">
                <a16:creationId xmlns:a16="http://schemas.microsoft.com/office/drawing/2014/main" id="{D1547DD9-A426-3FEA-B13E-C4DB725F62AF}"/>
              </a:ext>
              <a:ext uri="{C183D7F6-B498-43B3-948B-1728B52AA6E4}">
                <adec:decorative xmlns:adec="http://schemas.microsoft.com/office/drawing/2017/decorative" val="0"/>
              </a:ext>
            </a:extLst>
          </p:cNvPr>
          <p:cNvPicPr>
            <a:picLocks/>
          </p:cNvPicPr>
          <p:nvPr/>
        </p:nvPicPr>
        <p:blipFill rotWithShape="1">
          <a:blip r:embed="rId11"/>
          <a:srcRect b="3736"/>
          <a:stretch/>
        </p:blipFill>
        <p:spPr>
          <a:xfrm>
            <a:off x="8950325" y="2207040"/>
            <a:ext cx="224338" cy="215956"/>
          </a:xfrm>
          <a:prstGeom prst="rect">
            <a:avLst/>
          </a:prstGeom>
          <a:ln w="6657" cap="flat">
            <a:noFill/>
            <a:prstDash val="solid"/>
            <a:miter/>
          </a:ln>
          <a:effectLst/>
        </p:spPr>
      </p:pic>
      <p:sp>
        <p:nvSpPr>
          <p:cNvPr id="87" name="TextBox 86">
            <a:extLst>
              <a:ext uri="{FF2B5EF4-FFF2-40B4-BE49-F238E27FC236}">
                <a16:creationId xmlns:a16="http://schemas.microsoft.com/office/drawing/2014/main" id="{3B2D6649-C83F-B42B-702B-F70B95F343FA}"/>
              </a:ext>
              <a:ext uri="{C183D7F6-B498-43B3-948B-1728B52AA6E4}">
                <adec:decorative xmlns:adec="http://schemas.microsoft.com/office/drawing/2017/decorative" val="0"/>
              </a:ext>
            </a:extLst>
          </p:cNvPr>
          <p:cNvSpPr txBox="1"/>
          <p:nvPr/>
        </p:nvSpPr>
        <p:spPr>
          <a:xfrm>
            <a:off x="6445284" y="2165383"/>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88" name="Picture 28" descr="Microsoft Outlook Logo PNG, Logo Outlook.com Transparent Images - Free ...">
            <a:extLst>
              <a:ext uri="{FF2B5EF4-FFF2-40B4-BE49-F238E27FC236}">
                <a16:creationId xmlns:a16="http://schemas.microsoft.com/office/drawing/2014/main" id="{7A4FED09-F07C-B5F7-BD33-267418E72C8B}"/>
              </a:ext>
            </a:extLst>
          </p:cNvPr>
          <p:cNvPicPr>
            <a:picLocks noChangeArrowheads="1"/>
          </p:cNvPicPr>
          <p:nvPr/>
        </p:nvPicPr>
        <p:blipFill rotWithShape="1">
          <a:blip r:embed="rId13">
            <a:extLst>
              <a:ext uri="{28A0092B-C50C-407E-A947-70E740481C1C}">
                <a14:useLocalDpi xmlns:a14="http://schemas.microsoft.com/office/drawing/2010/main" val="0"/>
              </a:ext>
            </a:extLst>
          </a:blip>
          <a:srcRect t="-3781" b="-3781"/>
          <a:stretch/>
        </p:blipFill>
        <p:spPr bwMode="auto">
          <a:xfrm>
            <a:off x="6067425" y="2216652"/>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93FB8DA4-0B45-C0E4-556E-2E018FB023DB}"/>
              </a:ext>
              <a:ext uri="{C183D7F6-B498-43B3-948B-1728B52AA6E4}">
                <adec:decorative xmlns:adec="http://schemas.microsoft.com/office/drawing/2017/decorative" val="0"/>
              </a:ext>
            </a:extLst>
          </p:cNvPr>
          <p:cNvSpPr txBox="1"/>
          <p:nvPr/>
        </p:nvSpPr>
        <p:spPr>
          <a:xfrm>
            <a:off x="3567890" y="4809705"/>
            <a:ext cx="2209629"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Supply Chain solution</a:t>
            </a:r>
          </a:p>
        </p:txBody>
      </p:sp>
      <p:pic>
        <p:nvPicPr>
          <p:cNvPr id="92" name="Picture 91">
            <a:extLst>
              <a:ext uri="{FF2B5EF4-FFF2-40B4-BE49-F238E27FC236}">
                <a16:creationId xmlns:a16="http://schemas.microsoft.com/office/drawing/2014/main" id="{69D6A7CF-A9A9-6841-9CAC-A7C87D55F8E0}"/>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3182938" y="4840226"/>
            <a:ext cx="224338" cy="215956"/>
          </a:xfrm>
          <a:prstGeom prst="rect">
            <a:avLst/>
          </a:prstGeom>
          <a:ln w="6657" cap="flat">
            <a:noFill/>
            <a:prstDash val="solid"/>
            <a:miter/>
          </a:ln>
          <a:effectLst/>
        </p:spPr>
      </p:pic>
      <p:pic>
        <p:nvPicPr>
          <p:cNvPr id="93" name="Picture 50">
            <a:hlinkClick r:id="rId10"/>
            <a:extLst>
              <a:ext uri="{FF2B5EF4-FFF2-40B4-BE49-F238E27FC236}">
                <a16:creationId xmlns:a16="http://schemas.microsoft.com/office/drawing/2014/main" id="{CC78959A-3612-8DCE-57DF-824D1EE644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E0BB371-45B6-1B31-DE97-DB3D700BB518}"/>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Tree>
    <p:extLst>
      <p:ext uri="{BB962C8B-B14F-4D97-AF65-F5344CB8AC3E}">
        <p14:creationId xmlns:p14="http://schemas.microsoft.com/office/powerpoint/2010/main" val="39754346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Placeholder 234">
            <a:extLst>
              <a:ext uri="{FF2B5EF4-FFF2-40B4-BE49-F238E27FC236}">
                <a16:creationId xmlns:a16="http://schemas.microsoft.com/office/drawing/2014/main" id="{91ECB154-86BB-A58D-CEEE-D6F8B71D8211}"/>
              </a:ext>
            </a:extLst>
          </p:cNvPr>
          <p:cNvSpPr>
            <a:spLocks noGrp="1"/>
          </p:cNvSpPr>
          <p:nvPr>
            <p:ph type="body" sz="quarter" idx="32"/>
          </p:nvPr>
        </p:nvSpPr>
        <p:spPr/>
        <p:txBody>
          <a:bodyPr/>
          <a:lstStyle/>
          <a:p>
            <a:r>
              <a:rPr lang="en-US" noProof="0" dirty="0"/>
              <a:t>Use AI to assist with market analysis and product selection when selecting new products to sell.</a:t>
            </a:r>
          </a:p>
        </p:txBody>
      </p:sp>
      <p:sp>
        <p:nvSpPr>
          <p:cNvPr id="75" name="Text Placeholder 74">
            <a:extLst>
              <a:ext uri="{FF2B5EF4-FFF2-40B4-BE49-F238E27FC236}">
                <a16:creationId xmlns:a16="http://schemas.microsoft.com/office/drawing/2014/main" id="{46166F63-4E3F-25A3-7D72-CACAF95B3731}"/>
              </a:ext>
            </a:extLst>
          </p:cNvPr>
          <p:cNvSpPr>
            <a:spLocks noGrp="1"/>
          </p:cNvSpPr>
          <p:nvPr>
            <p:ph type="body" sz="quarter" idx="33"/>
          </p:nvPr>
        </p:nvSpPr>
        <p:spPr/>
        <p:txBody>
          <a:bodyPr/>
          <a:lstStyle/>
          <a:p>
            <a:r>
              <a:rPr lang="en-IN"/>
              <a:t>Retail</a:t>
            </a:r>
          </a:p>
        </p:txBody>
      </p:sp>
      <p:sp>
        <p:nvSpPr>
          <p:cNvPr id="73" name="Text Placeholder 72">
            <a:extLst>
              <a:ext uri="{FF2B5EF4-FFF2-40B4-BE49-F238E27FC236}">
                <a16:creationId xmlns:a16="http://schemas.microsoft.com/office/drawing/2014/main" id="{3CEB6EE7-D481-C2C2-CA13-6C7FB9F15196}"/>
              </a:ext>
            </a:extLst>
          </p:cNvPr>
          <p:cNvSpPr>
            <a:spLocks noGrp="1"/>
          </p:cNvSpPr>
          <p:nvPr>
            <p:ph type="body" sz="quarter" idx="30"/>
          </p:nvPr>
        </p:nvSpPr>
        <p:spPr/>
        <p:txBody>
          <a:bodyPr/>
          <a:lstStyle/>
          <a:p>
            <a:r>
              <a:rPr lang="en-US" noProof="0"/>
              <a:t>Build</a:t>
            </a:r>
          </a:p>
        </p:txBody>
      </p:sp>
      <p:sp>
        <p:nvSpPr>
          <p:cNvPr id="71" name="Text Placeholder 70">
            <a:extLst>
              <a:ext uri="{FF2B5EF4-FFF2-40B4-BE49-F238E27FC236}">
                <a16:creationId xmlns:a16="http://schemas.microsoft.com/office/drawing/2014/main" id="{ED7B687F-9DFF-8268-B906-9AA380350916}"/>
              </a:ext>
            </a:extLst>
          </p:cNvPr>
          <p:cNvSpPr>
            <a:spLocks noGrp="1"/>
          </p:cNvSpPr>
          <p:nvPr>
            <p:ph type="body" sz="quarter" idx="17"/>
          </p:nvPr>
        </p:nvSpPr>
        <p:spPr/>
        <p:txBody>
          <a:bodyPr/>
          <a:lstStyle/>
          <a:p>
            <a:r>
              <a:rPr lang="en-US" noProof="0"/>
              <a:t>Microsoft 365 Copilot and Copilot Studio</a:t>
            </a:r>
          </a:p>
        </p:txBody>
      </p:sp>
      <p:sp>
        <p:nvSpPr>
          <p:cNvPr id="69" name="Title 68">
            <a:extLst>
              <a:ext uri="{FF2B5EF4-FFF2-40B4-BE49-F238E27FC236}">
                <a16:creationId xmlns:a16="http://schemas.microsoft.com/office/drawing/2014/main" id="{F7813E63-B29A-E5C3-7CA8-FAAE53BF9996}"/>
              </a:ext>
            </a:extLst>
          </p:cNvPr>
          <p:cNvSpPr>
            <a:spLocks noGrp="1"/>
          </p:cNvSpPr>
          <p:nvPr>
            <p:ph type="title"/>
          </p:nvPr>
        </p:nvSpPr>
        <p:spPr/>
        <p:txBody>
          <a:bodyPr/>
          <a:lstStyle/>
          <a:p>
            <a:r>
              <a:rPr lang="en-IN"/>
              <a:t>Improve merchandising decisions</a:t>
            </a:r>
          </a:p>
        </p:txBody>
      </p:sp>
      <p:sp>
        <p:nvSpPr>
          <p:cNvPr id="100" name="Text Placeholder 99">
            <a:extLst>
              <a:ext uri="{FF2B5EF4-FFF2-40B4-BE49-F238E27FC236}">
                <a16:creationId xmlns:a16="http://schemas.microsoft.com/office/drawing/2014/main" id="{21159505-E86D-4FDD-35D7-5128C25C2CD7}"/>
              </a:ext>
            </a:extLst>
          </p:cNvPr>
          <p:cNvSpPr>
            <a:spLocks noGrp="1"/>
          </p:cNvSpPr>
          <p:nvPr>
            <p:ph type="body" sz="quarter" idx="69"/>
          </p:nvPr>
        </p:nvSpPr>
        <p:spPr/>
        <p:txBody>
          <a:bodyPr/>
          <a:lstStyle/>
          <a:p>
            <a:r>
              <a:rPr lang="en-US" noProof="0" dirty="0"/>
              <a:t>Example prompt: Help to define sales targets by region and product line based on sales data, market research reports, and current projections.</a:t>
            </a:r>
          </a:p>
        </p:txBody>
      </p:sp>
      <p:sp>
        <p:nvSpPr>
          <p:cNvPr id="70" name="Text Placeholder 69">
            <a:extLst>
              <a:ext uri="{FF2B5EF4-FFF2-40B4-BE49-F238E27FC236}">
                <a16:creationId xmlns:a16="http://schemas.microsoft.com/office/drawing/2014/main" id="{6588769D-9BF3-526C-5DF1-B68FCCDAB568}"/>
              </a:ext>
            </a:extLst>
          </p:cNvPr>
          <p:cNvSpPr>
            <a:spLocks noGrp="1"/>
          </p:cNvSpPr>
          <p:nvPr>
            <p:ph type="body" sz="quarter" idx="11"/>
          </p:nvPr>
        </p:nvSpPr>
        <p:spPr/>
        <p:txBody>
          <a:bodyPr/>
          <a:lstStyle/>
          <a:p>
            <a:r>
              <a:rPr lang="en-US" noProof="0"/>
              <a:t>Define sales targets</a:t>
            </a:r>
          </a:p>
        </p:txBody>
      </p:sp>
      <p:sp>
        <p:nvSpPr>
          <p:cNvPr id="72" name="Text Placeholder 71">
            <a:extLst>
              <a:ext uri="{FF2B5EF4-FFF2-40B4-BE49-F238E27FC236}">
                <a16:creationId xmlns:a16="http://schemas.microsoft.com/office/drawing/2014/main" id="{2C1B292A-FA13-DF74-860B-D4D2B1A34E69}"/>
              </a:ext>
            </a:extLst>
          </p:cNvPr>
          <p:cNvSpPr>
            <a:spLocks noGrp="1"/>
          </p:cNvSpPr>
          <p:nvPr>
            <p:ph type="body" sz="quarter" idx="18"/>
          </p:nvPr>
        </p:nvSpPr>
        <p:spPr>
          <a:noFill/>
        </p:spPr>
        <p:txBody>
          <a:bodyPr/>
          <a:lstStyle/>
          <a:p>
            <a:r>
              <a:rPr lang="en-US" noProof="0" dirty="0"/>
              <a:t>Use Analyst to reason across multiple data sources</a:t>
            </a:r>
            <a:r>
              <a:rPr lang="en-US" dirty="0"/>
              <a:t> and define topside sales targets based on historical data, market trends, and business goals.</a:t>
            </a:r>
            <a:endParaRPr lang="en-US" noProof="0" dirty="0"/>
          </a:p>
          <a:p>
            <a:endParaRPr lang="en-US" noProof="0" dirty="0"/>
          </a:p>
        </p:txBody>
      </p:sp>
      <p:sp>
        <p:nvSpPr>
          <p:cNvPr id="77" name="Text Placeholder 76">
            <a:extLst>
              <a:ext uri="{FF2B5EF4-FFF2-40B4-BE49-F238E27FC236}">
                <a16:creationId xmlns:a16="http://schemas.microsoft.com/office/drawing/2014/main" id="{298C9A5E-17C3-6DC2-57F4-99A519FB03C6}"/>
              </a:ext>
            </a:extLst>
          </p:cNvPr>
          <p:cNvSpPr>
            <a:spLocks noGrp="1"/>
          </p:cNvSpPr>
          <p:nvPr>
            <p:ph type="body" sz="quarter" idx="42"/>
          </p:nvPr>
        </p:nvSpPr>
        <p:spPr/>
        <p:txBody>
          <a:bodyPr/>
          <a:lstStyle/>
          <a:p>
            <a:r>
              <a:rPr lang="en-US" noProof="0"/>
              <a:t>Conduct market research</a:t>
            </a:r>
          </a:p>
        </p:txBody>
      </p:sp>
      <p:sp>
        <p:nvSpPr>
          <p:cNvPr id="79" name="Text Placeholder 78">
            <a:extLst>
              <a:ext uri="{FF2B5EF4-FFF2-40B4-BE49-F238E27FC236}">
                <a16:creationId xmlns:a16="http://schemas.microsoft.com/office/drawing/2014/main" id="{2A137A82-4414-4BCE-C1EB-4DF7A10A3305}"/>
              </a:ext>
            </a:extLst>
          </p:cNvPr>
          <p:cNvSpPr>
            <a:spLocks noGrp="1"/>
          </p:cNvSpPr>
          <p:nvPr>
            <p:ph type="body" sz="quarter" idx="43"/>
          </p:nvPr>
        </p:nvSpPr>
        <p:spPr/>
        <p:txBody>
          <a:bodyPr/>
          <a:lstStyle/>
          <a:p>
            <a:r>
              <a:rPr lang="en-US" noProof="0"/>
              <a:t>Research consumer demographics and spending trends by geography.</a:t>
            </a:r>
          </a:p>
          <a:p>
            <a:endParaRPr lang="en-US" noProof="0"/>
          </a:p>
        </p:txBody>
      </p:sp>
      <p:sp>
        <p:nvSpPr>
          <p:cNvPr id="91" name="Text Placeholder 90">
            <a:extLst>
              <a:ext uri="{FF2B5EF4-FFF2-40B4-BE49-F238E27FC236}">
                <a16:creationId xmlns:a16="http://schemas.microsoft.com/office/drawing/2014/main" id="{D94605FB-35F4-A46E-AA1D-FC06FF99FD59}"/>
              </a:ext>
            </a:extLst>
          </p:cNvPr>
          <p:cNvSpPr>
            <a:spLocks noGrp="1"/>
          </p:cNvSpPr>
          <p:nvPr>
            <p:ph type="body" sz="quarter" idx="68"/>
          </p:nvPr>
        </p:nvSpPr>
        <p:spPr/>
        <p:txBody>
          <a:bodyPr/>
          <a:lstStyle/>
          <a:p>
            <a:r>
              <a:rPr lang="en-US" noProof="0"/>
              <a:t>Example prompt: Create a custom view in a Power BI dashboard to visualize data on seasonal apparel trends.</a:t>
            </a:r>
          </a:p>
        </p:txBody>
      </p:sp>
      <p:sp>
        <p:nvSpPr>
          <p:cNvPr id="81" name="Text Placeholder 80">
            <a:extLst>
              <a:ext uri="{FF2B5EF4-FFF2-40B4-BE49-F238E27FC236}">
                <a16:creationId xmlns:a16="http://schemas.microsoft.com/office/drawing/2014/main" id="{92210F16-0CCB-BD45-127A-5D21C094E166}"/>
              </a:ext>
            </a:extLst>
          </p:cNvPr>
          <p:cNvSpPr>
            <a:spLocks noGrp="1"/>
          </p:cNvSpPr>
          <p:nvPr>
            <p:ph type="body" sz="quarter" idx="45"/>
          </p:nvPr>
        </p:nvSpPr>
        <p:spPr/>
        <p:txBody>
          <a:bodyPr/>
          <a:lstStyle/>
          <a:p>
            <a:r>
              <a:rPr lang="en-US" noProof="0"/>
              <a:t>Create a dashboard</a:t>
            </a:r>
          </a:p>
        </p:txBody>
      </p:sp>
      <p:sp>
        <p:nvSpPr>
          <p:cNvPr id="82" name="Text Placeholder 81">
            <a:extLst>
              <a:ext uri="{FF2B5EF4-FFF2-40B4-BE49-F238E27FC236}">
                <a16:creationId xmlns:a16="http://schemas.microsoft.com/office/drawing/2014/main" id="{20CABAA1-96C2-101F-C333-EAD483B64395}"/>
              </a:ext>
            </a:extLst>
          </p:cNvPr>
          <p:cNvSpPr>
            <a:spLocks noGrp="1"/>
          </p:cNvSpPr>
          <p:nvPr>
            <p:ph type="body" sz="quarter" idx="46"/>
          </p:nvPr>
        </p:nvSpPr>
        <p:spPr/>
        <p:txBody>
          <a:bodyPr/>
          <a:lstStyle/>
          <a:p>
            <a:r>
              <a:rPr lang="en-US" noProof="0"/>
              <a:t>Visualize sales trends to help make purchasing decisions.</a:t>
            </a:r>
          </a:p>
          <a:p>
            <a:endParaRPr lang="en-US" noProof="0"/>
          </a:p>
        </p:txBody>
      </p:sp>
      <p:sp>
        <p:nvSpPr>
          <p:cNvPr id="103" name="Text Placeholder 102">
            <a:extLst>
              <a:ext uri="{FF2B5EF4-FFF2-40B4-BE49-F238E27FC236}">
                <a16:creationId xmlns:a16="http://schemas.microsoft.com/office/drawing/2014/main" id="{F7641C43-E74B-4B7F-F556-2E0A61A3DE73}"/>
              </a:ext>
            </a:extLst>
          </p:cNvPr>
          <p:cNvSpPr>
            <a:spLocks noGrp="1"/>
          </p:cNvSpPr>
          <p:nvPr>
            <p:ph type="body" sz="quarter" idx="70"/>
          </p:nvPr>
        </p:nvSpPr>
        <p:spPr/>
        <p:txBody>
          <a:bodyPr/>
          <a:lstStyle/>
          <a:p>
            <a:r>
              <a:rPr lang="en-US" noProof="0" dirty="0"/>
              <a:t>Example prompt: What are the current blouse style trends in the greater London area, and which demographic is influencing these trends? Which retailers are carrying the most trend-right blouse items?</a:t>
            </a:r>
          </a:p>
        </p:txBody>
      </p:sp>
      <p:sp>
        <p:nvSpPr>
          <p:cNvPr id="92" name="Text Placeholder 91">
            <a:extLst>
              <a:ext uri="{FF2B5EF4-FFF2-40B4-BE49-F238E27FC236}">
                <a16:creationId xmlns:a16="http://schemas.microsoft.com/office/drawing/2014/main" id="{4EB168B1-7DB8-80DC-F038-987E1FBFB08A}"/>
              </a:ext>
            </a:extLst>
          </p:cNvPr>
          <p:cNvSpPr>
            <a:spLocks noGrp="1"/>
          </p:cNvSpPr>
          <p:nvPr>
            <p:ph type="body" sz="quarter" idx="48"/>
          </p:nvPr>
        </p:nvSpPr>
        <p:spPr/>
        <p:txBody>
          <a:bodyPr/>
          <a:lstStyle/>
          <a:p>
            <a:r>
              <a:rPr lang="en-US" noProof="0"/>
              <a:t>Example prompt: Provide the MAP pricing terms that our vendor, Contoso, agreed to for Q4 products last year. Compare these terms with what we negotiated for this year in a table format.</a:t>
            </a:r>
          </a:p>
        </p:txBody>
      </p:sp>
      <p:sp>
        <p:nvSpPr>
          <p:cNvPr id="93" name="Text Placeholder 92">
            <a:extLst>
              <a:ext uri="{FF2B5EF4-FFF2-40B4-BE49-F238E27FC236}">
                <a16:creationId xmlns:a16="http://schemas.microsoft.com/office/drawing/2014/main" id="{BADF6E7F-392C-2FD5-B293-8BF13E643A62}"/>
              </a:ext>
            </a:extLst>
          </p:cNvPr>
          <p:cNvSpPr>
            <a:spLocks noGrp="1"/>
          </p:cNvSpPr>
          <p:nvPr>
            <p:ph type="body" sz="quarter" idx="49"/>
          </p:nvPr>
        </p:nvSpPr>
        <p:spPr/>
        <p:txBody>
          <a:bodyPr/>
          <a:lstStyle/>
          <a:p>
            <a:r>
              <a:rPr lang="en-US" noProof="0"/>
              <a:t>Complete supplier agreements</a:t>
            </a:r>
          </a:p>
        </p:txBody>
      </p:sp>
      <p:sp>
        <p:nvSpPr>
          <p:cNvPr id="94" name="Text Placeholder 93">
            <a:extLst>
              <a:ext uri="{FF2B5EF4-FFF2-40B4-BE49-F238E27FC236}">
                <a16:creationId xmlns:a16="http://schemas.microsoft.com/office/drawing/2014/main" id="{E7807E4B-542D-BD67-B1FC-BE819D177D59}"/>
              </a:ext>
            </a:extLst>
          </p:cNvPr>
          <p:cNvSpPr>
            <a:spLocks noGrp="1"/>
          </p:cNvSpPr>
          <p:nvPr>
            <p:ph type="body" sz="quarter" idx="50"/>
          </p:nvPr>
        </p:nvSpPr>
        <p:spPr/>
        <p:txBody>
          <a:bodyPr/>
          <a:lstStyle/>
          <a:p>
            <a:r>
              <a:rPr lang="en-US" noProof="0"/>
              <a:t>Negotiate contract terms including margin and MAP pricing agreements.</a:t>
            </a:r>
          </a:p>
          <a:p>
            <a:endParaRPr lang="en-US" noProof="0"/>
          </a:p>
        </p:txBody>
      </p:sp>
      <p:sp>
        <p:nvSpPr>
          <p:cNvPr id="95" name="Text Placeholder 94">
            <a:extLst>
              <a:ext uri="{FF2B5EF4-FFF2-40B4-BE49-F238E27FC236}">
                <a16:creationId xmlns:a16="http://schemas.microsoft.com/office/drawing/2014/main" id="{8916362C-0544-0930-ED8F-D4107E0DFD1A}"/>
              </a:ext>
            </a:extLst>
          </p:cNvPr>
          <p:cNvSpPr>
            <a:spLocks noGrp="1"/>
          </p:cNvSpPr>
          <p:nvPr>
            <p:ph type="body" sz="quarter" idx="51"/>
          </p:nvPr>
        </p:nvSpPr>
        <p:spPr/>
        <p:txBody>
          <a:bodyPr/>
          <a:lstStyle/>
          <a:p>
            <a:r>
              <a:rPr lang="en-US" noProof="0"/>
              <a:t>Update projects</a:t>
            </a:r>
          </a:p>
        </p:txBody>
      </p:sp>
      <p:sp>
        <p:nvSpPr>
          <p:cNvPr id="99" name="Text Placeholder 98">
            <a:extLst>
              <a:ext uri="{FF2B5EF4-FFF2-40B4-BE49-F238E27FC236}">
                <a16:creationId xmlns:a16="http://schemas.microsoft.com/office/drawing/2014/main" id="{24D0385E-2A8D-BDBD-3806-FE40ABC29663}"/>
              </a:ext>
            </a:extLst>
          </p:cNvPr>
          <p:cNvSpPr>
            <a:spLocks noGrp="1"/>
          </p:cNvSpPr>
          <p:nvPr>
            <p:ph type="body" sz="quarter" idx="52"/>
          </p:nvPr>
        </p:nvSpPr>
        <p:spPr/>
        <p:txBody>
          <a:bodyPr/>
          <a:lstStyle/>
          <a:p>
            <a:r>
              <a:rPr lang="en-US" noProof="0" dirty="0"/>
              <a:t>Using an AI Agent integrate the sales forecast into regional staffing level projections.</a:t>
            </a:r>
          </a:p>
          <a:p>
            <a:endParaRPr lang="en-US" noProof="0" dirty="0"/>
          </a:p>
        </p:txBody>
      </p:sp>
      <p:sp>
        <p:nvSpPr>
          <p:cNvPr id="76" name="Text Placeholder 75">
            <a:extLst>
              <a:ext uri="{FF2B5EF4-FFF2-40B4-BE49-F238E27FC236}">
                <a16:creationId xmlns:a16="http://schemas.microsoft.com/office/drawing/2014/main" id="{1CC6C38B-B175-D451-E840-698F6ED3E0F5}"/>
              </a:ext>
            </a:extLst>
          </p:cNvPr>
          <p:cNvSpPr>
            <a:spLocks noGrp="1"/>
          </p:cNvSpPr>
          <p:nvPr>
            <p:ph type="body" sz="quarter" idx="66"/>
          </p:nvPr>
        </p:nvSpPr>
        <p:spPr/>
        <p:txBody>
          <a:bodyPr/>
          <a:lstStyle/>
          <a:p>
            <a:r>
              <a:rPr lang="en-US" noProof="0"/>
              <a:t>Example prompt: Considering last year’s sales history and the current season-to-date performance, what is the optimal proportion of basic collared shirts versus fashion blouses for this year’s Q4 assortment?</a:t>
            </a:r>
          </a:p>
        </p:txBody>
      </p:sp>
      <p:sp>
        <p:nvSpPr>
          <p:cNvPr id="101" name="Text Placeholder 100">
            <a:extLst>
              <a:ext uri="{FF2B5EF4-FFF2-40B4-BE49-F238E27FC236}">
                <a16:creationId xmlns:a16="http://schemas.microsoft.com/office/drawing/2014/main" id="{52B69FC9-F742-B0E5-91A9-52F2C9D902ED}"/>
              </a:ext>
            </a:extLst>
          </p:cNvPr>
          <p:cNvSpPr>
            <a:spLocks noGrp="1"/>
          </p:cNvSpPr>
          <p:nvPr>
            <p:ph type="body" sz="quarter" idx="54"/>
          </p:nvPr>
        </p:nvSpPr>
        <p:spPr/>
        <p:txBody>
          <a:bodyPr/>
          <a:lstStyle/>
          <a:p>
            <a:r>
              <a:rPr lang="en-US" noProof="0"/>
              <a:t>Make product selections</a:t>
            </a:r>
          </a:p>
        </p:txBody>
      </p:sp>
      <p:sp>
        <p:nvSpPr>
          <p:cNvPr id="102" name="Text Placeholder 101">
            <a:extLst>
              <a:ext uri="{FF2B5EF4-FFF2-40B4-BE49-F238E27FC236}">
                <a16:creationId xmlns:a16="http://schemas.microsoft.com/office/drawing/2014/main" id="{EAF89656-AF57-EC3A-0A23-199AE84B3917}"/>
              </a:ext>
            </a:extLst>
          </p:cNvPr>
          <p:cNvSpPr>
            <a:spLocks noGrp="1"/>
          </p:cNvSpPr>
          <p:nvPr>
            <p:ph type="body" sz="quarter" idx="55"/>
          </p:nvPr>
        </p:nvSpPr>
        <p:spPr/>
        <p:txBody>
          <a:bodyPr/>
          <a:lstStyle/>
          <a:p>
            <a:r>
              <a:rPr lang="en-US" noProof="0" dirty="0"/>
              <a:t>Curate an assortment of products, including trending styles, seasonal items, and basic staples. Use an AI Agent to access data in the Sales database.</a:t>
            </a:r>
          </a:p>
        </p:txBody>
      </p:sp>
      <p:sp>
        <p:nvSpPr>
          <p:cNvPr id="80" name="Text Placeholder 79">
            <a:extLst>
              <a:ext uri="{FF2B5EF4-FFF2-40B4-BE49-F238E27FC236}">
                <a16:creationId xmlns:a16="http://schemas.microsoft.com/office/drawing/2014/main" id="{8D539306-5F84-CDBE-CF2C-FB4E0115DD5A}"/>
              </a:ext>
            </a:extLst>
          </p:cNvPr>
          <p:cNvSpPr>
            <a:spLocks noGrp="1"/>
          </p:cNvSpPr>
          <p:nvPr>
            <p:ph type="body" sz="quarter" idx="67"/>
          </p:nvPr>
        </p:nvSpPr>
        <p:spPr/>
        <p:txBody>
          <a:bodyPr/>
          <a:lstStyle/>
          <a:p>
            <a:r>
              <a:rPr lang="en-US" noProof="0"/>
              <a:t>Example prompt: Determine the differential in sales projections to current sales levels and apply that differential to staffing level projections.</a:t>
            </a:r>
          </a:p>
        </p:txBody>
      </p:sp>
      <p:sp>
        <p:nvSpPr>
          <p:cNvPr id="168" name="Text Placeholder 167">
            <a:extLst>
              <a:ext uri="{FF2B5EF4-FFF2-40B4-BE49-F238E27FC236}">
                <a16:creationId xmlns:a16="http://schemas.microsoft.com/office/drawing/2014/main" id="{97238DBB-0EBB-56C6-186F-6A3937EDA4FD}"/>
              </a:ext>
            </a:extLst>
          </p:cNvPr>
          <p:cNvSpPr>
            <a:spLocks noGrp="1"/>
          </p:cNvSpPr>
          <p:nvPr>
            <p:ph type="body" sz="quarter" idx="64"/>
          </p:nvPr>
        </p:nvSpPr>
        <p:spPr/>
        <p:txBody>
          <a:bodyPr/>
          <a:lstStyle/>
          <a:p>
            <a:r>
              <a:rPr lang="en-US" noProof="0"/>
              <a:t>Value benefit</a:t>
            </a:r>
          </a:p>
        </p:txBody>
      </p:sp>
      <p:sp>
        <p:nvSpPr>
          <p:cNvPr id="169" name="Text Placeholder 168">
            <a:extLst>
              <a:ext uri="{FF2B5EF4-FFF2-40B4-BE49-F238E27FC236}">
                <a16:creationId xmlns:a16="http://schemas.microsoft.com/office/drawing/2014/main" id="{A2DA9ADB-A99A-2C48-62E9-6D7093D28460}"/>
              </a:ext>
            </a:extLst>
          </p:cNvPr>
          <p:cNvSpPr>
            <a:spLocks noGrp="1"/>
          </p:cNvSpPr>
          <p:nvPr>
            <p:ph type="body" sz="quarter" idx="65"/>
          </p:nvPr>
        </p:nvSpPr>
        <p:spPr/>
        <p:txBody>
          <a:bodyPr/>
          <a:lstStyle/>
          <a:p>
            <a:r>
              <a:rPr lang="en-US" noProof="0"/>
              <a:t>KPIs impacted</a:t>
            </a:r>
          </a:p>
        </p:txBody>
      </p:sp>
      <p:grpSp>
        <p:nvGrpSpPr>
          <p:cNvPr id="172" name="Group 171">
            <a:extLst>
              <a:ext uri="{FF2B5EF4-FFF2-40B4-BE49-F238E27FC236}">
                <a16:creationId xmlns:a16="http://schemas.microsoft.com/office/drawing/2014/main" id="{EF20BB5D-950C-73C1-725F-B7A7F501F7B7}"/>
              </a:ext>
            </a:extLst>
          </p:cNvPr>
          <p:cNvGrpSpPr/>
          <p:nvPr/>
        </p:nvGrpSpPr>
        <p:grpSpPr>
          <a:xfrm>
            <a:off x="320719" y="5020658"/>
            <a:ext cx="1771605" cy="216000"/>
            <a:chOff x="320719" y="4224856"/>
            <a:chExt cx="1771605" cy="219456"/>
          </a:xfrm>
        </p:grpSpPr>
        <p:sp>
          <p:nvSpPr>
            <p:cNvPr id="173" name="Rectangle: Rounded Corners 6">
              <a:extLst>
                <a:ext uri="{FF2B5EF4-FFF2-40B4-BE49-F238E27FC236}">
                  <a16:creationId xmlns:a16="http://schemas.microsoft.com/office/drawing/2014/main" id="{94596F75-741A-7CA2-3008-216FDECA649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74" name="Graphic 173">
              <a:extLst>
                <a:ext uri="{FF2B5EF4-FFF2-40B4-BE49-F238E27FC236}">
                  <a16:creationId xmlns:a16="http://schemas.microsoft.com/office/drawing/2014/main" id="{170DE01C-DDDA-8C8D-31DE-575E0A7CF83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75" name="Group 174">
            <a:extLst>
              <a:ext uri="{FF2B5EF4-FFF2-40B4-BE49-F238E27FC236}">
                <a16:creationId xmlns:a16="http://schemas.microsoft.com/office/drawing/2014/main" id="{5E6CAB10-2BFA-0A82-99B8-8119E67FDC9D}"/>
              </a:ext>
            </a:extLst>
          </p:cNvPr>
          <p:cNvGrpSpPr/>
          <p:nvPr/>
        </p:nvGrpSpPr>
        <p:grpSpPr>
          <a:xfrm>
            <a:off x="320721" y="5309272"/>
            <a:ext cx="1771605" cy="216000"/>
            <a:chOff x="320721" y="4517211"/>
            <a:chExt cx="1771605" cy="216000"/>
          </a:xfrm>
        </p:grpSpPr>
        <p:sp>
          <p:nvSpPr>
            <p:cNvPr id="176" name="Rectangle: Rounded Corners 6">
              <a:extLst>
                <a:ext uri="{FF2B5EF4-FFF2-40B4-BE49-F238E27FC236}">
                  <a16:creationId xmlns:a16="http://schemas.microsoft.com/office/drawing/2014/main" id="{2389A4D7-9BAC-5A9B-190F-CCBA6BB6210F}"/>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77" name="Graphic 176">
              <a:extLst>
                <a:ext uri="{FF2B5EF4-FFF2-40B4-BE49-F238E27FC236}">
                  <a16:creationId xmlns:a16="http://schemas.microsoft.com/office/drawing/2014/main" id="{A505035C-8867-1F82-C3E4-91DA03ADA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78" name="Group 177">
            <a:extLst>
              <a:ext uri="{FF2B5EF4-FFF2-40B4-BE49-F238E27FC236}">
                <a16:creationId xmlns:a16="http://schemas.microsoft.com/office/drawing/2014/main" id="{63A40D9F-CDAC-BC43-9BD7-7247884506FD}"/>
              </a:ext>
            </a:extLst>
          </p:cNvPr>
          <p:cNvGrpSpPr/>
          <p:nvPr/>
        </p:nvGrpSpPr>
        <p:grpSpPr>
          <a:xfrm>
            <a:off x="320719" y="3778836"/>
            <a:ext cx="1771605" cy="216000"/>
            <a:chOff x="320719" y="4224856"/>
            <a:chExt cx="1771605" cy="219456"/>
          </a:xfrm>
        </p:grpSpPr>
        <p:sp>
          <p:nvSpPr>
            <p:cNvPr id="179" name="Rectangle: Rounded Corners 6">
              <a:extLst>
                <a:ext uri="{FF2B5EF4-FFF2-40B4-BE49-F238E27FC236}">
                  <a16:creationId xmlns:a16="http://schemas.microsoft.com/office/drawing/2014/main" id="{9D30FB45-84A8-92D5-6110-ED07F55E25B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80" name="Graphic 179">
              <a:extLst>
                <a:ext uri="{FF2B5EF4-FFF2-40B4-BE49-F238E27FC236}">
                  <a16:creationId xmlns:a16="http://schemas.microsoft.com/office/drawing/2014/main" id="{AB78B3FA-B87F-988D-73D6-86A3A9524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81" name="Group 180">
            <a:extLst>
              <a:ext uri="{FF2B5EF4-FFF2-40B4-BE49-F238E27FC236}">
                <a16:creationId xmlns:a16="http://schemas.microsoft.com/office/drawing/2014/main" id="{9418F58A-7E98-5EB8-A24E-BC7740BADCD9}"/>
              </a:ext>
            </a:extLst>
          </p:cNvPr>
          <p:cNvGrpSpPr/>
          <p:nvPr/>
        </p:nvGrpSpPr>
        <p:grpSpPr>
          <a:xfrm>
            <a:off x="320721" y="4067450"/>
            <a:ext cx="1771605" cy="216000"/>
            <a:chOff x="320721" y="4517211"/>
            <a:chExt cx="1771605" cy="216000"/>
          </a:xfrm>
        </p:grpSpPr>
        <p:sp>
          <p:nvSpPr>
            <p:cNvPr id="182" name="Rectangle: Rounded Corners 6">
              <a:extLst>
                <a:ext uri="{FF2B5EF4-FFF2-40B4-BE49-F238E27FC236}">
                  <a16:creationId xmlns:a16="http://schemas.microsoft.com/office/drawing/2014/main" id="{42379323-954D-D36B-B21C-A9BE75B97F4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83" name="Graphic 182">
              <a:extLst>
                <a:ext uri="{FF2B5EF4-FFF2-40B4-BE49-F238E27FC236}">
                  <a16:creationId xmlns:a16="http://schemas.microsoft.com/office/drawing/2014/main" id="{C87D3C2C-BBD2-01C8-3948-1D4A14979C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sp>
        <p:nvSpPr>
          <p:cNvPr id="197" name="TextBox 196">
            <a:extLst>
              <a:ext uri="{FF2B5EF4-FFF2-40B4-BE49-F238E27FC236}">
                <a16:creationId xmlns:a16="http://schemas.microsoft.com/office/drawing/2014/main" id="{82730C03-C5A1-4B6E-F957-3893D6668209}"/>
              </a:ext>
              <a:ext uri="{C183D7F6-B498-43B3-948B-1728B52AA6E4}">
                <adec:decorative xmlns:adec="http://schemas.microsoft.com/office/drawing/2017/decorative" val="0"/>
              </a:ext>
            </a:extLst>
          </p:cNvPr>
          <p:cNvSpPr txBox="1"/>
          <p:nvPr/>
        </p:nvSpPr>
        <p:spPr>
          <a:xfrm>
            <a:off x="3567890" y="4809705"/>
            <a:ext cx="2209629"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Supply Chain system </a:t>
            </a:r>
          </a:p>
        </p:txBody>
      </p:sp>
      <p:pic>
        <p:nvPicPr>
          <p:cNvPr id="31" name="Picture 30">
            <a:extLst>
              <a:ext uri="{FF2B5EF4-FFF2-40B4-BE49-F238E27FC236}">
                <a16:creationId xmlns:a16="http://schemas.microsoft.com/office/drawing/2014/main" id="{0BAEA6DD-F2DD-09DB-B8CA-07D30E9B8D52}"/>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3182938" y="4840226"/>
            <a:ext cx="224338" cy="215956"/>
          </a:xfrm>
          <a:prstGeom prst="rect">
            <a:avLst/>
          </a:prstGeom>
          <a:ln w="6657" cap="flat">
            <a:noFill/>
            <a:prstDash val="solid"/>
            <a:miter/>
          </a:ln>
          <a:effectLst/>
        </p:spPr>
      </p:pic>
      <p:sp>
        <p:nvSpPr>
          <p:cNvPr id="206" name="TextBox 205">
            <a:extLst>
              <a:ext uri="{FF2B5EF4-FFF2-40B4-BE49-F238E27FC236}">
                <a16:creationId xmlns:a16="http://schemas.microsoft.com/office/drawing/2014/main" id="{6528595F-C4CE-214F-9200-0D0837A0E04C}"/>
              </a:ext>
              <a:ext uri="{C183D7F6-B498-43B3-948B-1728B52AA6E4}">
                <adec:decorative xmlns:adec="http://schemas.microsoft.com/office/drawing/2017/decorative" val="0"/>
              </a:ext>
            </a:extLst>
          </p:cNvPr>
          <p:cNvSpPr txBox="1"/>
          <p:nvPr/>
        </p:nvSpPr>
        <p:spPr>
          <a:xfrm>
            <a:off x="6452377" y="4748149"/>
            <a:ext cx="2209629"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Corporate performance management system</a:t>
            </a:r>
          </a:p>
        </p:txBody>
      </p:sp>
      <p:pic>
        <p:nvPicPr>
          <p:cNvPr id="33" name="Picture 32">
            <a:extLst>
              <a:ext uri="{FF2B5EF4-FFF2-40B4-BE49-F238E27FC236}">
                <a16:creationId xmlns:a16="http://schemas.microsoft.com/office/drawing/2014/main" id="{A648C6F5-9402-6F7A-55C9-72754C18AC18}"/>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6067425" y="4840226"/>
            <a:ext cx="224338" cy="215956"/>
          </a:xfrm>
          <a:prstGeom prst="rect">
            <a:avLst/>
          </a:prstGeom>
          <a:ln w="6657" cap="flat">
            <a:noFill/>
            <a:prstDash val="solid"/>
            <a:miter/>
          </a:ln>
          <a:effectLst/>
        </p:spPr>
      </p:pic>
      <p:sp>
        <p:nvSpPr>
          <p:cNvPr id="200" name="TextBox 199">
            <a:extLst>
              <a:ext uri="{FF2B5EF4-FFF2-40B4-BE49-F238E27FC236}">
                <a16:creationId xmlns:a16="http://schemas.microsoft.com/office/drawing/2014/main" id="{E2E0D8FF-AB9A-3D3F-D5E4-542422D0082F}"/>
              </a:ext>
              <a:ext uri="{C183D7F6-B498-43B3-948B-1728B52AA6E4}">
                <adec:decorative xmlns:adec="http://schemas.microsoft.com/office/drawing/2017/decorative" val="0"/>
              </a:ext>
            </a:extLst>
          </p:cNvPr>
          <p:cNvSpPr txBox="1"/>
          <p:nvPr/>
        </p:nvSpPr>
        <p:spPr>
          <a:xfrm>
            <a:off x="9309271" y="4748149"/>
            <a:ext cx="2209629"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Corporate performance management system</a:t>
            </a:r>
          </a:p>
        </p:txBody>
      </p:sp>
      <p:pic>
        <p:nvPicPr>
          <p:cNvPr id="35" name="Picture 34">
            <a:extLst>
              <a:ext uri="{FF2B5EF4-FFF2-40B4-BE49-F238E27FC236}">
                <a16:creationId xmlns:a16="http://schemas.microsoft.com/office/drawing/2014/main" id="{5F21F911-46AF-D619-4DC3-3ECB399833C7}"/>
              </a:ext>
              <a:ext uri="{C183D7F6-B498-43B3-948B-1728B52AA6E4}">
                <adec:decorative xmlns:adec="http://schemas.microsoft.com/office/drawing/2017/decorative" val="0"/>
              </a:ext>
            </a:extLst>
          </p:cNvPr>
          <p:cNvPicPr>
            <a:picLocks noChangeAspect="1"/>
          </p:cNvPicPr>
          <p:nvPr/>
        </p:nvPicPr>
        <p:blipFill rotWithShape="1">
          <a:blip r:embed="rId7"/>
          <a:srcRect b="3736"/>
          <a:stretch/>
        </p:blipFill>
        <p:spPr>
          <a:xfrm>
            <a:off x="8950325" y="4840226"/>
            <a:ext cx="224338" cy="215956"/>
          </a:xfrm>
          <a:prstGeom prst="rect">
            <a:avLst/>
          </a:prstGeom>
          <a:ln w="6657" cap="flat">
            <a:noFill/>
            <a:prstDash val="solid"/>
            <a:miter/>
          </a:ln>
          <a:effectLst/>
        </p:spPr>
      </p:pic>
      <p:pic>
        <p:nvPicPr>
          <p:cNvPr id="38" name="Graphic 37">
            <a:extLst>
              <a:ext uri="{FF2B5EF4-FFF2-40B4-BE49-F238E27FC236}">
                <a16:creationId xmlns:a16="http://schemas.microsoft.com/office/drawing/2014/main" id="{3979F5B2-50AD-7EF9-1A92-AD317F2CD937}"/>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8514" r="8514"/>
          <a:stretch/>
        </p:blipFill>
        <p:spPr>
          <a:xfrm>
            <a:off x="8950325" y="2185643"/>
            <a:ext cx="236608" cy="285168"/>
          </a:xfrm>
          <a:prstGeom prst="rect">
            <a:avLst/>
          </a:prstGeom>
        </p:spPr>
      </p:pic>
      <p:sp>
        <p:nvSpPr>
          <p:cNvPr id="39" name="TextBox 38">
            <a:extLst>
              <a:ext uri="{FF2B5EF4-FFF2-40B4-BE49-F238E27FC236}">
                <a16:creationId xmlns:a16="http://schemas.microsoft.com/office/drawing/2014/main" id="{B94DD405-6D55-049A-7DD3-7FEBEC714DF9}"/>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 BI</a:t>
            </a:r>
          </a:p>
        </p:txBody>
      </p:sp>
      <p:sp>
        <p:nvSpPr>
          <p:cNvPr id="42" name="TextBox 41">
            <a:extLst>
              <a:ext uri="{FF2B5EF4-FFF2-40B4-BE49-F238E27FC236}">
                <a16:creationId xmlns:a16="http://schemas.microsoft.com/office/drawing/2014/main" id="{EDCF4EA9-C335-829E-B459-F547EA020774}"/>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43" name="Picture 50">
            <a:hlinkClick r:id="rId10"/>
            <a:extLst>
              <a:ext uri="{FF2B5EF4-FFF2-40B4-BE49-F238E27FC236}">
                <a16:creationId xmlns:a16="http://schemas.microsoft.com/office/drawing/2014/main" id="{4D9CF913-5A77-9820-468C-816D3FAE20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612DC7-A594-BA36-7038-82FE39FB5189}"/>
              </a:ext>
              <a:ext uri="{C183D7F6-B498-43B3-948B-1728B52AA6E4}">
                <adec:decorative xmlns:adec="http://schemas.microsoft.com/office/drawing/2017/decorative" val="0"/>
              </a:ext>
            </a:extLst>
          </p:cNvPr>
          <p:cNvSpPr txBox="1"/>
          <p:nvPr/>
        </p:nvSpPr>
        <p:spPr>
          <a:xfrm>
            <a:off x="3561641" y="228487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5" name="Picture 4">
            <a:extLst>
              <a:ext uri="{FF2B5EF4-FFF2-40B4-BE49-F238E27FC236}">
                <a16:creationId xmlns:a16="http://schemas.microsoft.com/office/drawing/2014/main" id="{CDE1B3B8-212E-CA41-0CEB-46EC97E4B27F}"/>
              </a:ext>
            </a:extLst>
          </p:cNvPr>
          <p:cNvPicPr>
            <a:picLocks noChangeAspect="1"/>
          </p:cNvPicPr>
          <p:nvPr/>
        </p:nvPicPr>
        <p:blipFill>
          <a:blip r:embed="rId12"/>
          <a:stretch>
            <a:fillRect/>
          </a:stretch>
        </p:blipFill>
        <p:spPr>
          <a:xfrm>
            <a:off x="3170997" y="2190610"/>
            <a:ext cx="346240" cy="270236"/>
          </a:xfrm>
          <a:prstGeom prst="rect">
            <a:avLst/>
          </a:prstGeom>
        </p:spPr>
      </p:pic>
    </p:spTree>
    <p:extLst>
      <p:ext uri="{BB962C8B-B14F-4D97-AF65-F5344CB8AC3E}">
        <p14:creationId xmlns:p14="http://schemas.microsoft.com/office/powerpoint/2010/main" val="153868730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6DD0-8C41-4B72-3B1E-0C1136A35657}"/>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4A1523C1-6A9D-BE33-1166-E49521E14C43}"/>
              </a:ext>
            </a:extLst>
          </p:cNvPr>
          <p:cNvSpPr>
            <a:spLocks noGrp="1"/>
          </p:cNvSpPr>
          <p:nvPr>
            <p:ph type="body" sz="quarter" idx="42"/>
          </p:nvPr>
        </p:nvSpPr>
        <p:spPr>
          <a:xfrm>
            <a:off x="311388" y="1026303"/>
            <a:ext cx="2431246" cy="1131079"/>
          </a:xfrm>
        </p:spPr>
        <p:txBody>
          <a:bodyPr/>
          <a:lstStyle/>
          <a:p>
            <a:r>
              <a:rPr lang="en-US" noProof="0" dirty="0"/>
              <a:t>Use AI for assistance when making pricing decisions and implementing adaptive pricing.</a:t>
            </a:r>
          </a:p>
        </p:txBody>
      </p:sp>
      <p:sp>
        <p:nvSpPr>
          <p:cNvPr id="77" name="Text Placeholder 76">
            <a:extLst>
              <a:ext uri="{FF2B5EF4-FFF2-40B4-BE49-F238E27FC236}">
                <a16:creationId xmlns:a16="http://schemas.microsoft.com/office/drawing/2014/main" id="{B24961A9-BA9E-48FF-4AED-B10A1C494E69}"/>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79" name="Text Placeholder 78">
            <a:extLst>
              <a:ext uri="{FF2B5EF4-FFF2-40B4-BE49-F238E27FC236}">
                <a16:creationId xmlns:a16="http://schemas.microsoft.com/office/drawing/2014/main" id="{4D0D384B-151D-55F0-B03C-60D9D267CAD5}"/>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1682B665-11EF-6FCC-F856-A992129D354D}"/>
              </a:ext>
            </a:extLst>
          </p:cNvPr>
          <p:cNvSpPr>
            <a:spLocks noGrp="1"/>
          </p:cNvSpPr>
          <p:nvPr>
            <p:ph type="body" sz="quarter" idx="46"/>
          </p:nvPr>
        </p:nvSpPr>
        <p:spPr>
          <a:xfrm>
            <a:off x="3182889" y="2725494"/>
            <a:ext cx="2572262" cy="712876"/>
          </a:xfrm>
        </p:spPr>
        <p:txBody>
          <a:bodyPr/>
          <a:lstStyle/>
          <a:p>
            <a:r>
              <a:rPr lang="en-US" noProof="0" dirty="0"/>
              <a:t>Prompt: Compare the price of one unit of product #12345 across U.S. retail websites.</a:t>
            </a:r>
          </a:p>
        </p:txBody>
      </p:sp>
      <p:sp>
        <p:nvSpPr>
          <p:cNvPr id="86" name="Text Placeholder 85">
            <a:extLst>
              <a:ext uri="{FF2B5EF4-FFF2-40B4-BE49-F238E27FC236}">
                <a16:creationId xmlns:a16="http://schemas.microsoft.com/office/drawing/2014/main" id="{FFBA136B-31E6-3929-477E-9F24DB1D6F85}"/>
              </a:ext>
            </a:extLst>
          </p:cNvPr>
          <p:cNvSpPr>
            <a:spLocks noGrp="1"/>
          </p:cNvSpPr>
          <p:nvPr>
            <p:ph type="body" sz="quarter" idx="47"/>
          </p:nvPr>
        </p:nvSpPr>
        <p:spPr>
          <a:xfrm>
            <a:off x="3182890" y="1112478"/>
            <a:ext cx="2572262" cy="153888"/>
          </a:xfrm>
        </p:spPr>
        <p:txBody>
          <a:bodyPr/>
          <a:lstStyle/>
          <a:p>
            <a:r>
              <a:rPr lang="en-US" noProof="0"/>
              <a:t>Gather competitive pricing data</a:t>
            </a:r>
          </a:p>
        </p:txBody>
      </p:sp>
      <p:sp>
        <p:nvSpPr>
          <p:cNvPr id="87" name="Text Placeholder 86">
            <a:extLst>
              <a:ext uri="{FF2B5EF4-FFF2-40B4-BE49-F238E27FC236}">
                <a16:creationId xmlns:a16="http://schemas.microsoft.com/office/drawing/2014/main" id="{473C7202-1E71-03EE-B24B-29DADE8A5078}"/>
              </a:ext>
            </a:extLst>
          </p:cNvPr>
          <p:cNvSpPr>
            <a:spLocks noGrp="1"/>
          </p:cNvSpPr>
          <p:nvPr>
            <p:ph type="body" sz="quarter" idx="48"/>
          </p:nvPr>
        </p:nvSpPr>
        <p:spPr>
          <a:xfrm>
            <a:off x="3182890" y="1438715"/>
            <a:ext cx="2572262" cy="626701"/>
          </a:xfrm>
        </p:spPr>
        <p:txBody>
          <a:bodyPr/>
          <a:lstStyle/>
          <a:p>
            <a:r>
              <a:rPr lang="en-US" noProof="0"/>
              <a:t>Copilot helps in gather pricing information from competitor websites and marketplaces. </a:t>
            </a:r>
          </a:p>
        </p:txBody>
      </p:sp>
      <p:sp>
        <p:nvSpPr>
          <p:cNvPr id="88" name="Text Placeholder 87">
            <a:extLst>
              <a:ext uri="{FF2B5EF4-FFF2-40B4-BE49-F238E27FC236}">
                <a16:creationId xmlns:a16="http://schemas.microsoft.com/office/drawing/2014/main" id="{0584F130-34A7-5717-AEAF-01DFD166BCB1}"/>
              </a:ext>
            </a:extLst>
          </p:cNvPr>
          <p:cNvSpPr>
            <a:spLocks noGrp="1"/>
          </p:cNvSpPr>
          <p:nvPr>
            <p:ph type="body" sz="quarter" idx="49"/>
          </p:nvPr>
        </p:nvSpPr>
        <p:spPr>
          <a:xfrm>
            <a:off x="6066682" y="1112478"/>
            <a:ext cx="2572262" cy="153888"/>
          </a:xfrm>
        </p:spPr>
        <p:txBody>
          <a:bodyPr/>
          <a:lstStyle/>
          <a:p>
            <a:r>
              <a:rPr lang="en-US" noProof="0"/>
              <a:t>Sales data analysis</a:t>
            </a:r>
          </a:p>
        </p:txBody>
      </p:sp>
      <p:sp>
        <p:nvSpPr>
          <p:cNvPr id="89" name="Text Placeholder 88">
            <a:extLst>
              <a:ext uri="{FF2B5EF4-FFF2-40B4-BE49-F238E27FC236}">
                <a16:creationId xmlns:a16="http://schemas.microsoft.com/office/drawing/2014/main" id="{066D88DB-6393-9D09-24B4-FA933C21C671}"/>
              </a:ext>
            </a:extLst>
          </p:cNvPr>
          <p:cNvSpPr>
            <a:spLocks noGrp="1"/>
          </p:cNvSpPr>
          <p:nvPr>
            <p:ph type="body" sz="quarter" idx="50"/>
          </p:nvPr>
        </p:nvSpPr>
        <p:spPr>
          <a:xfrm>
            <a:off x="6066682" y="1438715"/>
            <a:ext cx="2572262" cy="626701"/>
          </a:xfrm>
        </p:spPr>
        <p:txBody>
          <a:bodyPr/>
          <a:lstStyle/>
          <a:p>
            <a:r>
              <a:rPr lang="en-US" noProof="0"/>
              <a:t>Copilot helps analyze sales data to identify trends, such as which products are selling well at current prices and which are not.</a:t>
            </a:r>
          </a:p>
        </p:txBody>
      </p:sp>
      <p:sp>
        <p:nvSpPr>
          <p:cNvPr id="93" name="Text Placeholder 92">
            <a:extLst>
              <a:ext uri="{FF2B5EF4-FFF2-40B4-BE49-F238E27FC236}">
                <a16:creationId xmlns:a16="http://schemas.microsoft.com/office/drawing/2014/main" id="{8AEA1649-8C2A-B5F3-86DB-781529DF5CF6}"/>
              </a:ext>
            </a:extLst>
          </p:cNvPr>
          <p:cNvSpPr>
            <a:spLocks noGrp="1"/>
          </p:cNvSpPr>
          <p:nvPr>
            <p:ph type="body" sz="quarter" idx="67"/>
          </p:nvPr>
        </p:nvSpPr>
        <p:spPr>
          <a:xfrm>
            <a:off x="8950475" y="2725494"/>
            <a:ext cx="2572262" cy="712876"/>
          </a:xfrm>
          <a:noFill/>
        </p:spPr>
        <p:txBody>
          <a:bodyPr/>
          <a:lstStyle/>
          <a:p>
            <a:r>
              <a:rPr lang="en-US" noProof="0" dirty="0"/>
              <a:t>Prompt: Based on the product manufacturing cost data and recommended pricing strategy option determine the best pricing strategy for each region.</a:t>
            </a:r>
          </a:p>
          <a:p>
            <a:endParaRPr lang="en-US" noProof="0" dirty="0"/>
          </a:p>
        </p:txBody>
      </p:sp>
      <p:sp>
        <p:nvSpPr>
          <p:cNvPr id="91" name="Text Placeholder 90">
            <a:extLst>
              <a:ext uri="{FF2B5EF4-FFF2-40B4-BE49-F238E27FC236}">
                <a16:creationId xmlns:a16="http://schemas.microsoft.com/office/drawing/2014/main" id="{39887C34-A831-C8EF-3162-8A0CEC5F9AB9}"/>
              </a:ext>
            </a:extLst>
          </p:cNvPr>
          <p:cNvSpPr>
            <a:spLocks noGrp="1"/>
          </p:cNvSpPr>
          <p:nvPr>
            <p:ph type="body" sz="quarter" idx="52"/>
          </p:nvPr>
        </p:nvSpPr>
        <p:spPr>
          <a:xfrm>
            <a:off x="8950475" y="1112478"/>
            <a:ext cx="2572262" cy="153888"/>
          </a:xfrm>
        </p:spPr>
        <p:txBody>
          <a:bodyPr/>
          <a:lstStyle/>
          <a:p>
            <a:r>
              <a:rPr lang="en-US" noProof="0"/>
              <a:t>Cost and margin review</a:t>
            </a:r>
          </a:p>
        </p:txBody>
      </p:sp>
      <p:sp>
        <p:nvSpPr>
          <p:cNvPr id="92" name="Text Placeholder 91">
            <a:extLst>
              <a:ext uri="{FF2B5EF4-FFF2-40B4-BE49-F238E27FC236}">
                <a16:creationId xmlns:a16="http://schemas.microsoft.com/office/drawing/2014/main" id="{52E2B7B0-7F20-1A84-6818-46517EDFB1D6}"/>
              </a:ext>
            </a:extLst>
          </p:cNvPr>
          <p:cNvSpPr>
            <a:spLocks noGrp="1"/>
          </p:cNvSpPr>
          <p:nvPr>
            <p:ph type="body" sz="quarter" idx="53"/>
          </p:nvPr>
        </p:nvSpPr>
        <p:spPr>
          <a:xfrm>
            <a:off x="8950475" y="1438715"/>
            <a:ext cx="2572262" cy="626701"/>
          </a:xfrm>
        </p:spPr>
        <p:txBody>
          <a:bodyPr/>
          <a:lstStyle/>
          <a:p>
            <a:r>
              <a:rPr lang="en-US" noProof="0" dirty="0"/>
              <a:t>Analyst helps compare pricing strategy options against costs to ensure margin structure meets requirements. </a:t>
            </a:r>
          </a:p>
        </p:txBody>
      </p:sp>
      <p:sp>
        <p:nvSpPr>
          <p:cNvPr id="90" name="Text Placeholder 89">
            <a:extLst>
              <a:ext uri="{FF2B5EF4-FFF2-40B4-BE49-F238E27FC236}">
                <a16:creationId xmlns:a16="http://schemas.microsoft.com/office/drawing/2014/main" id="{AFB5EC9F-92C0-8B88-36A3-91A5FF6255E5}"/>
              </a:ext>
            </a:extLst>
          </p:cNvPr>
          <p:cNvSpPr>
            <a:spLocks noGrp="1"/>
          </p:cNvSpPr>
          <p:nvPr>
            <p:ph type="body" sz="quarter" idx="66"/>
          </p:nvPr>
        </p:nvSpPr>
        <p:spPr>
          <a:xfrm>
            <a:off x="6066682" y="2725494"/>
            <a:ext cx="2572262" cy="712876"/>
          </a:xfrm>
        </p:spPr>
        <p:txBody>
          <a:bodyPr/>
          <a:lstStyle/>
          <a:p>
            <a:r>
              <a:rPr lang="en-US" noProof="0" dirty="0"/>
              <a:t>Prompt: Create charts to analyze the provided sales data to identify trends in product performance. Include insights on sales volume, revenue generated, and any correlations with price fluctuations.</a:t>
            </a:r>
          </a:p>
          <a:p>
            <a:endParaRPr lang="en-US" noProof="0" dirty="0"/>
          </a:p>
        </p:txBody>
      </p:sp>
      <p:sp>
        <p:nvSpPr>
          <p:cNvPr id="94" name="Text Placeholder 93">
            <a:extLst>
              <a:ext uri="{FF2B5EF4-FFF2-40B4-BE49-F238E27FC236}">
                <a16:creationId xmlns:a16="http://schemas.microsoft.com/office/drawing/2014/main" id="{FC1220DD-4720-6C25-86AA-B6C1AEAF4F1C}"/>
              </a:ext>
            </a:extLst>
          </p:cNvPr>
          <p:cNvSpPr>
            <a:spLocks noGrp="1"/>
          </p:cNvSpPr>
          <p:nvPr>
            <p:ph type="body" sz="quarter" idx="58"/>
          </p:nvPr>
        </p:nvSpPr>
        <p:spPr>
          <a:xfrm>
            <a:off x="4036409" y="3725103"/>
            <a:ext cx="3161734" cy="153888"/>
          </a:xfrm>
        </p:spPr>
        <p:txBody>
          <a:bodyPr/>
          <a:lstStyle/>
          <a:p>
            <a:r>
              <a:rPr lang="en-US" noProof="0"/>
              <a:t>Generate reports and recommendations</a:t>
            </a:r>
          </a:p>
        </p:txBody>
      </p:sp>
      <p:sp>
        <p:nvSpPr>
          <p:cNvPr id="95" name="Text Placeholder 94">
            <a:extLst>
              <a:ext uri="{FF2B5EF4-FFF2-40B4-BE49-F238E27FC236}">
                <a16:creationId xmlns:a16="http://schemas.microsoft.com/office/drawing/2014/main" id="{68D46071-B260-3192-2C47-5E5C5DDC7B05}"/>
              </a:ext>
            </a:extLst>
          </p:cNvPr>
          <p:cNvSpPr>
            <a:spLocks noGrp="1"/>
          </p:cNvSpPr>
          <p:nvPr>
            <p:ph type="body" sz="quarter" idx="59"/>
          </p:nvPr>
        </p:nvSpPr>
        <p:spPr>
          <a:xfrm>
            <a:off x="4036409" y="4050957"/>
            <a:ext cx="3161734" cy="626701"/>
          </a:xfrm>
        </p:spPr>
        <p:txBody>
          <a:bodyPr/>
          <a:lstStyle/>
          <a:p>
            <a:r>
              <a:rPr lang="en-US" noProof="0"/>
              <a:t>Copilot helps draft reports insights for stakeholders and can follow up on approvals.</a:t>
            </a:r>
          </a:p>
          <a:p>
            <a:endParaRPr lang="en-US" noProof="0"/>
          </a:p>
        </p:txBody>
      </p:sp>
      <p:sp>
        <p:nvSpPr>
          <p:cNvPr id="109" name="Text Placeholder 108">
            <a:extLst>
              <a:ext uri="{FF2B5EF4-FFF2-40B4-BE49-F238E27FC236}">
                <a16:creationId xmlns:a16="http://schemas.microsoft.com/office/drawing/2014/main" id="{4E2A641F-788E-66E4-048A-60C8DC397C7D}"/>
              </a:ext>
            </a:extLst>
          </p:cNvPr>
          <p:cNvSpPr>
            <a:spLocks noGrp="1"/>
          </p:cNvSpPr>
          <p:nvPr>
            <p:ph type="body" sz="quarter" idx="69"/>
          </p:nvPr>
        </p:nvSpPr>
        <p:spPr>
          <a:xfrm>
            <a:off x="7507483" y="5338502"/>
            <a:ext cx="3161734" cy="712876"/>
          </a:xfrm>
        </p:spPr>
        <p:txBody>
          <a:bodyPr/>
          <a:lstStyle/>
          <a:p>
            <a:r>
              <a:rPr lang="en-US" noProof="0"/>
              <a:t>Prompt: Produce a table of products that fall in the range of price per unit of $1 to $5 including monthly sales data for the past six months.</a:t>
            </a:r>
          </a:p>
        </p:txBody>
      </p:sp>
      <p:sp>
        <p:nvSpPr>
          <p:cNvPr id="97" name="Text Placeholder 96">
            <a:extLst>
              <a:ext uri="{FF2B5EF4-FFF2-40B4-BE49-F238E27FC236}">
                <a16:creationId xmlns:a16="http://schemas.microsoft.com/office/drawing/2014/main" id="{CC83F47A-1A67-03F8-AFAA-BE5F9AF0A3DB}"/>
              </a:ext>
            </a:extLst>
          </p:cNvPr>
          <p:cNvSpPr>
            <a:spLocks noGrp="1"/>
          </p:cNvSpPr>
          <p:nvPr>
            <p:ph type="body" sz="quarter" idx="61"/>
          </p:nvPr>
        </p:nvSpPr>
        <p:spPr>
          <a:xfrm>
            <a:off x="7507483" y="3725103"/>
            <a:ext cx="3161734" cy="153888"/>
          </a:xfrm>
        </p:spPr>
        <p:txBody>
          <a:bodyPr/>
          <a:lstStyle/>
          <a:p>
            <a:r>
              <a:rPr lang="en-US" noProof="0"/>
              <a:t>Compare and review product mix</a:t>
            </a:r>
          </a:p>
        </p:txBody>
      </p:sp>
      <p:sp>
        <p:nvSpPr>
          <p:cNvPr id="98" name="Text Placeholder 97">
            <a:extLst>
              <a:ext uri="{FF2B5EF4-FFF2-40B4-BE49-F238E27FC236}">
                <a16:creationId xmlns:a16="http://schemas.microsoft.com/office/drawing/2014/main" id="{45FD3D12-38BD-06F8-2626-0D3D9A48DE69}"/>
              </a:ext>
            </a:extLst>
          </p:cNvPr>
          <p:cNvSpPr>
            <a:spLocks noGrp="1"/>
          </p:cNvSpPr>
          <p:nvPr>
            <p:ph type="body" sz="quarter" idx="62"/>
          </p:nvPr>
        </p:nvSpPr>
        <p:spPr>
          <a:xfrm>
            <a:off x="7507483" y="4050957"/>
            <a:ext cx="3161734" cy="626701"/>
          </a:xfrm>
        </p:spPr>
        <p:txBody>
          <a:bodyPr/>
          <a:lstStyle/>
          <a:p>
            <a:r>
              <a:rPr lang="en-US" noProof="0"/>
              <a:t>Copilot can assist in curating a product mix by comparing product prices with customer spending trends and style preferences.</a:t>
            </a:r>
          </a:p>
        </p:txBody>
      </p:sp>
      <p:sp>
        <p:nvSpPr>
          <p:cNvPr id="96" name="Text Placeholder 95">
            <a:extLst>
              <a:ext uri="{FF2B5EF4-FFF2-40B4-BE49-F238E27FC236}">
                <a16:creationId xmlns:a16="http://schemas.microsoft.com/office/drawing/2014/main" id="{D3E492E4-59EB-9044-9B77-1117AF430B0D}"/>
              </a:ext>
            </a:extLst>
          </p:cNvPr>
          <p:cNvSpPr>
            <a:spLocks noGrp="1"/>
          </p:cNvSpPr>
          <p:nvPr>
            <p:ph type="body" sz="quarter" idx="68"/>
          </p:nvPr>
        </p:nvSpPr>
        <p:spPr>
          <a:xfrm>
            <a:off x="4036409" y="5338502"/>
            <a:ext cx="3161734" cy="712876"/>
          </a:xfrm>
        </p:spPr>
        <p:txBody>
          <a:bodyPr/>
          <a:lstStyle/>
          <a:p>
            <a:r>
              <a:rPr lang="en-US" noProof="0"/>
              <a:t>Prompt: Draft a report with visuals for the proposals of revenue mix, product mix, and discounts.</a:t>
            </a:r>
          </a:p>
        </p:txBody>
      </p:sp>
      <p:sp>
        <p:nvSpPr>
          <p:cNvPr id="175" name="Text Placeholder 174">
            <a:extLst>
              <a:ext uri="{FF2B5EF4-FFF2-40B4-BE49-F238E27FC236}">
                <a16:creationId xmlns:a16="http://schemas.microsoft.com/office/drawing/2014/main" id="{3CAE1271-36E2-13FF-90F0-BEF2AC059B6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76" name="Text Placeholder 175">
            <a:extLst>
              <a:ext uri="{FF2B5EF4-FFF2-40B4-BE49-F238E27FC236}">
                <a16:creationId xmlns:a16="http://schemas.microsoft.com/office/drawing/2014/main" id="{9D509BE1-564B-2322-2F44-6CB15C872688}"/>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83" name="Text Placeholder 82">
            <a:extLst>
              <a:ext uri="{FF2B5EF4-FFF2-40B4-BE49-F238E27FC236}">
                <a16:creationId xmlns:a16="http://schemas.microsoft.com/office/drawing/2014/main" id="{19A0371C-5202-C51C-7799-AE5753853C32}"/>
              </a:ext>
            </a:extLst>
          </p:cNvPr>
          <p:cNvSpPr>
            <a:spLocks noGrp="1"/>
          </p:cNvSpPr>
          <p:nvPr>
            <p:ph type="body" sz="quarter" idx="33"/>
          </p:nvPr>
        </p:nvSpPr>
        <p:spPr>
          <a:xfrm>
            <a:off x="304796" y="413987"/>
            <a:ext cx="1941119" cy="307777"/>
          </a:xfrm>
        </p:spPr>
        <p:txBody>
          <a:bodyPr/>
          <a:lstStyle/>
          <a:p>
            <a:r>
              <a:rPr lang="en-US"/>
              <a:t>Retail</a:t>
            </a:r>
          </a:p>
        </p:txBody>
      </p:sp>
      <p:sp>
        <p:nvSpPr>
          <p:cNvPr id="75" name="Title 74">
            <a:extLst>
              <a:ext uri="{FF2B5EF4-FFF2-40B4-BE49-F238E27FC236}">
                <a16:creationId xmlns:a16="http://schemas.microsoft.com/office/drawing/2014/main" id="{4ACAD353-9AA6-DF7E-665B-294730E33D4F}"/>
              </a:ext>
            </a:extLst>
          </p:cNvPr>
          <p:cNvSpPr>
            <a:spLocks noGrp="1"/>
          </p:cNvSpPr>
          <p:nvPr>
            <p:ph type="title"/>
          </p:nvPr>
        </p:nvSpPr>
        <p:spPr>
          <a:xfrm>
            <a:off x="2492556" y="429376"/>
            <a:ext cx="4144817" cy="276999"/>
          </a:xfrm>
        </p:spPr>
        <p:txBody>
          <a:bodyPr/>
          <a:lstStyle/>
          <a:p>
            <a:r>
              <a:rPr lang="en-US"/>
              <a:t>Implement adaptive pricing</a:t>
            </a:r>
          </a:p>
        </p:txBody>
      </p:sp>
      <p:grpSp>
        <p:nvGrpSpPr>
          <p:cNvPr id="112" name="Group 111">
            <a:extLst>
              <a:ext uri="{FF2B5EF4-FFF2-40B4-BE49-F238E27FC236}">
                <a16:creationId xmlns:a16="http://schemas.microsoft.com/office/drawing/2014/main" id="{58078D2A-1DE0-9763-9394-64AD894576CD}"/>
              </a:ext>
            </a:extLst>
          </p:cNvPr>
          <p:cNvGrpSpPr/>
          <p:nvPr/>
        </p:nvGrpSpPr>
        <p:grpSpPr>
          <a:xfrm>
            <a:off x="320719" y="5020658"/>
            <a:ext cx="1771605" cy="216000"/>
            <a:chOff x="320719" y="4224856"/>
            <a:chExt cx="1771605" cy="219456"/>
          </a:xfrm>
        </p:grpSpPr>
        <p:sp>
          <p:nvSpPr>
            <p:cNvPr id="113" name="Rectangle: Rounded Corners 6">
              <a:extLst>
                <a:ext uri="{FF2B5EF4-FFF2-40B4-BE49-F238E27FC236}">
                  <a16:creationId xmlns:a16="http://schemas.microsoft.com/office/drawing/2014/main" id="{AD79F516-BFCB-A9BF-7810-DD28B851098A}"/>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8" name="Graphic 117">
              <a:extLst>
                <a:ext uri="{FF2B5EF4-FFF2-40B4-BE49-F238E27FC236}">
                  <a16:creationId xmlns:a16="http://schemas.microsoft.com/office/drawing/2014/main" id="{A5AD8166-9CB4-AA4C-7480-530C8BE825F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19" name="Group 118">
            <a:extLst>
              <a:ext uri="{FF2B5EF4-FFF2-40B4-BE49-F238E27FC236}">
                <a16:creationId xmlns:a16="http://schemas.microsoft.com/office/drawing/2014/main" id="{EC36850A-00B1-5E6B-DE35-7BB2D176CDC1}"/>
              </a:ext>
            </a:extLst>
          </p:cNvPr>
          <p:cNvGrpSpPr/>
          <p:nvPr/>
        </p:nvGrpSpPr>
        <p:grpSpPr>
          <a:xfrm>
            <a:off x="320721" y="5309272"/>
            <a:ext cx="1771605" cy="216000"/>
            <a:chOff x="320721" y="4517211"/>
            <a:chExt cx="1771605" cy="216000"/>
          </a:xfrm>
        </p:grpSpPr>
        <p:sp>
          <p:nvSpPr>
            <p:cNvPr id="120" name="Rectangle: Rounded Corners 6">
              <a:extLst>
                <a:ext uri="{FF2B5EF4-FFF2-40B4-BE49-F238E27FC236}">
                  <a16:creationId xmlns:a16="http://schemas.microsoft.com/office/drawing/2014/main" id="{1E3D0BB8-4285-AA1E-C238-D99E6320CB2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Increase revenue</a:t>
              </a:r>
            </a:p>
          </p:txBody>
        </p:sp>
        <p:pic>
          <p:nvPicPr>
            <p:cNvPr id="121" name="Graphic 120">
              <a:extLst>
                <a:ext uri="{FF2B5EF4-FFF2-40B4-BE49-F238E27FC236}">
                  <a16:creationId xmlns:a16="http://schemas.microsoft.com/office/drawing/2014/main" id="{CFCE2535-E532-78B0-6744-34CE6FC83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22" name="Group 121">
            <a:extLst>
              <a:ext uri="{FF2B5EF4-FFF2-40B4-BE49-F238E27FC236}">
                <a16:creationId xmlns:a16="http://schemas.microsoft.com/office/drawing/2014/main" id="{ACB9D5AF-9E88-21BA-DCE1-63F5BBEBBAEC}"/>
              </a:ext>
            </a:extLst>
          </p:cNvPr>
          <p:cNvGrpSpPr/>
          <p:nvPr/>
        </p:nvGrpSpPr>
        <p:grpSpPr>
          <a:xfrm>
            <a:off x="320719" y="3778836"/>
            <a:ext cx="1771605" cy="216000"/>
            <a:chOff x="320719" y="4224856"/>
            <a:chExt cx="1771605" cy="219456"/>
          </a:xfrm>
        </p:grpSpPr>
        <p:sp>
          <p:nvSpPr>
            <p:cNvPr id="123" name="Rectangle: Rounded Corners 6">
              <a:extLst>
                <a:ext uri="{FF2B5EF4-FFF2-40B4-BE49-F238E27FC236}">
                  <a16:creationId xmlns:a16="http://schemas.microsoft.com/office/drawing/2014/main" id="{E18481BB-1082-37EF-8E78-C612AD7C19D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24" name="Graphic 123">
              <a:extLst>
                <a:ext uri="{FF2B5EF4-FFF2-40B4-BE49-F238E27FC236}">
                  <a16:creationId xmlns:a16="http://schemas.microsoft.com/office/drawing/2014/main" id="{04774A1D-81D0-CADD-5DDD-AD4172D595D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25" name="Group 124">
            <a:extLst>
              <a:ext uri="{FF2B5EF4-FFF2-40B4-BE49-F238E27FC236}">
                <a16:creationId xmlns:a16="http://schemas.microsoft.com/office/drawing/2014/main" id="{F473EFAA-E9C5-5DDF-EC69-063C54957097}"/>
              </a:ext>
            </a:extLst>
          </p:cNvPr>
          <p:cNvGrpSpPr/>
          <p:nvPr/>
        </p:nvGrpSpPr>
        <p:grpSpPr>
          <a:xfrm>
            <a:off x="320721" y="4067450"/>
            <a:ext cx="1771605" cy="216000"/>
            <a:chOff x="320721" y="4517211"/>
            <a:chExt cx="1771605" cy="216000"/>
          </a:xfrm>
        </p:grpSpPr>
        <p:sp>
          <p:nvSpPr>
            <p:cNvPr id="126" name="Rectangle: Rounded Corners 6">
              <a:extLst>
                <a:ext uri="{FF2B5EF4-FFF2-40B4-BE49-F238E27FC236}">
                  <a16:creationId xmlns:a16="http://schemas.microsoft.com/office/drawing/2014/main" id="{09C96A31-4910-52AC-5BB8-53D01D6BB8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7" name="Graphic 126">
              <a:extLst>
                <a:ext uri="{FF2B5EF4-FFF2-40B4-BE49-F238E27FC236}">
                  <a16:creationId xmlns:a16="http://schemas.microsoft.com/office/drawing/2014/main" id="{E2A11471-FBA8-675A-2EAD-675E3937E2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28" name="Group 127">
            <a:extLst>
              <a:ext uri="{FF2B5EF4-FFF2-40B4-BE49-F238E27FC236}">
                <a16:creationId xmlns:a16="http://schemas.microsoft.com/office/drawing/2014/main" id="{599B5BBA-7F18-D68D-0C23-FEF850CE4138}"/>
              </a:ext>
            </a:extLst>
          </p:cNvPr>
          <p:cNvGrpSpPr/>
          <p:nvPr/>
        </p:nvGrpSpPr>
        <p:grpSpPr>
          <a:xfrm>
            <a:off x="320719" y="4356602"/>
            <a:ext cx="1771605" cy="216000"/>
            <a:chOff x="320719" y="4224856"/>
            <a:chExt cx="1771605" cy="219456"/>
          </a:xfrm>
        </p:grpSpPr>
        <p:sp>
          <p:nvSpPr>
            <p:cNvPr id="129" name="Rectangle: Rounded Corners 6">
              <a:extLst>
                <a:ext uri="{FF2B5EF4-FFF2-40B4-BE49-F238E27FC236}">
                  <a16:creationId xmlns:a16="http://schemas.microsoft.com/office/drawing/2014/main" id="{A5D3456C-FF50-669D-1954-9D2C46DA896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30" name="Graphic 129">
              <a:extLst>
                <a:ext uri="{FF2B5EF4-FFF2-40B4-BE49-F238E27FC236}">
                  <a16:creationId xmlns:a16="http://schemas.microsoft.com/office/drawing/2014/main" id="{A7EC7E62-8AF7-6B87-DE48-E0A4AE4E041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sp>
        <p:nvSpPr>
          <p:cNvPr id="31" name="TextBox 30">
            <a:extLst>
              <a:ext uri="{FF2B5EF4-FFF2-40B4-BE49-F238E27FC236}">
                <a16:creationId xmlns:a16="http://schemas.microsoft.com/office/drawing/2014/main" id="{13A94D3F-2FBB-22C1-8BD5-DC4B1F97A340}"/>
              </a:ext>
              <a:ext uri="{C183D7F6-B498-43B3-948B-1728B52AA6E4}">
                <adec:decorative xmlns:adec="http://schemas.microsoft.com/office/drawing/2017/decorative" val="0"/>
              </a:ext>
            </a:extLst>
          </p:cNvPr>
          <p:cNvSpPr txBox="1">
            <a:spLocks/>
          </p:cNvSpPr>
          <p:nvPr/>
        </p:nvSpPr>
        <p:spPr>
          <a:xfrm>
            <a:off x="3552452" y="2101850"/>
            <a:ext cx="1490793"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2" name="Picture 50">
            <a:hlinkClick r:id="rId7"/>
            <a:extLst>
              <a:ext uri="{FF2B5EF4-FFF2-40B4-BE49-F238E27FC236}">
                <a16:creationId xmlns:a16="http://schemas.microsoft.com/office/drawing/2014/main" id="{BBF92097-8D24-DD4F-9D0C-48BC5B7AF3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35816CCB-8FFC-81C4-5ECB-AF8EC6BE5E85}"/>
              </a:ext>
              <a:ext uri="{C183D7F6-B498-43B3-948B-1728B52AA6E4}">
                <adec:decorative xmlns:adec="http://schemas.microsoft.com/office/drawing/2017/decorative" val="0"/>
              </a:ext>
            </a:extLst>
          </p:cNvPr>
          <p:cNvSpPr txBox="1"/>
          <p:nvPr/>
        </p:nvSpPr>
        <p:spPr>
          <a:xfrm>
            <a:off x="7866234" y="4748149"/>
            <a:ext cx="2803354"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ERP system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Product Information Management system</a:t>
            </a:r>
          </a:p>
        </p:txBody>
      </p:sp>
      <p:pic>
        <p:nvPicPr>
          <p:cNvPr id="35" name="Picture 34">
            <a:extLst>
              <a:ext uri="{FF2B5EF4-FFF2-40B4-BE49-F238E27FC236}">
                <a16:creationId xmlns:a16="http://schemas.microsoft.com/office/drawing/2014/main" id="{4808A624-6B18-4040-C8A0-4287F913707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36" name="TextBox 35">
            <a:extLst>
              <a:ext uri="{FF2B5EF4-FFF2-40B4-BE49-F238E27FC236}">
                <a16:creationId xmlns:a16="http://schemas.microsoft.com/office/drawing/2014/main" id="{372D1D41-627F-877E-3F23-2B8C6768DEA8}"/>
              </a:ext>
              <a:ext uri="{C183D7F6-B498-43B3-948B-1728B52AA6E4}">
                <adec:decorative xmlns:adec="http://schemas.microsoft.com/office/drawing/2017/decorative" val="0"/>
              </a:ext>
            </a:extLst>
          </p:cNvPr>
          <p:cNvSpPr txBox="1"/>
          <p:nvPr/>
        </p:nvSpPr>
        <p:spPr>
          <a:xfrm>
            <a:off x="441501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7" name="Picture 50">
            <a:hlinkClick r:id="rId7"/>
            <a:extLst>
              <a:ext uri="{FF2B5EF4-FFF2-40B4-BE49-F238E27FC236}">
                <a16:creationId xmlns:a16="http://schemas.microsoft.com/office/drawing/2014/main" id="{DF8A9B7E-65E8-A3AB-441A-919A4827C3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640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7140DB-1AF0-EDFC-5B64-416203EB88E7}"/>
              </a:ext>
              <a:ext uri="{C183D7F6-B498-43B3-948B-1728B52AA6E4}">
                <adec:decorative xmlns:adec="http://schemas.microsoft.com/office/drawing/2017/decorative" val="0"/>
              </a:ext>
            </a:extLst>
          </p:cNvPr>
          <p:cNvSpPr txBox="1"/>
          <p:nvPr/>
        </p:nvSpPr>
        <p:spPr>
          <a:xfrm>
            <a:off x="6592026" y="230853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3" name="Picture 2">
            <a:extLst>
              <a:ext uri="{FF2B5EF4-FFF2-40B4-BE49-F238E27FC236}">
                <a16:creationId xmlns:a16="http://schemas.microsoft.com/office/drawing/2014/main" id="{037004B0-5F44-F697-FE91-AA2F43BE03FC}"/>
              </a:ext>
            </a:extLst>
          </p:cNvPr>
          <p:cNvPicPr>
            <a:picLocks noChangeAspect="1"/>
          </p:cNvPicPr>
          <p:nvPr/>
        </p:nvPicPr>
        <p:blipFill>
          <a:blip r:embed="rId10"/>
          <a:stretch>
            <a:fillRect/>
          </a:stretch>
        </p:blipFill>
        <p:spPr>
          <a:xfrm>
            <a:off x="6201382" y="2214274"/>
            <a:ext cx="346240" cy="270236"/>
          </a:xfrm>
          <a:prstGeom prst="rect">
            <a:avLst/>
          </a:prstGeom>
        </p:spPr>
      </p:pic>
      <p:sp>
        <p:nvSpPr>
          <p:cNvPr id="4" name="TextBox 3">
            <a:extLst>
              <a:ext uri="{FF2B5EF4-FFF2-40B4-BE49-F238E27FC236}">
                <a16:creationId xmlns:a16="http://schemas.microsoft.com/office/drawing/2014/main" id="{BD1A6F35-85A6-E127-117A-F999EAA0B0A5}"/>
              </a:ext>
              <a:ext uri="{C183D7F6-B498-43B3-948B-1728B52AA6E4}">
                <adec:decorative xmlns:adec="http://schemas.microsoft.com/office/drawing/2017/decorative" val="0"/>
              </a:ext>
            </a:extLst>
          </p:cNvPr>
          <p:cNvSpPr txBox="1"/>
          <p:nvPr/>
        </p:nvSpPr>
        <p:spPr>
          <a:xfrm>
            <a:off x="9515089" y="2248984"/>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5" name="Picture 4">
            <a:extLst>
              <a:ext uri="{FF2B5EF4-FFF2-40B4-BE49-F238E27FC236}">
                <a16:creationId xmlns:a16="http://schemas.microsoft.com/office/drawing/2014/main" id="{5534F5E1-FF30-8FDD-3F77-85BF72970E89}"/>
              </a:ext>
            </a:extLst>
          </p:cNvPr>
          <p:cNvPicPr>
            <a:picLocks noChangeAspect="1"/>
          </p:cNvPicPr>
          <p:nvPr/>
        </p:nvPicPr>
        <p:blipFill>
          <a:blip r:embed="rId10"/>
          <a:stretch>
            <a:fillRect/>
          </a:stretch>
        </p:blipFill>
        <p:spPr>
          <a:xfrm>
            <a:off x="9124445" y="2154721"/>
            <a:ext cx="346240" cy="270236"/>
          </a:xfrm>
          <a:prstGeom prst="rect">
            <a:avLst/>
          </a:prstGeom>
        </p:spPr>
      </p:pic>
    </p:spTree>
    <p:extLst>
      <p:ext uri="{BB962C8B-B14F-4D97-AF65-F5344CB8AC3E}">
        <p14:creationId xmlns:p14="http://schemas.microsoft.com/office/powerpoint/2010/main" val="35492770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 Placeholder 218">
            <a:extLst>
              <a:ext uri="{FF2B5EF4-FFF2-40B4-BE49-F238E27FC236}">
                <a16:creationId xmlns:a16="http://schemas.microsoft.com/office/drawing/2014/main" id="{519CC78D-00F6-0F35-909B-FEA05D2EB066}"/>
              </a:ext>
            </a:extLst>
          </p:cNvPr>
          <p:cNvSpPr>
            <a:spLocks noGrp="1"/>
          </p:cNvSpPr>
          <p:nvPr>
            <p:ph type="body" sz="quarter" idx="32"/>
          </p:nvPr>
        </p:nvSpPr>
        <p:spPr>
          <a:xfrm>
            <a:off x="311388" y="1026303"/>
            <a:ext cx="2431246" cy="1131079"/>
          </a:xfrm>
        </p:spPr>
        <p:txBody>
          <a:bodyPr/>
          <a:lstStyle/>
          <a:p>
            <a:r>
              <a:rPr lang="en-US" noProof="0" dirty="0"/>
              <a:t>Reduce the time spent on market research by using AI for help with analysis and collaboration when updating marketing strategies.</a:t>
            </a:r>
          </a:p>
        </p:txBody>
      </p:sp>
      <p:sp>
        <p:nvSpPr>
          <p:cNvPr id="54" name="Text Placeholder 53">
            <a:extLst>
              <a:ext uri="{FF2B5EF4-FFF2-40B4-BE49-F238E27FC236}">
                <a16:creationId xmlns:a16="http://schemas.microsoft.com/office/drawing/2014/main" id="{78EBB2AE-AF4F-A26F-8769-3F225633296B}"/>
              </a:ext>
            </a:extLst>
          </p:cNvPr>
          <p:cNvSpPr>
            <a:spLocks noGrp="1"/>
          </p:cNvSpPr>
          <p:nvPr>
            <p:ph type="body" sz="quarter" idx="33"/>
          </p:nvPr>
        </p:nvSpPr>
        <p:spPr>
          <a:xfrm>
            <a:off x="304796" y="413987"/>
            <a:ext cx="2057403" cy="307777"/>
          </a:xfrm>
        </p:spPr>
        <p:txBody>
          <a:bodyPr/>
          <a:lstStyle/>
          <a:p>
            <a:r>
              <a:rPr lang="en-US"/>
              <a:t>Retail</a:t>
            </a:r>
          </a:p>
        </p:txBody>
      </p:sp>
      <p:sp>
        <p:nvSpPr>
          <p:cNvPr id="52" name="Text Placeholder 51">
            <a:extLst>
              <a:ext uri="{FF2B5EF4-FFF2-40B4-BE49-F238E27FC236}">
                <a16:creationId xmlns:a16="http://schemas.microsoft.com/office/drawing/2014/main" id="{5E383EF9-066D-A9C9-5FCC-BC156AF7E28B}"/>
              </a:ext>
            </a:extLst>
          </p:cNvPr>
          <p:cNvSpPr>
            <a:spLocks noGrp="1"/>
          </p:cNvSpPr>
          <p:nvPr>
            <p:ph type="body" sz="quarter" idx="30"/>
          </p:nvPr>
        </p:nvSpPr>
        <p:spPr>
          <a:xfrm>
            <a:off x="10430351" y="521099"/>
            <a:ext cx="1456966" cy="175614"/>
          </a:xfrm>
        </p:spPr>
        <p:txBody>
          <a:bodyPr/>
          <a:lstStyle/>
          <a:p>
            <a:r>
              <a:rPr lang="en-US" noProof="0"/>
              <a:t>Buy</a:t>
            </a:r>
          </a:p>
        </p:txBody>
      </p:sp>
      <p:sp>
        <p:nvSpPr>
          <p:cNvPr id="43" name="Text Placeholder 42">
            <a:extLst>
              <a:ext uri="{FF2B5EF4-FFF2-40B4-BE49-F238E27FC236}">
                <a16:creationId xmlns:a16="http://schemas.microsoft.com/office/drawing/2014/main" id="{F1DB2A4F-71A1-A1B5-2073-D68885FBC5DA}"/>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41" name="Title 40">
            <a:extLst>
              <a:ext uri="{FF2B5EF4-FFF2-40B4-BE49-F238E27FC236}">
                <a16:creationId xmlns:a16="http://schemas.microsoft.com/office/drawing/2014/main" id="{A762A064-B6B7-8A93-97E6-A7072D0479BE}"/>
              </a:ext>
            </a:extLst>
          </p:cNvPr>
          <p:cNvSpPr>
            <a:spLocks noGrp="1"/>
          </p:cNvSpPr>
          <p:nvPr>
            <p:ph type="title"/>
          </p:nvPr>
        </p:nvSpPr>
        <p:spPr>
          <a:xfrm>
            <a:off x="2492375" y="290533"/>
            <a:ext cx="3574307" cy="553998"/>
          </a:xfrm>
        </p:spPr>
        <p:txBody>
          <a:bodyPr/>
          <a:lstStyle/>
          <a:p>
            <a:r>
              <a:rPr lang="en-US" dirty="0"/>
              <a:t>Streamline market research and strategy</a:t>
            </a:r>
          </a:p>
        </p:txBody>
      </p:sp>
      <p:sp>
        <p:nvSpPr>
          <p:cNvPr id="131" name="Text Placeholder 130">
            <a:extLst>
              <a:ext uri="{FF2B5EF4-FFF2-40B4-BE49-F238E27FC236}">
                <a16:creationId xmlns:a16="http://schemas.microsoft.com/office/drawing/2014/main" id="{78B5733C-A6C9-FFB3-5742-DB0CEE205B85}"/>
              </a:ext>
            </a:extLst>
          </p:cNvPr>
          <p:cNvSpPr>
            <a:spLocks noGrp="1"/>
          </p:cNvSpPr>
          <p:nvPr>
            <p:ph type="body" sz="quarter" idx="69"/>
          </p:nvPr>
        </p:nvSpPr>
        <p:spPr>
          <a:xfrm>
            <a:off x="3182890" y="2725494"/>
            <a:ext cx="2572262" cy="712876"/>
          </a:xfrm>
        </p:spPr>
        <p:txBody>
          <a:bodyPr/>
          <a:lstStyle/>
          <a:p>
            <a:r>
              <a:rPr lang="en-US" dirty="0"/>
              <a:t>Benefit: Use Researcher to produce a research report based on many types of documents, including PDFs and website content.</a:t>
            </a:r>
          </a:p>
        </p:txBody>
      </p:sp>
      <p:sp>
        <p:nvSpPr>
          <p:cNvPr id="42" name="Text Placeholder 41">
            <a:extLst>
              <a:ext uri="{FF2B5EF4-FFF2-40B4-BE49-F238E27FC236}">
                <a16:creationId xmlns:a16="http://schemas.microsoft.com/office/drawing/2014/main" id="{845B8E3E-9CC2-7423-7B47-4978D67A2119}"/>
              </a:ext>
            </a:extLst>
          </p:cNvPr>
          <p:cNvSpPr>
            <a:spLocks noGrp="1"/>
          </p:cNvSpPr>
          <p:nvPr>
            <p:ph type="body" sz="quarter" idx="11"/>
          </p:nvPr>
        </p:nvSpPr>
        <p:spPr>
          <a:xfrm>
            <a:off x="3182890" y="1112478"/>
            <a:ext cx="2572262" cy="153888"/>
          </a:xfrm>
        </p:spPr>
        <p:txBody>
          <a:bodyPr/>
          <a:lstStyle/>
          <a:p>
            <a:r>
              <a:rPr lang="en-US" noProof="0" dirty="0"/>
              <a:t>Initial research</a:t>
            </a:r>
          </a:p>
        </p:txBody>
      </p:sp>
      <p:sp>
        <p:nvSpPr>
          <p:cNvPr id="51" name="Text Placeholder 50">
            <a:extLst>
              <a:ext uri="{FF2B5EF4-FFF2-40B4-BE49-F238E27FC236}">
                <a16:creationId xmlns:a16="http://schemas.microsoft.com/office/drawing/2014/main" id="{87FE97CB-3076-7047-2A18-981026CD4957}"/>
              </a:ext>
            </a:extLst>
          </p:cNvPr>
          <p:cNvSpPr>
            <a:spLocks noGrp="1"/>
          </p:cNvSpPr>
          <p:nvPr>
            <p:ph type="body" sz="quarter" idx="18"/>
          </p:nvPr>
        </p:nvSpPr>
        <p:spPr>
          <a:xfrm>
            <a:off x="3182890" y="1438715"/>
            <a:ext cx="2572262" cy="626701"/>
          </a:xfrm>
          <a:noFill/>
        </p:spPr>
        <p:txBody>
          <a:bodyPr/>
          <a:lstStyle/>
          <a:p>
            <a:r>
              <a:rPr lang="en-US" dirty="0"/>
              <a:t>Use Researcher to conduct market research based on key documents. Export the results to Pages for team collaboration.</a:t>
            </a:r>
          </a:p>
          <a:p>
            <a:endParaRPr lang="en-US" noProof="0" dirty="0"/>
          </a:p>
        </p:txBody>
      </p:sp>
      <p:sp>
        <p:nvSpPr>
          <p:cNvPr id="56" name="Text Placeholder 55">
            <a:extLst>
              <a:ext uri="{FF2B5EF4-FFF2-40B4-BE49-F238E27FC236}">
                <a16:creationId xmlns:a16="http://schemas.microsoft.com/office/drawing/2014/main" id="{E448D9D6-044D-4014-4B6A-DAC1A557967B}"/>
              </a:ext>
            </a:extLst>
          </p:cNvPr>
          <p:cNvSpPr>
            <a:spLocks noGrp="1"/>
          </p:cNvSpPr>
          <p:nvPr>
            <p:ph type="body" sz="quarter" idx="42"/>
          </p:nvPr>
        </p:nvSpPr>
        <p:spPr>
          <a:xfrm>
            <a:off x="6066682" y="1112478"/>
            <a:ext cx="2572262" cy="153888"/>
          </a:xfrm>
        </p:spPr>
        <p:txBody>
          <a:bodyPr/>
          <a:lstStyle/>
          <a:p>
            <a:r>
              <a:rPr lang="en-US" noProof="0" dirty="0"/>
              <a:t>Add additional content</a:t>
            </a:r>
          </a:p>
        </p:txBody>
      </p:sp>
      <p:sp>
        <p:nvSpPr>
          <p:cNvPr id="57" name="Text Placeholder 56">
            <a:extLst>
              <a:ext uri="{FF2B5EF4-FFF2-40B4-BE49-F238E27FC236}">
                <a16:creationId xmlns:a16="http://schemas.microsoft.com/office/drawing/2014/main" id="{9B38F2DB-922A-CACD-A188-094E3CD9196F}"/>
              </a:ext>
            </a:extLst>
          </p:cNvPr>
          <p:cNvSpPr>
            <a:spLocks noGrp="1"/>
          </p:cNvSpPr>
          <p:nvPr>
            <p:ph type="body" sz="quarter" idx="43"/>
          </p:nvPr>
        </p:nvSpPr>
        <p:spPr>
          <a:xfrm>
            <a:off x="6067424" y="1438275"/>
            <a:ext cx="2670175" cy="627063"/>
          </a:xfrm>
        </p:spPr>
        <p:txBody>
          <a:bodyPr/>
          <a:lstStyle/>
          <a:p>
            <a:r>
              <a:rPr lang="en-US" noProof="0" dirty="0"/>
              <a:t>Meet the research team to review and edit the content in Pages. Rely on Copilot in Teams for action items. Use Teams Rooms for the meeting to enable a transcript with proper attributions from a conference room.</a:t>
            </a:r>
          </a:p>
          <a:p>
            <a:endParaRPr lang="en-US" noProof="0" dirty="0"/>
          </a:p>
        </p:txBody>
      </p:sp>
      <p:sp>
        <p:nvSpPr>
          <p:cNvPr id="61" name="Text Placeholder 60">
            <a:extLst>
              <a:ext uri="{FF2B5EF4-FFF2-40B4-BE49-F238E27FC236}">
                <a16:creationId xmlns:a16="http://schemas.microsoft.com/office/drawing/2014/main" id="{FE726584-C53C-17E2-413B-A45AAE1FCF33}"/>
              </a:ext>
            </a:extLst>
          </p:cNvPr>
          <p:cNvSpPr>
            <a:spLocks noGrp="1"/>
          </p:cNvSpPr>
          <p:nvPr>
            <p:ph type="body" sz="quarter" idx="68"/>
          </p:nvPr>
        </p:nvSpPr>
        <p:spPr>
          <a:xfrm>
            <a:off x="8950475" y="2725494"/>
            <a:ext cx="2572262" cy="712876"/>
          </a:xfrm>
        </p:spPr>
        <p:txBody>
          <a:bodyPr/>
          <a:lstStyle/>
          <a:p>
            <a:r>
              <a:rPr lang="en-US" noProof="0" dirty="0"/>
              <a:t>Benefit: Use Copilot to help you explore and </a:t>
            </a:r>
            <a:r>
              <a:rPr lang="en-US" dirty="0">
                <a:latin typeface="+mj-lt"/>
              </a:rPr>
              <a:t>understand your data better</a:t>
            </a:r>
            <a:r>
              <a:rPr lang="en-US" noProof="0" dirty="0"/>
              <a:t>. </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Find insights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59" name="Text Placeholder 58">
            <a:extLst>
              <a:ext uri="{FF2B5EF4-FFF2-40B4-BE49-F238E27FC236}">
                <a16:creationId xmlns:a16="http://schemas.microsoft.com/office/drawing/2014/main" id="{8D15A6D0-F453-2D1E-E71C-CB645C8E9CA3}"/>
              </a:ext>
            </a:extLst>
          </p:cNvPr>
          <p:cNvSpPr>
            <a:spLocks noGrp="1"/>
          </p:cNvSpPr>
          <p:nvPr>
            <p:ph type="body" sz="quarter" idx="45"/>
          </p:nvPr>
        </p:nvSpPr>
        <p:spPr>
          <a:xfrm>
            <a:off x="8950475" y="1112478"/>
            <a:ext cx="2572262" cy="153888"/>
          </a:xfrm>
        </p:spPr>
        <p:txBody>
          <a:bodyPr/>
          <a:lstStyle/>
          <a:p>
            <a:r>
              <a:rPr lang="en-US" noProof="0"/>
              <a:t>Discover market trends</a:t>
            </a:r>
          </a:p>
        </p:txBody>
      </p:sp>
      <p:sp>
        <p:nvSpPr>
          <p:cNvPr id="60" name="Text Placeholder 59">
            <a:extLst>
              <a:ext uri="{FF2B5EF4-FFF2-40B4-BE49-F238E27FC236}">
                <a16:creationId xmlns:a16="http://schemas.microsoft.com/office/drawing/2014/main" id="{DF9B1109-805F-5B15-1363-38F4FE349EED}"/>
              </a:ext>
            </a:extLst>
          </p:cNvPr>
          <p:cNvSpPr>
            <a:spLocks noGrp="1"/>
          </p:cNvSpPr>
          <p:nvPr>
            <p:ph type="body" sz="quarter" idx="46"/>
          </p:nvPr>
        </p:nvSpPr>
        <p:spPr>
          <a:xfrm>
            <a:off x="8950325" y="1438275"/>
            <a:ext cx="2571750" cy="627063"/>
          </a:xfrm>
        </p:spPr>
        <p:txBody>
          <a:bodyPr/>
          <a:lstStyle/>
          <a:p>
            <a:r>
              <a:rPr lang="en-US" noProof="0" dirty="0"/>
              <a:t>Select the Show data insights prompt in Copilot </a:t>
            </a:r>
            <a:br>
              <a:rPr lang="en-US" noProof="0" dirty="0"/>
            </a:br>
            <a:r>
              <a:rPr lang="en-US" noProof="0" dirty="0"/>
              <a:t>in Excel to discover market trends from the research data and analyze competitive insights.</a:t>
            </a:r>
          </a:p>
          <a:p>
            <a:endParaRPr lang="en-US" noProof="0" dirty="0"/>
          </a:p>
        </p:txBody>
      </p:sp>
      <p:sp>
        <p:nvSpPr>
          <p:cNvPr id="134" name="Text Placeholder 133">
            <a:extLst>
              <a:ext uri="{FF2B5EF4-FFF2-40B4-BE49-F238E27FC236}">
                <a16:creationId xmlns:a16="http://schemas.microsoft.com/office/drawing/2014/main" id="{1D0FA483-E95C-0D0F-0AD4-6CAA9E95233C}"/>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Keep the conversation flowing </a:t>
            </a:r>
            <a:r>
              <a:rPr lang="en-US" noProof="0" dirty="0"/>
              <a:t>onto meaningful topics to help cover the agenda quicker and reduce meeting times.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Keep things moving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62" name="Text Placeholder 61">
            <a:extLst>
              <a:ext uri="{FF2B5EF4-FFF2-40B4-BE49-F238E27FC236}">
                <a16:creationId xmlns:a16="http://schemas.microsoft.com/office/drawing/2014/main" id="{13CC93C5-AF33-1D72-10EF-121379232011}"/>
              </a:ext>
            </a:extLst>
          </p:cNvPr>
          <p:cNvSpPr>
            <a:spLocks noGrp="1"/>
          </p:cNvSpPr>
          <p:nvPr>
            <p:ph type="body" sz="quarter" idx="48"/>
          </p:nvPr>
        </p:nvSpPr>
        <p:spPr>
          <a:xfrm>
            <a:off x="3182890" y="5334522"/>
            <a:ext cx="2572262" cy="712876"/>
          </a:xfrm>
        </p:spPr>
        <p:txBody>
          <a:bodyPr/>
          <a:lstStyle/>
          <a:p>
            <a:r>
              <a:rPr lang="en-US" noProof="0" dirty="0"/>
              <a:t>Benefit: </a:t>
            </a:r>
            <a:r>
              <a:rPr lang="en-US" dirty="0">
                <a:latin typeface="+mj-lt"/>
              </a:rPr>
              <a:t>Document and socialize </a:t>
            </a:r>
            <a:r>
              <a:rPr lang="en-US" noProof="0" dirty="0"/>
              <a:t>the research findings to help better inform product strategy.</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4"/>
              </a:rPr>
              <a:t>Try in Prompt Gallery: Announce a product launch</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63" name="Text Placeholder 62">
            <a:extLst>
              <a:ext uri="{FF2B5EF4-FFF2-40B4-BE49-F238E27FC236}">
                <a16:creationId xmlns:a16="http://schemas.microsoft.com/office/drawing/2014/main" id="{7C43510F-0FD3-8CA0-C57D-C75E91B2FFA0}"/>
              </a:ext>
            </a:extLst>
          </p:cNvPr>
          <p:cNvSpPr>
            <a:spLocks noGrp="1"/>
          </p:cNvSpPr>
          <p:nvPr>
            <p:ph type="body" sz="quarter" idx="49"/>
          </p:nvPr>
        </p:nvSpPr>
        <p:spPr>
          <a:xfrm>
            <a:off x="3182890" y="3725103"/>
            <a:ext cx="2572262" cy="153888"/>
          </a:xfrm>
        </p:spPr>
        <p:txBody>
          <a:bodyPr/>
          <a:lstStyle/>
          <a:p>
            <a:r>
              <a:rPr lang="en-US" noProof="0"/>
              <a:t>Communicate results</a:t>
            </a:r>
          </a:p>
        </p:txBody>
      </p:sp>
      <p:sp>
        <p:nvSpPr>
          <p:cNvPr id="128" name="Text Placeholder 127">
            <a:extLst>
              <a:ext uri="{FF2B5EF4-FFF2-40B4-BE49-F238E27FC236}">
                <a16:creationId xmlns:a16="http://schemas.microsoft.com/office/drawing/2014/main" id="{64880777-9BBF-79DB-E071-0E5254335379}"/>
              </a:ext>
            </a:extLst>
          </p:cNvPr>
          <p:cNvSpPr>
            <a:spLocks noGrp="1"/>
          </p:cNvSpPr>
          <p:nvPr>
            <p:ph type="body" sz="quarter" idx="50"/>
          </p:nvPr>
        </p:nvSpPr>
        <p:spPr>
          <a:xfrm>
            <a:off x="3182890" y="4050957"/>
            <a:ext cx="2572262" cy="626701"/>
          </a:xfrm>
        </p:spPr>
        <p:txBody>
          <a:bodyPr/>
          <a:lstStyle/>
          <a:p>
            <a:r>
              <a:rPr lang="en-US" noProof="0" dirty="0"/>
              <a:t>Starting in a new email, prompt Copilot in Outlook to create a dynamic message that includes key links.</a:t>
            </a:r>
          </a:p>
          <a:p>
            <a:endParaRPr lang="en-US" noProof="0" dirty="0"/>
          </a:p>
        </p:txBody>
      </p:sp>
      <p:sp>
        <p:nvSpPr>
          <p:cNvPr id="129" name="Text Placeholder 128">
            <a:extLst>
              <a:ext uri="{FF2B5EF4-FFF2-40B4-BE49-F238E27FC236}">
                <a16:creationId xmlns:a16="http://schemas.microsoft.com/office/drawing/2014/main" id="{B9DEB148-803C-A072-65A5-DC961C507989}"/>
              </a:ext>
            </a:extLst>
          </p:cNvPr>
          <p:cNvSpPr>
            <a:spLocks noGrp="1"/>
          </p:cNvSpPr>
          <p:nvPr>
            <p:ph type="body" sz="quarter" idx="51"/>
          </p:nvPr>
        </p:nvSpPr>
        <p:spPr>
          <a:xfrm>
            <a:off x="6066682" y="3725103"/>
            <a:ext cx="2572262" cy="153888"/>
          </a:xfrm>
        </p:spPr>
        <p:txBody>
          <a:bodyPr/>
          <a:lstStyle/>
          <a:p>
            <a:r>
              <a:rPr lang="en-US" noProof="0"/>
              <a:t>Present the findings</a:t>
            </a:r>
          </a:p>
        </p:txBody>
      </p:sp>
      <p:sp>
        <p:nvSpPr>
          <p:cNvPr id="130" name="Text Placeholder 129">
            <a:extLst>
              <a:ext uri="{FF2B5EF4-FFF2-40B4-BE49-F238E27FC236}">
                <a16:creationId xmlns:a16="http://schemas.microsoft.com/office/drawing/2014/main" id="{0AFB67F9-3EA4-A964-B76B-E5632F6E0272}"/>
              </a:ext>
            </a:extLst>
          </p:cNvPr>
          <p:cNvSpPr>
            <a:spLocks noGrp="1"/>
          </p:cNvSpPr>
          <p:nvPr>
            <p:ph type="body" sz="quarter" idx="52"/>
          </p:nvPr>
        </p:nvSpPr>
        <p:spPr>
          <a:xfrm>
            <a:off x="6067425" y="4051300"/>
            <a:ext cx="2571750" cy="627063"/>
          </a:xfrm>
        </p:spPr>
        <p:txBody>
          <a:bodyPr/>
          <a:lstStyle/>
          <a:p>
            <a:r>
              <a:rPr lang="en-US" noProof="0"/>
              <a:t>Present the findings using Copilot in PowerPoint to build a presentation by generating slides and images with your branding.</a:t>
            </a:r>
          </a:p>
          <a:p>
            <a:endParaRPr lang="en-US" noProof="0"/>
          </a:p>
        </p:txBody>
      </p:sp>
      <p:sp>
        <p:nvSpPr>
          <p:cNvPr id="55" name="Text Placeholder 54">
            <a:extLst>
              <a:ext uri="{FF2B5EF4-FFF2-40B4-BE49-F238E27FC236}">
                <a16:creationId xmlns:a16="http://schemas.microsoft.com/office/drawing/2014/main" id="{2C8088E1-8DA9-40EA-C4FD-A39A0AFBEDA7}"/>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Don't start with a blank page again</a:t>
            </a:r>
            <a:r>
              <a:rPr lang="en-US" noProof="0" dirty="0"/>
              <a:t>. Draft with Copilot and get to a finished document in a fraction of the time.</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Write a go-to-market strategy</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132" name="Text Placeholder 131">
            <a:extLst>
              <a:ext uri="{FF2B5EF4-FFF2-40B4-BE49-F238E27FC236}">
                <a16:creationId xmlns:a16="http://schemas.microsoft.com/office/drawing/2014/main" id="{20AD8023-C995-997C-AAB3-607AE2F2B3C8}"/>
              </a:ext>
            </a:extLst>
          </p:cNvPr>
          <p:cNvSpPr>
            <a:spLocks noGrp="1"/>
          </p:cNvSpPr>
          <p:nvPr>
            <p:ph type="body" sz="quarter" idx="54"/>
          </p:nvPr>
        </p:nvSpPr>
        <p:spPr>
          <a:xfrm>
            <a:off x="8950475" y="3725103"/>
            <a:ext cx="2572262" cy="153888"/>
          </a:xfrm>
        </p:spPr>
        <p:txBody>
          <a:bodyPr/>
          <a:lstStyle/>
          <a:p>
            <a:r>
              <a:rPr lang="en-US" noProof="0"/>
              <a:t>Strategy formulation</a:t>
            </a:r>
          </a:p>
        </p:txBody>
      </p:sp>
      <p:sp>
        <p:nvSpPr>
          <p:cNvPr id="133" name="Text Placeholder 132">
            <a:extLst>
              <a:ext uri="{FF2B5EF4-FFF2-40B4-BE49-F238E27FC236}">
                <a16:creationId xmlns:a16="http://schemas.microsoft.com/office/drawing/2014/main" id="{A9C7CDC7-65E6-97A6-4C3D-FD5A9F646D20}"/>
              </a:ext>
            </a:extLst>
          </p:cNvPr>
          <p:cNvSpPr>
            <a:spLocks noGrp="1"/>
          </p:cNvSpPr>
          <p:nvPr>
            <p:ph type="body" sz="quarter" idx="55"/>
          </p:nvPr>
        </p:nvSpPr>
        <p:spPr>
          <a:xfrm>
            <a:off x="8950325" y="4051300"/>
            <a:ext cx="2571750" cy="627063"/>
          </a:xfrm>
        </p:spPr>
        <p:txBody>
          <a:bodyPr/>
          <a:lstStyle/>
          <a:p>
            <a:r>
              <a:rPr lang="en-US" noProof="0"/>
              <a:t>Prompt Copilot in Word to draft an internal snapshot of the findings, citing the results. </a:t>
            </a:r>
          </a:p>
          <a:p>
            <a:endParaRPr lang="en-US" noProof="0"/>
          </a:p>
        </p:txBody>
      </p:sp>
      <p:sp>
        <p:nvSpPr>
          <p:cNvPr id="58" name="Text Placeholder 57">
            <a:extLst>
              <a:ext uri="{FF2B5EF4-FFF2-40B4-BE49-F238E27FC236}">
                <a16:creationId xmlns:a16="http://schemas.microsoft.com/office/drawing/2014/main" id="{473D9EC4-83CC-1969-4FC6-ABBBF2284220}"/>
              </a:ext>
            </a:extLst>
          </p:cNvPr>
          <p:cNvSpPr>
            <a:spLocks noGrp="1"/>
          </p:cNvSpPr>
          <p:nvPr>
            <p:ph type="body" sz="quarter" idx="67"/>
          </p:nvPr>
        </p:nvSpPr>
        <p:spPr>
          <a:xfrm>
            <a:off x="6066682" y="5334522"/>
            <a:ext cx="2572262" cy="712876"/>
          </a:xfrm>
        </p:spPr>
        <p:txBody>
          <a:bodyPr/>
          <a:lstStyle/>
          <a:p>
            <a:r>
              <a:rPr lang="en-US" noProof="0" dirty="0"/>
              <a:t>Benefit: Let Copilot help you build a presentation by </a:t>
            </a:r>
            <a:r>
              <a:rPr lang="en-US" dirty="0">
                <a:latin typeface="+mj-lt"/>
              </a:rPr>
              <a:t>generating slides </a:t>
            </a:r>
            <a:r>
              <a:rPr lang="en-US" noProof="0" dirty="0"/>
              <a:t>or images with your organization’s branding.</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Create presentations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61" name="Text Placeholder 160">
            <a:extLst>
              <a:ext uri="{FF2B5EF4-FFF2-40B4-BE49-F238E27FC236}">
                <a16:creationId xmlns:a16="http://schemas.microsoft.com/office/drawing/2014/main" id="{0442138B-CA35-562D-63F2-13388754C0E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62" name="Text Placeholder 161">
            <a:extLst>
              <a:ext uri="{FF2B5EF4-FFF2-40B4-BE49-F238E27FC236}">
                <a16:creationId xmlns:a16="http://schemas.microsoft.com/office/drawing/2014/main" id="{203130C3-225F-27C6-9CE6-9DE097F3B93C}"/>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63" name="Group 162">
            <a:extLst>
              <a:ext uri="{FF2B5EF4-FFF2-40B4-BE49-F238E27FC236}">
                <a16:creationId xmlns:a16="http://schemas.microsoft.com/office/drawing/2014/main" id="{1A9FC0CC-E27E-FCB3-ECF3-0C98594923D3}"/>
              </a:ext>
            </a:extLst>
          </p:cNvPr>
          <p:cNvGrpSpPr/>
          <p:nvPr/>
        </p:nvGrpSpPr>
        <p:grpSpPr>
          <a:xfrm>
            <a:off x="320719" y="5020658"/>
            <a:ext cx="1771605" cy="216000"/>
            <a:chOff x="320719" y="4224856"/>
            <a:chExt cx="1771605" cy="219456"/>
          </a:xfrm>
        </p:grpSpPr>
        <p:sp>
          <p:nvSpPr>
            <p:cNvPr id="164" name="Rectangle: Rounded Corners 6">
              <a:extLst>
                <a:ext uri="{FF2B5EF4-FFF2-40B4-BE49-F238E27FC236}">
                  <a16:creationId xmlns:a16="http://schemas.microsoft.com/office/drawing/2014/main" id="{7D9B5083-7C26-86B1-41BA-11B67F326CE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5" name="Graphic 164">
              <a:extLst>
                <a:ext uri="{FF2B5EF4-FFF2-40B4-BE49-F238E27FC236}">
                  <a16:creationId xmlns:a16="http://schemas.microsoft.com/office/drawing/2014/main" id="{32BED9BE-E81B-8CEA-5F3F-32AD940C4AB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66" name="Group 165">
            <a:extLst>
              <a:ext uri="{FF2B5EF4-FFF2-40B4-BE49-F238E27FC236}">
                <a16:creationId xmlns:a16="http://schemas.microsoft.com/office/drawing/2014/main" id="{3F975537-AC43-E242-B50A-0E249D5EB02B}"/>
              </a:ext>
            </a:extLst>
          </p:cNvPr>
          <p:cNvGrpSpPr/>
          <p:nvPr/>
        </p:nvGrpSpPr>
        <p:grpSpPr>
          <a:xfrm>
            <a:off x="320721" y="5309272"/>
            <a:ext cx="1771605" cy="216000"/>
            <a:chOff x="320721" y="4517211"/>
            <a:chExt cx="1771605" cy="216000"/>
          </a:xfrm>
        </p:grpSpPr>
        <p:sp>
          <p:nvSpPr>
            <p:cNvPr id="167" name="Rectangle: Rounded Corners 6">
              <a:extLst>
                <a:ext uri="{FF2B5EF4-FFF2-40B4-BE49-F238E27FC236}">
                  <a16:creationId xmlns:a16="http://schemas.microsoft.com/office/drawing/2014/main" id="{6734C5A1-7F8A-C816-A8C0-1B38BACA53C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68" name="Graphic 167">
              <a:extLst>
                <a:ext uri="{FF2B5EF4-FFF2-40B4-BE49-F238E27FC236}">
                  <a16:creationId xmlns:a16="http://schemas.microsoft.com/office/drawing/2014/main" id="{5DD6C80F-87FA-B01D-2299-E44E50C4B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88" name="Group 187">
            <a:extLst>
              <a:ext uri="{FF2B5EF4-FFF2-40B4-BE49-F238E27FC236}">
                <a16:creationId xmlns:a16="http://schemas.microsoft.com/office/drawing/2014/main" id="{3A46A12A-505C-9120-81BA-9DC1B910C6EB}"/>
              </a:ext>
            </a:extLst>
          </p:cNvPr>
          <p:cNvGrpSpPr/>
          <p:nvPr/>
        </p:nvGrpSpPr>
        <p:grpSpPr>
          <a:xfrm>
            <a:off x="320719" y="3778836"/>
            <a:ext cx="1771605" cy="216000"/>
            <a:chOff x="320719" y="4224856"/>
            <a:chExt cx="1771605" cy="219456"/>
          </a:xfrm>
        </p:grpSpPr>
        <p:sp>
          <p:nvSpPr>
            <p:cNvPr id="189" name="Rectangle: Rounded Corners 6">
              <a:extLst>
                <a:ext uri="{FF2B5EF4-FFF2-40B4-BE49-F238E27FC236}">
                  <a16:creationId xmlns:a16="http://schemas.microsoft.com/office/drawing/2014/main" id="{179395C7-C546-4591-B3AE-BA19379AC5E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90" name="Graphic 189">
              <a:extLst>
                <a:ext uri="{FF2B5EF4-FFF2-40B4-BE49-F238E27FC236}">
                  <a16:creationId xmlns:a16="http://schemas.microsoft.com/office/drawing/2014/main" id="{FCEE2F07-E560-00B7-DFB2-ADB84D2DDC9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6" y="4260849"/>
              <a:ext cx="144000" cy="144000"/>
            </a:xfrm>
            <a:prstGeom prst="rect">
              <a:avLst/>
            </a:prstGeom>
          </p:spPr>
        </p:pic>
      </p:grpSp>
      <p:grpSp>
        <p:nvGrpSpPr>
          <p:cNvPr id="191" name="Group 190">
            <a:extLst>
              <a:ext uri="{FF2B5EF4-FFF2-40B4-BE49-F238E27FC236}">
                <a16:creationId xmlns:a16="http://schemas.microsoft.com/office/drawing/2014/main" id="{8C7388E6-D896-5CAE-0104-7197E9C2DA7D}"/>
              </a:ext>
            </a:extLst>
          </p:cNvPr>
          <p:cNvGrpSpPr/>
          <p:nvPr/>
        </p:nvGrpSpPr>
        <p:grpSpPr>
          <a:xfrm>
            <a:off x="320721" y="4067450"/>
            <a:ext cx="1771605" cy="216000"/>
            <a:chOff x="320721" y="4517211"/>
            <a:chExt cx="1771605" cy="216000"/>
          </a:xfrm>
        </p:grpSpPr>
        <p:sp>
          <p:nvSpPr>
            <p:cNvPr id="192" name="Rectangle: Rounded Corners 6">
              <a:extLst>
                <a:ext uri="{FF2B5EF4-FFF2-40B4-BE49-F238E27FC236}">
                  <a16:creationId xmlns:a16="http://schemas.microsoft.com/office/drawing/2014/main" id="{D0E59BEA-5A3F-4435-8CF4-63189B3C11D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93" name="Graphic 192">
              <a:extLst>
                <a:ext uri="{FF2B5EF4-FFF2-40B4-BE49-F238E27FC236}">
                  <a16:creationId xmlns:a16="http://schemas.microsoft.com/office/drawing/2014/main" id="{C3BA835C-8E7E-EE7D-4513-C456418057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507" y="4552645"/>
              <a:ext cx="144000" cy="141732"/>
            </a:xfrm>
            <a:prstGeom prst="rect">
              <a:avLst/>
            </a:prstGeom>
          </p:spPr>
        </p:pic>
      </p:grpSp>
      <p:pic>
        <p:nvPicPr>
          <p:cNvPr id="249" name="Picture 6" descr="Microsoft Teams Logo, symbol, meaning, history, PNG, brand">
            <a:extLst>
              <a:ext uri="{FF2B5EF4-FFF2-40B4-BE49-F238E27FC236}">
                <a16:creationId xmlns:a16="http://schemas.microsoft.com/office/drawing/2014/main" id="{A0FFEEF6-949B-33B6-7768-904699D4B68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049" r="19049"/>
          <a:stretch/>
        </p:blipFill>
        <p:spPr bwMode="auto">
          <a:xfrm>
            <a:off x="6067424" y="229243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255" name="Graphic 254">
            <a:extLst>
              <a:ext uri="{FF2B5EF4-FFF2-40B4-BE49-F238E27FC236}">
                <a16:creationId xmlns:a16="http://schemas.microsoft.com/office/drawing/2014/main" id="{1BCCD609-9075-8BFB-2D57-DCA0ED6539C8}"/>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6818" b="-6818"/>
          <a:stretch/>
        </p:blipFill>
        <p:spPr>
          <a:xfrm>
            <a:off x="8950325" y="4829399"/>
            <a:ext cx="237610" cy="237610"/>
          </a:xfrm>
          <a:prstGeom prst="rect">
            <a:avLst/>
          </a:prstGeom>
        </p:spPr>
      </p:pic>
      <p:pic>
        <p:nvPicPr>
          <p:cNvPr id="257" name="Graphic 256">
            <a:extLst>
              <a:ext uri="{FF2B5EF4-FFF2-40B4-BE49-F238E27FC236}">
                <a16:creationId xmlns:a16="http://schemas.microsoft.com/office/drawing/2014/main" id="{975E25BC-8C1A-7B01-A477-04D4416285D3}"/>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7386" b="-7386"/>
          <a:stretch/>
        </p:blipFill>
        <p:spPr>
          <a:xfrm>
            <a:off x="6067425" y="4819079"/>
            <a:ext cx="258250" cy="258250"/>
          </a:xfrm>
          <a:prstGeom prst="rect">
            <a:avLst/>
          </a:prstGeom>
        </p:spPr>
      </p:pic>
      <p:sp>
        <p:nvSpPr>
          <p:cNvPr id="28" name="Graphic 2">
            <a:hlinkClick r:id="rId16"/>
            <a:extLst>
              <a:ext uri="{FF2B5EF4-FFF2-40B4-BE49-F238E27FC236}">
                <a16:creationId xmlns:a16="http://schemas.microsoft.com/office/drawing/2014/main" id="{72DAE1FE-8161-CBB8-949B-9F58DC58C83E}"/>
              </a:ext>
            </a:extLst>
          </p:cNvPr>
          <p:cNvSpPr>
            <a:spLocks/>
          </p:cNvSpPr>
          <p:nvPr/>
        </p:nvSpPr>
        <p:spPr>
          <a:xfrm>
            <a:off x="6304100" y="42483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 name="TextBox 46">
            <a:extLst>
              <a:ext uri="{FF2B5EF4-FFF2-40B4-BE49-F238E27FC236}">
                <a16:creationId xmlns:a16="http://schemas.microsoft.com/office/drawing/2014/main" id="{0D780597-6EC1-3B98-A14B-8BAC979BAAAA}"/>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48" name="Picture 28" descr="Microsoft Outlook Logo PNG, Logo Outlook.com Transparent Images - Free ...">
            <a:extLst>
              <a:ext uri="{FF2B5EF4-FFF2-40B4-BE49-F238E27FC236}">
                <a16:creationId xmlns:a16="http://schemas.microsoft.com/office/drawing/2014/main" id="{77E35882-8E1E-79E9-33BC-55E24BEA8069}"/>
              </a:ext>
            </a:extLst>
          </p:cNvPr>
          <p:cNvPicPr>
            <a:picLocks noChangeArrowheads="1"/>
          </p:cNvPicPr>
          <p:nvPr/>
        </p:nvPicPr>
        <p:blipFill rotWithShape="1">
          <a:blip r:embed="rId17">
            <a:extLst>
              <a:ext uri="{28A0092B-C50C-407E-A947-70E740481C1C}">
                <a14:useLocalDpi xmlns:a14="http://schemas.microsoft.com/office/drawing/2010/main" val="0"/>
              </a:ext>
            </a:extLst>
          </a:blip>
          <a:srcRect t="-3781" b="-3781"/>
          <a:stretch/>
        </p:blipFill>
        <p:spPr bwMode="auto">
          <a:xfrm>
            <a:off x="3200672" y="4836629"/>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FBFED97-8260-67D6-B86D-F0FC8AB30B2B}"/>
              </a:ext>
              <a:ext uri="{C183D7F6-B498-43B3-948B-1728B52AA6E4}">
                <adec:decorative xmlns:adec="http://schemas.microsoft.com/office/drawing/2017/decorative" val="0"/>
              </a:ext>
            </a:extLst>
          </p:cNvPr>
          <p:cNvSpPr txBox="1"/>
          <p:nvPr/>
        </p:nvSpPr>
        <p:spPr>
          <a:xfrm>
            <a:off x="6445284" y="217772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35" name="TextBox 134">
            <a:extLst>
              <a:ext uri="{FF2B5EF4-FFF2-40B4-BE49-F238E27FC236}">
                <a16:creationId xmlns:a16="http://schemas.microsoft.com/office/drawing/2014/main" id="{9C019BDB-7A79-E328-85E2-292C72DC528F}"/>
              </a:ext>
              <a:ext uri="{C183D7F6-B498-43B3-948B-1728B52AA6E4}">
                <adec:decorative xmlns:adec="http://schemas.microsoft.com/office/drawing/2017/decorative" val="0"/>
              </a:ext>
            </a:extLst>
          </p:cNvPr>
          <p:cNvSpPr txBox="1"/>
          <p:nvPr/>
        </p:nvSpPr>
        <p:spPr>
          <a:xfrm>
            <a:off x="9329077" y="217772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pic>
        <p:nvPicPr>
          <p:cNvPr id="141" name="Graphic 140">
            <a:extLst>
              <a:ext uri="{FF2B5EF4-FFF2-40B4-BE49-F238E27FC236}">
                <a16:creationId xmlns:a16="http://schemas.microsoft.com/office/drawing/2014/main" id="{42AF51D3-A4BB-BD71-5C55-86CF9E2C470C}"/>
              </a:ext>
            </a:extLst>
          </p:cNvPr>
          <p:cNvPicPr>
            <a:picLocks noChangeAspect="1"/>
          </p:cNvPicPr>
          <p:nvPr/>
        </p:nvPicPr>
        <p:blipFill rotWithShape="1">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t="-5682" b="-5682"/>
          <a:stretch/>
        </p:blipFill>
        <p:spPr>
          <a:xfrm>
            <a:off x="8950325" y="2293756"/>
            <a:ext cx="220682" cy="220682"/>
          </a:xfrm>
          <a:prstGeom prst="rect">
            <a:avLst/>
          </a:prstGeom>
        </p:spPr>
      </p:pic>
      <p:sp>
        <p:nvSpPr>
          <p:cNvPr id="142" name="TextBox 141">
            <a:extLst>
              <a:ext uri="{FF2B5EF4-FFF2-40B4-BE49-F238E27FC236}">
                <a16:creationId xmlns:a16="http://schemas.microsoft.com/office/drawing/2014/main" id="{67155B26-E07E-6A6C-6FE6-BBB0E5AFDA4E}"/>
              </a:ext>
              <a:ext uri="{C183D7F6-B498-43B3-948B-1728B52AA6E4}">
                <adec:decorative xmlns:adec="http://schemas.microsoft.com/office/drawing/2017/decorative" val="0"/>
              </a:ext>
            </a:extLst>
          </p:cNvPr>
          <p:cNvSpPr txBox="1"/>
          <p:nvPr/>
        </p:nvSpPr>
        <p:spPr>
          <a:xfrm>
            <a:off x="6445284"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143" name="TextBox 142">
            <a:extLst>
              <a:ext uri="{FF2B5EF4-FFF2-40B4-BE49-F238E27FC236}">
                <a16:creationId xmlns:a16="http://schemas.microsoft.com/office/drawing/2014/main" id="{FC51B3CE-09BE-19CA-8F0C-4BACE7CDED9D}"/>
              </a:ext>
              <a:ext uri="{C183D7F6-B498-43B3-948B-1728B52AA6E4}">
                <adec:decorative xmlns:adec="http://schemas.microsoft.com/office/drawing/2017/decorative" val="0"/>
              </a:ext>
            </a:extLst>
          </p:cNvPr>
          <p:cNvSpPr txBox="1"/>
          <p:nvPr/>
        </p:nvSpPr>
        <p:spPr>
          <a:xfrm>
            <a:off x="9329077"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2" name="TextBox 1">
            <a:extLst>
              <a:ext uri="{FF2B5EF4-FFF2-40B4-BE49-F238E27FC236}">
                <a16:creationId xmlns:a16="http://schemas.microsoft.com/office/drawing/2014/main" id="{33015451-7516-5506-38AC-9B6D0C939889}"/>
              </a:ext>
              <a:ext uri="{C183D7F6-B498-43B3-948B-1728B52AA6E4}">
                <adec:decorative xmlns:adec="http://schemas.microsoft.com/office/drawing/2017/decorative" val="0"/>
              </a:ext>
            </a:extLst>
          </p:cNvPr>
          <p:cNvSpPr txBox="1"/>
          <p:nvPr/>
        </p:nvSpPr>
        <p:spPr>
          <a:xfrm>
            <a:off x="3579274" y="232996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Researcher</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3" name="Picture 2">
            <a:extLst>
              <a:ext uri="{FF2B5EF4-FFF2-40B4-BE49-F238E27FC236}">
                <a16:creationId xmlns:a16="http://schemas.microsoft.com/office/drawing/2014/main" id="{1CF72256-98B9-88A3-F417-1D352D490D28}"/>
              </a:ext>
            </a:extLst>
          </p:cNvPr>
          <p:cNvPicPr>
            <a:picLocks noChangeAspect="1"/>
          </p:cNvPicPr>
          <p:nvPr/>
        </p:nvPicPr>
        <p:blipFill>
          <a:blip r:embed="rId20"/>
          <a:stretch>
            <a:fillRect/>
          </a:stretch>
        </p:blipFill>
        <p:spPr>
          <a:xfrm>
            <a:off x="3200672" y="2265567"/>
            <a:ext cx="319806" cy="260181"/>
          </a:xfrm>
          <a:prstGeom prst="rect">
            <a:avLst/>
          </a:prstGeom>
        </p:spPr>
      </p:pic>
    </p:spTree>
    <p:extLst>
      <p:ext uri="{BB962C8B-B14F-4D97-AF65-F5344CB8AC3E}">
        <p14:creationId xmlns:p14="http://schemas.microsoft.com/office/powerpoint/2010/main" val="214877804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TextBox 1038">
            <a:extLst>
              <a:ext uri="{FF2B5EF4-FFF2-40B4-BE49-F238E27FC236}">
                <a16:creationId xmlns:a16="http://schemas.microsoft.com/office/drawing/2014/main" id="{0C897CE8-ED1D-54E6-5133-E762AB0017A1}"/>
              </a:ext>
              <a:ext uri="{C183D7F6-B498-43B3-948B-1728B52AA6E4}">
                <adec:decorative xmlns:adec="http://schemas.microsoft.com/office/drawing/2017/decorative" val="0"/>
              </a:ext>
            </a:extLst>
          </p:cNvPr>
          <p:cNvSpPr txBox="1"/>
          <p:nvPr/>
        </p:nvSpPr>
        <p:spPr>
          <a:xfrm>
            <a:off x="644440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031" name="Text Placeholder 1030">
            <a:extLst>
              <a:ext uri="{FF2B5EF4-FFF2-40B4-BE49-F238E27FC236}">
                <a16:creationId xmlns:a16="http://schemas.microsoft.com/office/drawing/2014/main" id="{D42F0C69-5D48-8AFC-D722-62FF1FB4EA9F}"/>
              </a:ext>
            </a:extLst>
          </p:cNvPr>
          <p:cNvSpPr>
            <a:spLocks noGrp="1"/>
          </p:cNvSpPr>
          <p:nvPr>
            <p:ph type="body" sz="quarter" idx="32"/>
          </p:nvPr>
        </p:nvSpPr>
        <p:spPr>
          <a:xfrm>
            <a:off x="311388" y="1026303"/>
            <a:ext cx="2431246" cy="1131079"/>
          </a:xfrm>
        </p:spPr>
        <p:txBody>
          <a:bodyPr/>
          <a:lstStyle/>
          <a:p>
            <a:r>
              <a:rPr lang="en-US" noProof="0" dirty="0"/>
              <a:t>AI can help with the analysis and communication requires to track campaign performance and inform decision making on new strategies.</a:t>
            </a:r>
          </a:p>
        </p:txBody>
      </p:sp>
      <p:sp>
        <p:nvSpPr>
          <p:cNvPr id="69" name="Text Placeholder 68">
            <a:extLst>
              <a:ext uri="{FF2B5EF4-FFF2-40B4-BE49-F238E27FC236}">
                <a16:creationId xmlns:a16="http://schemas.microsoft.com/office/drawing/2014/main" id="{99B2241E-557A-FF36-F785-805C429C81BC}"/>
              </a:ext>
            </a:extLst>
          </p:cNvPr>
          <p:cNvSpPr>
            <a:spLocks noGrp="1"/>
          </p:cNvSpPr>
          <p:nvPr>
            <p:ph type="body" sz="quarter" idx="33"/>
          </p:nvPr>
        </p:nvSpPr>
        <p:spPr>
          <a:xfrm>
            <a:off x="304796" y="413987"/>
            <a:ext cx="2057403" cy="307777"/>
          </a:xfrm>
        </p:spPr>
        <p:txBody>
          <a:bodyPr/>
          <a:lstStyle/>
          <a:p>
            <a:r>
              <a:rPr lang="en-US"/>
              <a:t>Retail</a:t>
            </a:r>
          </a:p>
        </p:txBody>
      </p:sp>
      <p:sp>
        <p:nvSpPr>
          <p:cNvPr id="46" name="Text Placeholder 45">
            <a:extLst>
              <a:ext uri="{FF2B5EF4-FFF2-40B4-BE49-F238E27FC236}">
                <a16:creationId xmlns:a16="http://schemas.microsoft.com/office/drawing/2014/main" id="{CCFAF3E8-92E2-9C8D-6306-EC61436F5CCC}"/>
              </a:ext>
            </a:extLst>
          </p:cNvPr>
          <p:cNvSpPr>
            <a:spLocks noGrp="1"/>
          </p:cNvSpPr>
          <p:nvPr>
            <p:ph type="body" sz="quarter" idx="30"/>
          </p:nvPr>
        </p:nvSpPr>
        <p:spPr>
          <a:xfrm>
            <a:off x="10430351" y="521099"/>
            <a:ext cx="1456966" cy="175614"/>
          </a:xfrm>
        </p:spPr>
        <p:txBody>
          <a:bodyPr/>
          <a:lstStyle/>
          <a:p>
            <a:r>
              <a:rPr lang="en-US" noProof="0"/>
              <a:t>Buy</a:t>
            </a:r>
          </a:p>
        </p:txBody>
      </p:sp>
      <p:sp>
        <p:nvSpPr>
          <p:cNvPr id="43" name="Text Placeholder 42">
            <a:extLst>
              <a:ext uri="{FF2B5EF4-FFF2-40B4-BE49-F238E27FC236}">
                <a16:creationId xmlns:a16="http://schemas.microsoft.com/office/drawing/2014/main" id="{62FE5023-DD14-BBF5-C634-BA2B47E07C6B}"/>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41" name="Title 40">
            <a:extLst>
              <a:ext uri="{FF2B5EF4-FFF2-40B4-BE49-F238E27FC236}">
                <a16:creationId xmlns:a16="http://schemas.microsoft.com/office/drawing/2014/main" id="{13307994-36E3-FBB3-C69E-CE8D4E058F64}"/>
              </a:ext>
            </a:extLst>
          </p:cNvPr>
          <p:cNvSpPr>
            <a:spLocks noGrp="1"/>
          </p:cNvSpPr>
          <p:nvPr>
            <p:ph type="title"/>
          </p:nvPr>
        </p:nvSpPr>
        <p:spPr>
          <a:xfrm>
            <a:off x="2492556" y="429376"/>
            <a:ext cx="4144817" cy="276999"/>
          </a:xfrm>
        </p:spPr>
        <p:txBody>
          <a:bodyPr/>
          <a:lstStyle/>
          <a:p>
            <a:r>
              <a:rPr lang="en-US"/>
              <a:t>Track marketing campaign performance</a:t>
            </a:r>
          </a:p>
        </p:txBody>
      </p:sp>
      <p:sp>
        <p:nvSpPr>
          <p:cNvPr id="82" name="Text Placeholder 81">
            <a:extLst>
              <a:ext uri="{FF2B5EF4-FFF2-40B4-BE49-F238E27FC236}">
                <a16:creationId xmlns:a16="http://schemas.microsoft.com/office/drawing/2014/main" id="{47807DCB-7073-FB4E-A96C-FF2261C578EF}"/>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Accelerate campaign planning</a:t>
            </a:r>
            <a:r>
              <a:rPr lang="en-US" noProof="0" dirty="0"/>
              <a:t>, foster creativity, and ensure alignment across the team.</a:t>
            </a:r>
          </a:p>
          <a:p>
            <a:r>
              <a:rPr kumimoji="0" lang="en-US" sz="900" b="0" i="0" u="sng"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2"/>
              </a:rPr>
              <a:t>Try in Prompt Gallery: Summarize meetings and videos</a:t>
            </a:r>
            <a:endParaRPr kumimoji="0" lang="en-US" sz="1000" b="0" i="0" u="sng" strike="noStrike" kern="1200" cap="none" spc="0" normalizeH="0" baseline="0" noProof="0" dirty="0">
              <a:ln>
                <a:noFill/>
              </a:ln>
              <a:solidFill>
                <a:srgbClr val="0070C0"/>
              </a:solidFill>
              <a:effectLst/>
              <a:uLnTx/>
              <a:uFillTx/>
              <a:latin typeface="Segoe UI"/>
              <a:ea typeface="+mn-ea"/>
              <a:cs typeface="+mn-cs"/>
            </a:endParaRPr>
          </a:p>
          <a:p>
            <a:endParaRPr lang="en-US" noProof="0" dirty="0"/>
          </a:p>
        </p:txBody>
      </p:sp>
      <p:sp>
        <p:nvSpPr>
          <p:cNvPr id="42" name="Text Placeholder 41">
            <a:extLst>
              <a:ext uri="{FF2B5EF4-FFF2-40B4-BE49-F238E27FC236}">
                <a16:creationId xmlns:a16="http://schemas.microsoft.com/office/drawing/2014/main" id="{17694C70-C648-FAB7-2015-EA17F6F5456F}"/>
              </a:ext>
            </a:extLst>
          </p:cNvPr>
          <p:cNvSpPr>
            <a:spLocks noGrp="1"/>
          </p:cNvSpPr>
          <p:nvPr>
            <p:ph type="body" sz="quarter" idx="11"/>
          </p:nvPr>
        </p:nvSpPr>
        <p:spPr>
          <a:xfrm>
            <a:off x="3182890" y="1112478"/>
            <a:ext cx="2572262" cy="153888"/>
          </a:xfrm>
        </p:spPr>
        <p:txBody>
          <a:bodyPr/>
          <a:lstStyle/>
          <a:p>
            <a:r>
              <a:rPr lang="en-US" noProof="0"/>
              <a:t>Efficient campaign planning</a:t>
            </a:r>
          </a:p>
        </p:txBody>
      </p:sp>
      <p:sp>
        <p:nvSpPr>
          <p:cNvPr id="44" name="Text Placeholder 43">
            <a:extLst>
              <a:ext uri="{FF2B5EF4-FFF2-40B4-BE49-F238E27FC236}">
                <a16:creationId xmlns:a16="http://schemas.microsoft.com/office/drawing/2014/main" id="{B48B9AB2-1528-29EC-F734-A706A69F8F4E}"/>
              </a:ext>
            </a:extLst>
          </p:cNvPr>
          <p:cNvSpPr>
            <a:spLocks noGrp="1"/>
          </p:cNvSpPr>
          <p:nvPr>
            <p:ph type="body" sz="quarter" idx="18"/>
          </p:nvPr>
        </p:nvSpPr>
        <p:spPr>
          <a:xfrm>
            <a:off x="3182938" y="1438275"/>
            <a:ext cx="2571750" cy="627063"/>
          </a:xfrm>
        </p:spPr>
        <p:txBody>
          <a:bodyPr/>
          <a:lstStyle/>
          <a:p>
            <a:r>
              <a:rPr lang="en-US" noProof="0"/>
              <a:t>Collaborate with your team to plan a campaign using Copilot in Teams. It assists in suggesting talking points, setting goals, and assigning tasks.</a:t>
            </a:r>
          </a:p>
        </p:txBody>
      </p:sp>
      <p:sp>
        <p:nvSpPr>
          <p:cNvPr id="71" name="Text Placeholder 70">
            <a:extLst>
              <a:ext uri="{FF2B5EF4-FFF2-40B4-BE49-F238E27FC236}">
                <a16:creationId xmlns:a16="http://schemas.microsoft.com/office/drawing/2014/main" id="{C7EA14AB-C183-3908-6A00-68E725F6D518}"/>
              </a:ext>
            </a:extLst>
          </p:cNvPr>
          <p:cNvSpPr>
            <a:spLocks noGrp="1"/>
          </p:cNvSpPr>
          <p:nvPr>
            <p:ph type="body" sz="quarter" idx="42"/>
          </p:nvPr>
        </p:nvSpPr>
        <p:spPr>
          <a:xfrm>
            <a:off x="6066682" y="1112478"/>
            <a:ext cx="2572262" cy="153888"/>
          </a:xfrm>
        </p:spPr>
        <p:txBody>
          <a:bodyPr/>
          <a:lstStyle/>
          <a:p>
            <a:r>
              <a:rPr lang="en-US" noProof="0"/>
              <a:t>Content creation and review</a:t>
            </a:r>
          </a:p>
        </p:txBody>
      </p:sp>
      <p:sp>
        <p:nvSpPr>
          <p:cNvPr id="72" name="Text Placeholder 71">
            <a:extLst>
              <a:ext uri="{FF2B5EF4-FFF2-40B4-BE49-F238E27FC236}">
                <a16:creationId xmlns:a16="http://schemas.microsoft.com/office/drawing/2014/main" id="{B3906E4F-C931-B3BA-EEAE-1DA55E925C61}"/>
              </a:ext>
            </a:extLst>
          </p:cNvPr>
          <p:cNvSpPr>
            <a:spLocks noGrp="1"/>
          </p:cNvSpPr>
          <p:nvPr>
            <p:ph type="body" sz="quarter" idx="43"/>
          </p:nvPr>
        </p:nvSpPr>
        <p:spPr>
          <a:xfrm>
            <a:off x="6067425" y="1438275"/>
            <a:ext cx="2571750" cy="627063"/>
          </a:xfrm>
        </p:spPr>
        <p:txBody>
          <a:bodyPr/>
          <a:lstStyle/>
          <a:p>
            <a:r>
              <a:rPr lang="en-US" noProof="0"/>
              <a:t>Use Copilot to draft marketing content, such as blog posts, social media updates, and email campaigns. It provides real-time suggestions and helps maintain consistent messaging.</a:t>
            </a:r>
          </a:p>
        </p:txBody>
      </p:sp>
      <p:sp>
        <p:nvSpPr>
          <p:cNvPr id="76" name="Text Placeholder 75">
            <a:extLst>
              <a:ext uri="{FF2B5EF4-FFF2-40B4-BE49-F238E27FC236}">
                <a16:creationId xmlns:a16="http://schemas.microsoft.com/office/drawing/2014/main" id="{747DC656-42A3-28F9-91B3-6AA688CFCE40}"/>
              </a:ext>
            </a:extLst>
          </p:cNvPr>
          <p:cNvSpPr>
            <a:spLocks noGrp="1"/>
          </p:cNvSpPr>
          <p:nvPr>
            <p:ph type="body" sz="quarter" idx="68"/>
          </p:nvPr>
        </p:nvSpPr>
        <p:spPr>
          <a:xfrm>
            <a:off x="8950475" y="2725494"/>
            <a:ext cx="2572262" cy="712876"/>
          </a:xfrm>
        </p:spPr>
        <p:txBody>
          <a:bodyPr/>
          <a:lstStyle/>
          <a:p>
            <a:r>
              <a:rPr lang="en-US" noProof="0" dirty="0"/>
              <a:t>Benefit: </a:t>
            </a:r>
            <a:r>
              <a:rPr lang="en-US" dirty="0">
                <a:latin typeface="+mj-lt"/>
              </a:rPr>
              <a:t>Optimize campaigns</a:t>
            </a:r>
            <a:r>
              <a:rPr lang="en-US" noProof="0" dirty="0"/>
              <a:t> based on data-driven insights, leading to better ROI.</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Find insights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74" name="Text Placeholder 73">
            <a:extLst>
              <a:ext uri="{FF2B5EF4-FFF2-40B4-BE49-F238E27FC236}">
                <a16:creationId xmlns:a16="http://schemas.microsoft.com/office/drawing/2014/main" id="{8FE893CD-BAB7-FD14-A58D-6984064763EB}"/>
              </a:ext>
            </a:extLst>
          </p:cNvPr>
          <p:cNvSpPr>
            <a:spLocks noGrp="1"/>
          </p:cNvSpPr>
          <p:nvPr>
            <p:ph type="body" sz="quarter" idx="45"/>
          </p:nvPr>
        </p:nvSpPr>
        <p:spPr>
          <a:xfrm>
            <a:off x="8950475" y="1112478"/>
            <a:ext cx="2572262" cy="153888"/>
          </a:xfrm>
        </p:spPr>
        <p:txBody>
          <a:bodyPr/>
          <a:lstStyle/>
          <a:p>
            <a:r>
              <a:rPr lang="en-US" noProof="0"/>
              <a:t>Data-driven insights</a:t>
            </a:r>
          </a:p>
        </p:txBody>
      </p:sp>
      <p:sp>
        <p:nvSpPr>
          <p:cNvPr id="75" name="Text Placeholder 74">
            <a:extLst>
              <a:ext uri="{FF2B5EF4-FFF2-40B4-BE49-F238E27FC236}">
                <a16:creationId xmlns:a16="http://schemas.microsoft.com/office/drawing/2014/main" id="{6D537541-4705-DE6B-D075-4D487EE1D09E}"/>
              </a:ext>
            </a:extLst>
          </p:cNvPr>
          <p:cNvSpPr>
            <a:spLocks noGrp="1"/>
          </p:cNvSpPr>
          <p:nvPr>
            <p:ph type="body" sz="quarter" idx="46"/>
          </p:nvPr>
        </p:nvSpPr>
        <p:spPr>
          <a:xfrm>
            <a:off x="8950325" y="1438275"/>
            <a:ext cx="2571750" cy="627063"/>
          </a:xfrm>
        </p:spPr>
        <p:txBody>
          <a:bodyPr/>
          <a:lstStyle/>
          <a:p>
            <a:r>
              <a:rPr lang="en-US" noProof="0"/>
              <a:t>Analyze campaign performance data with suggestions from Copilot in Excel for new formula columns and insightful charts.</a:t>
            </a:r>
          </a:p>
        </p:txBody>
      </p:sp>
      <p:sp>
        <p:nvSpPr>
          <p:cNvPr id="90" name="Text Placeholder 89">
            <a:extLst>
              <a:ext uri="{FF2B5EF4-FFF2-40B4-BE49-F238E27FC236}">
                <a16:creationId xmlns:a16="http://schemas.microsoft.com/office/drawing/2014/main" id="{1E246852-CC62-7322-3DC9-B0CC04DF5F86}"/>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Enhance content quality</a:t>
            </a:r>
            <a:r>
              <a:rPr lang="en-US" noProof="0" dirty="0"/>
              <a:t>, save time, and engage your audience effectively.</a:t>
            </a:r>
          </a:p>
          <a:p>
            <a:r>
              <a:rPr kumimoji="0" lang="en-US" sz="900" b="0" i="0" u="sng" strike="noStrike" kern="1200" cap="none" spc="0" normalizeH="0" baseline="0" noProof="0" dirty="0">
                <a:ln>
                  <a:noFill/>
                </a:ln>
                <a:solidFill>
                  <a:srgbClr val="0070C0"/>
                </a:solidFill>
                <a:effectLst/>
                <a:uLnTx/>
                <a:uFillTx/>
                <a:latin typeface="Segoe UI"/>
                <a:ea typeface="+mn-ea"/>
                <a:cs typeface="Segoe UI" panose="020B0502040204020203" pitchFamily="34" charset="0"/>
                <a:hlinkClick r:id="rId4"/>
              </a:rPr>
              <a:t>Try in Prompt Gallery: Test messaging clarity</a:t>
            </a:r>
            <a:endParaRPr kumimoji="0" lang="en-US" sz="1000" b="0" i="0" u="sng" strike="noStrike" kern="1200" cap="none" spc="0" normalizeH="0" baseline="0" noProof="0" dirty="0">
              <a:ln>
                <a:noFill/>
              </a:ln>
              <a:solidFill>
                <a:srgbClr val="0070C0"/>
              </a:solidFill>
              <a:effectLst/>
              <a:uLnTx/>
              <a:uFillTx/>
              <a:latin typeface="Segoe UI"/>
              <a:ea typeface="+mn-ea"/>
              <a:cs typeface="+mn-cs"/>
            </a:endParaRPr>
          </a:p>
          <a:p>
            <a:endParaRPr lang="en-US" noProof="0" dirty="0"/>
          </a:p>
        </p:txBody>
      </p:sp>
      <p:sp>
        <p:nvSpPr>
          <p:cNvPr id="77" name="Text Placeholder 76">
            <a:extLst>
              <a:ext uri="{FF2B5EF4-FFF2-40B4-BE49-F238E27FC236}">
                <a16:creationId xmlns:a16="http://schemas.microsoft.com/office/drawing/2014/main" id="{2CC1D01A-5A0E-0D32-07FB-F29F193B7EAB}"/>
              </a:ext>
            </a:extLst>
          </p:cNvPr>
          <p:cNvSpPr>
            <a:spLocks noGrp="1"/>
          </p:cNvSpPr>
          <p:nvPr>
            <p:ph type="body" sz="quarter" idx="48"/>
          </p:nvPr>
        </p:nvSpPr>
        <p:spPr>
          <a:xfrm>
            <a:off x="3182890" y="5334522"/>
            <a:ext cx="2572262" cy="712876"/>
          </a:xfrm>
        </p:spPr>
        <p:txBody>
          <a:bodyPr/>
          <a:lstStyle/>
          <a:p>
            <a:r>
              <a:rPr lang="en-US" noProof="0" dirty="0"/>
              <a:t>Benefit: </a:t>
            </a:r>
            <a:r>
              <a:rPr lang="en-US" dirty="0">
                <a:latin typeface="+mj-lt"/>
              </a:rPr>
              <a:t>Increase engagement</a:t>
            </a:r>
            <a:r>
              <a:rPr lang="en-US" noProof="0" dirty="0"/>
              <a:t>, deliver relevant content, and boost conversion rates.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Tailor targeted campaigns</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78" name="Text Placeholder 77">
            <a:extLst>
              <a:ext uri="{FF2B5EF4-FFF2-40B4-BE49-F238E27FC236}">
                <a16:creationId xmlns:a16="http://schemas.microsoft.com/office/drawing/2014/main" id="{3FBA2F06-41C3-2E05-939F-07B0DB1546A6}"/>
              </a:ext>
            </a:extLst>
          </p:cNvPr>
          <p:cNvSpPr>
            <a:spLocks noGrp="1"/>
          </p:cNvSpPr>
          <p:nvPr>
            <p:ph type="body" sz="quarter" idx="49"/>
          </p:nvPr>
        </p:nvSpPr>
        <p:spPr>
          <a:xfrm>
            <a:off x="3182890" y="3725103"/>
            <a:ext cx="2572262" cy="153888"/>
          </a:xfrm>
        </p:spPr>
        <p:txBody>
          <a:bodyPr/>
          <a:lstStyle/>
          <a:p>
            <a:r>
              <a:rPr lang="en-US" noProof="0"/>
              <a:t>Personalized customer segmentation</a:t>
            </a:r>
          </a:p>
        </p:txBody>
      </p:sp>
      <p:sp>
        <p:nvSpPr>
          <p:cNvPr id="79" name="Text Placeholder 78">
            <a:extLst>
              <a:ext uri="{FF2B5EF4-FFF2-40B4-BE49-F238E27FC236}">
                <a16:creationId xmlns:a16="http://schemas.microsoft.com/office/drawing/2014/main" id="{28E67420-810A-7DB0-4713-F85C71E78529}"/>
              </a:ext>
            </a:extLst>
          </p:cNvPr>
          <p:cNvSpPr>
            <a:spLocks noGrp="1"/>
          </p:cNvSpPr>
          <p:nvPr>
            <p:ph type="body" sz="quarter" idx="50"/>
          </p:nvPr>
        </p:nvSpPr>
        <p:spPr>
          <a:xfrm>
            <a:off x="3182938" y="4051300"/>
            <a:ext cx="2571750" cy="627063"/>
          </a:xfrm>
        </p:spPr>
        <p:txBody>
          <a:bodyPr/>
          <a:lstStyle/>
          <a:p>
            <a:r>
              <a:rPr lang="en-US" noProof="0"/>
              <a:t>Prompt Copilot to recommend customer segmentation options for consideration.</a:t>
            </a:r>
          </a:p>
          <a:p>
            <a:endParaRPr lang="en-US" noProof="0"/>
          </a:p>
        </p:txBody>
      </p:sp>
      <p:sp>
        <p:nvSpPr>
          <p:cNvPr id="80" name="Text Placeholder 79">
            <a:extLst>
              <a:ext uri="{FF2B5EF4-FFF2-40B4-BE49-F238E27FC236}">
                <a16:creationId xmlns:a16="http://schemas.microsoft.com/office/drawing/2014/main" id="{AEAAC525-2A7A-E7A8-5138-092BA18457B5}"/>
              </a:ext>
            </a:extLst>
          </p:cNvPr>
          <p:cNvSpPr>
            <a:spLocks noGrp="1"/>
          </p:cNvSpPr>
          <p:nvPr>
            <p:ph type="body" sz="quarter" idx="51"/>
          </p:nvPr>
        </p:nvSpPr>
        <p:spPr>
          <a:xfrm>
            <a:off x="6066682" y="3725103"/>
            <a:ext cx="2572262" cy="153888"/>
          </a:xfrm>
        </p:spPr>
        <p:txBody>
          <a:bodyPr/>
          <a:lstStyle/>
          <a:p>
            <a:r>
              <a:rPr lang="en-US" noProof="0"/>
              <a:t>Collaborative campaign review</a:t>
            </a:r>
          </a:p>
        </p:txBody>
      </p:sp>
      <p:sp>
        <p:nvSpPr>
          <p:cNvPr id="81" name="Text Placeholder 80">
            <a:extLst>
              <a:ext uri="{FF2B5EF4-FFF2-40B4-BE49-F238E27FC236}">
                <a16:creationId xmlns:a16="http://schemas.microsoft.com/office/drawing/2014/main" id="{2EC5CCDB-3998-F534-D477-7942C2C3BB5C}"/>
              </a:ext>
            </a:extLst>
          </p:cNvPr>
          <p:cNvSpPr>
            <a:spLocks noGrp="1"/>
          </p:cNvSpPr>
          <p:nvPr>
            <p:ph type="body" sz="quarter" idx="52"/>
          </p:nvPr>
        </p:nvSpPr>
        <p:spPr>
          <a:xfrm>
            <a:off x="6067425" y="4051300"/>
            <a:ext cx="2571750" cy="627063"/>
          </a:xfrm>
        </p:spPr>
        <p:txBody>
          <a:bodyPr/>
          <a:lstStyle/>
          <a:p>
            <a:r>
              <a:rPr lang="en-US" noProof="0"/>
              <a:t>During campaign reviews, Copilot in Teams assists in summarizing key points, identifying areas for improvement, and suggesting next steps.</a:t>
            </a:r>
          </a:p>
          <a:p>
            <a:endParaRPr lang="en-US" noProof="0"/>
          </a:p>
        </p:txBody>
      </p:sp>
      <p:sp>
        <p:nvSpPr>
          <p:cNvPr id="70" name="Text Placeholder 69">
            <a:extLst>
              <a:ext uri="{FF2B5EF4-FFF2-40B4-BE49-F238E27FC236}">
                <a16:creationId xmlns:a16="http://schemas.microsoft.com/office/drawing/2014/main" id="{B702550D-D3D0-D945-7C60-537A468E1E05}"/>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Streamline social media management</a:t>
            </a:r>
            <a:r>
              <a:rPr lang="en-US" noProof="0" dirty="0"/>
              <a:t>, maintain consistency, and reach your audience at optimal times.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6"/>
              </a:rPr>
              <a:t>Try in Prompt Gallery: Oversee content strategy</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88" name="Text Placeholder 87">
            <a:extLst>
              <a:ext uri="{FF2B5EF4-FFF2-40B4-BE49-F238E27FC236}">
                <a16:creationId xmlns:a16="http://schemas.microsoft.com/office/drawing/2014/main" id="{259E110C-13D0-2CE8-20E4-A78045B86474}"/>
              </a:ext>
            </a:extLst>
          </p:cNvPr>
          <p:cNvSpPr>
            <a:spLocks noGrp="1"/>
          </p:cNvSpPr>
          <p:nvPr>
            <p:ph type="body" sz="quarter" idx="54"/>
          </p:nvPr>
        </p:nvSpPr>
        <p:spPr>
          <a:xfrm>
            <a:off x="8950475" y="3725103"/>
            <a:ext cx="2572262" cy="153888"/>
          </a:xfrm>
        </p:spPr>
        <p:txBody>
          <a:bodyPr/>
          <a:lstStyle/>
          <a:p>
            <a:r>
              <a:rPr lang="en-US" noProof="0"/>
              <a:t>Social media scheduling</a:t>
            </a:r>
          </a:p>
        </p:txBody>
      </p:sp>
      <p:sp>
        <p:nvSpPr>
          <p:cNvPr id="89" name="Text Placeholder 88">
            <a:extLst>
              <a:ext uri="{FF2B5EF4-FFF2-40B4-BE49-F238E27FC236}">
                <a16:creationId xmlns:a16="http://schemas.microsoft.com/office/drawing/2014/main" id="{D3852CCE-50A2-DE66-1DEC-F43D7BEF1443}"/>
              </a:ext>
            </a:extLst>
          </p:cNvPr>
          <p:cNvSpPr>
            <a:spLocks noGrp="1"/>
          </p:cNvSpPr>
          <p:nvPr>
            <p:ph type="body" sz="quarter" idx="55"/>
          </p:nvPr>
        </p:nvSpPr>
        <p:spPr>
          <a:xfrm>
            <a:off x="8950325" y="4051300"/>
            <a:ext cx="2571750" cy="627063"/>
          </a:xfrm>
        </p:spPr>
        <p:txBody>
          <a:bodyPr/>
          <a:lstStyle/>
          <a:p>
            <a:r>
              <a:rPr lang="en-US" noProof="0"/>
              <a:t>Set up social media posting schedules using Copilot in Planner. It can create tasks, assign deadlines, and remind team members to publish content.</a:t>
            </a:r>
          </a:p>
          <a:p>
            <a:endParaRPr lang="en-US" noProof="0"/>
          </a:p>
        </p:txBody>
      </p:sp>
      <p:sp>
        <p:nvSpPr>
          <p:cNvPr id="73" name="Text Placeholder 72">
            <a:extLst>
              <a:ext uri="{FF2B5EF4-FFF2-40B4-BE49-F238E27FC236}">
                <a16:creationId xmlns:a16="http://schemas.microsoft.com/office/drawing/2014/main" id="{1EE612A3-A457-B3BE-F9E2-CB52305B7298}"/>
              </a:ext>
            </a:extLst>
          </p:cNvPr>
          <p:cNvSpPr>
            <a:spLocks noGrp="1"/>
          </p:cNvSpPr>
          <p:nvPr>
            <p:ph type="body" sz="quarter" idx="67"/>
          </p:nvPr>
        </p:nvSpPr>
        <p:spPr>
          <a:xfrm>
            <a:off x="6066682" y="5334522"/>
            <a:ext cx="2572262" cy="712876"/>
          </a:xfrm>
        </p:spPr>
        <p:txBody>
          <a:bodyPr/>
          <a:lstStyle/>
          <a:p>
            <a:r>
              <a:rPr lang="en-US" noProof="0" dirty="0"/>
              <a:t>Benefit: </a:t>
            </a:r>
            <a:r>
              <a:rPr lang="en-US" dirty="0">
                <a:latin typeface="+mj-lt"/>
              </a:rPr>
              <a:t>Facilitate efficient discussions</a:t>
            </a:r>
            <a:r>
              <a:rPr lang="en-US" noProof="0" dirty="0"/>
              <a:t>, align stakeholders, and drive campaign success.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7"/>
              </a:rPr>
              <a:t>Try in Prompt Gallery: Keep things moving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91" name="Text Placeholder 90">
            <a:extLst>
              <a:ext uri="{FF2B5EF4-FFF2-40B4-BE49-F238E27FC236}">
                <a16:creationId xmlns:a16="http://schemas.microsoft.com/office/drawing/2014/main" id="{E48E6FE8-171B-C370-4DE6-A35DD983C16E}"/>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92" name="Text Placeholder 91">
            <a:extLst>
              <a:ext uri="{FF2B5EF4-FFF2-40B4-BE49-F238E27FC236}">
                <a16:creationId xmlns:a16="http://schemas.microsoft.com/office/drawing/2014/main" id="{0795D3AB-0D40-2D6D-F0E6-D390924DDB07}"/>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95" name="Group 94">
            <a:extLst>
              <a:ext uri="{FF2B5EF4-FFF2-40B4-BE49-F238E27FC236}">
                <a16:creationId xmlns:a16="http://schemas.microsoft.com/office/drawing/2014/main" id="{BFB4F155-C588-2AA7-44FB-71250E9CD540}"/>
              </a:ext>
            </a:extLst>
          </p:cNvPr>
          <p:cNvGrpSpPr/>
          <p:nvPr/>
        </p:nvGrpSpPr>
        <p:grpSpPr>
          <a:xfrm>
            <a:off x="320719" y="5020658"/>
            <a:ext cx="1771605" cy="216000"/>
            <a:chOff x="320719" y="4224856"/>
            <a:chExt cx="1771605" cy="219456"/>
          </a:xfrm>
        </p:grpSpPr>
        <p:sp>
          <p:nvSpPr>
            <p:cNvPr id="96" name="Rectangle: Rounded Corners 6">
              <a:extLst>
                <a:ext uri="{FF2B5EF4-FFF2-40B4-BE49-F238E27FC236}">
                  <a16:creationId xmlns:a16="http://schemas.microsoft.com/office/drawing/2014/main" id="{79DA498E-55DC-8F1C-EF81-5DF12A30C26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97" name="Graphic 96">
              <a:extLst>
                <a:ext uri="{FF2B5EF4-FFF2-40B4-BE49-F238E27FC236}">
                  <a16:creationId xmlns:a16="http://schemas.microsoft.com/office/drawing/2014/main" id="{52D60ECF-160F-68F8-5947-57B7A70DEBB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98" name="Group 97">
            <a:extLst>
              <a:ext uri="{FF2B5EF4-FFF2-40B4-BE49-F238E27FC236}">
                <a16:creationId xmlns:a16="http://schemas.microsoft.com/office/drawing/2014/main" id="{0C9A2F82-AA76-E463-5297-79B60385B2B7}"/>
              </a:ext>
            </a:extLst>
          </p:cNvPr>
          <p:cNvGrpSpPr/>
          <p:nvPr/>
        </p:nvGrpSpPr>
        <p:grpSpPr>
          <a:xfrm>
            <a:off x="320721" y="5309272"/>
            <a:ext cx="1771605" cy="216000"/>
            <a:chOff x="320721" y="4517211"/>
            <a:chExt cx="1771605" cy="216000"/>
          </a:xfrm>
        </p:grpSpPr>
        <p:sp>
          <p:nvSpPr>
            <p:cNvPr id="99" name="Rectangle: Rounded Corners 6">
              <a:extLst>
                <a:ext uri="{FF2B5EF4-FFF2-40B4-BE49-F238E27FC236}">
                  <a16:creationId xmlns:a16="http://schemas.microsoft.com/office/drawing/2014/main" id="{A1087369-6F1D-198D-1FE9-0470F892D133}"/>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0" name="Graphic 99">
              <a:extLst>
                <a:ext uri="{FF2B5EF4-FFF2-40B4-BE49-F238E27FC236}">
                  <a16:creationId xmlns:a16="http://schemas.microsoft.com/office/drawing/2014/main" id="{0D95D5E2-2BEC-F204-429D-E55EB41265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grpSp>
        <p:nvGrpSpPr>
          <p:cNvPr id="101" name="Group 100">
            <a:extLst>
              <a:ext uri="{FF2B5EF4-FFF2-40B4-BE49-F238E27FC236}">
                <a16:creationId xmlns:a16="http://schemas.microsoft.com/office/drawing/2014/main" id="{95F7EA38-DC4A-C838-6775-7E6A3732A969}"/>
              </a:ext>
            </a:extLst>
          </p:cNvPr>
          <p:cNvGrpSpPr/>
          <p:nvPr/>
        </p:nvGrpSpPr>
        <p:grpSpPr>
          <a:xfrm>
            <a:off x="320719" y="3778836"/>
            <a:ext cx="1771605" cy="216000"/>
            <a:chOff x="320719" y="4224856"/>
            <a:chExt cx="1771605" cy="219456"/>
          </a:xfrm>
        </p:grpSpPr>
        <p:sp>
          <p:nvSpPr>
            <p:cNvPr id="102" name="Rectangle: Rounded Corners 6">
              <a:extLst>
                <a:ext uri="{FF2B5EF4-FFF2-40B4-BE49-F238E27FC236}">
                  <a16:creationId xmlns:a16="http://schemas.microsoft.com/office/drawing/2014/main" id="{A9CB1CB0-3A0E-1FAC-41D4-EE82F559CF6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03" name="Graphic 102">
              <a:extLst>
                <a:ext uri="{FF2B5EF4-FFF2-40B4-BE49-F238E27FC236}">
                  <a16:creationId xmlns:a16="http://schemas.microsoft.com/office/drawing/2014/main" id="{06E1331B-9F0D-7480-6E56-08D15C77C85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6" y="4260849"/>
              <a:ext cx="144000" cy="144000"/>
            </a:xfrm>
            <a:prstGeom prst="rect">
              <a:avLst/>
            </a:prstGeom>
          </p:spPr>
        </p:pic>
      </p:grpSp>
      <p:grpSp>
        <p:nvGrpSpPr>
          <p:cNvPr id="104" name="Group 103">
            <a:extLst>
              <a:ext uri="{FF2B5EF4-FFF2-40B4-BE49-F238E27FC236}">
                <a16:creationId xmlns:a16="http://schemas.microsoft.com/office/drawing/2014/main" id="{A227C9B8-85B4-2190-01E4-2ABE1EE0AE04}"/>
              </a:ext>
            </a:extLst>
          </p:cNvPr>
          <p:cNvGrpSpPr/>
          <p:nvPr/>
        </p:nvGrpSpPr>
        <p:grpSpPr>
          <a:xfrm>
            <a:off x="320721" y="4067450"/>
            <a:ext cx="1771605" cy="216000"/>
            <a:chOff x="320721" y="4517211"/>
            <a:chExt cx="1771605" cy="216000"/>
          </a:xfrm>
        </p:grpSpPr>
        <p:sp>
          <p:nvSpPr>
            <p:cNvPr id="105" name="Rectangle: Rounded Corners 6">
              <a:extLst>
                <a:ext uri="{FF2B5EF4-FFF2-40B4-BE49-F238E27FC236}">
                  <a16:creationId xmlns:a16="http://schemas.microsoft.com/office/drawing/2014/main" id="{81075AC4-0BC7-4D8A-C48C-74C2A8C8E79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06" name="Graphic 105">
              <a:extLst>
                <a:ext uri="{FF2B5EF4-FFF2-40B4-BE49-F238E27FC236}">
                  <a16:creationId xmlns:a16="http://schemas.microsoft.com/office/drawing/2014/main" id="{AECE722D-B755-2007-0FBA-D5E387449D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7507" y="4552645"/>
              <a:ext cx="144000" cy="141732"/>
            </a:xfrm>
            <a:prstGeom prst="rect">
              <a:avLst/>
            </a:prstGeom>
          </p:spPr>
        </p:pic>
      </p:grpSp>
      <p:grpSp>
        <p:nvGrpSpPr>
          <p:cNvPr id="107" name="Group 106">
            <a:extLst>
              <a:ext uri="{FF2B5EF4-FFF2-40B4-BE49-F238E27FC236}">
                <a16:creationId xmlns:a16="http://schemas.microsoft.com/office/drawing/2014/main" id="{25EB66F9-09C3-473F-EF7C-F2BD6DD149CF}"/>
              </a:ext>
            </a:extLst>
          </p:cNvPr>
          <p:cNvGrpSpPr/>
          <p:nvPr/>
        </p:nvGrpSpPr>
        <p:grpSpPr>
          <a:xfrm>
            <a:off x="320719" y="4356602"/>
            <a:ext cx="1771605" cy="216000"/>
            <a:chOff x="320719" y="4224856"/>
            <a:chExt cx="1771605" cy="219456"/>
          </a:xfrm>
        </p:grpSpPr>
        <p:sp>
          <p:nvSpPr>
            <p:cNvPr id="108" name="Rectangle: Rounded Corners 6">
              <a:extLst>
                <a:ext uri="{FF2B5EF4-FFF2-40B4-BE49-F238E27FC236}">
                  <a16:creationId xmlns:a16="http://schemas.microsoft.com/office/drawing/2014/main" id="{1EBD3BAB-C52D-AD02-6F76-4E3B39B3850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09" name="Graphic 108">
              <a:extLst>
                <a:ext uri="{FF2B5EF4-FFF2-40B4-BE49-F238E27FC236}">
                  <a16:creationId xmlns:a16="http://schemas.microsoft.com/office/drawing/2014/main" id="{B66894BD-E1ED-F942-03F5-8509E98AA1B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6" y="4260849"/>
              <a:ext cx="144000" cy="144000"/>
            </a:xfrm>
            <a:prstGeom prst="rect">
              <a:avLst/>
            </a:prstGeom>
          </p:spPr>
        </p:pic>
      </p:grpSp>
      <p:pic>
        <p:nvPicPr>
          <p:cNvPr id="1040" name="Picture 50">
            <a:hlinkClick r:id="rId12"/>
            <a:extLst>
              <a:ext uri="{FF2B5EF4-FFF2-40B4-BE49-F238E27FC236}">
                <a16:creationId xmlns:a16="http://schemas.microsoft.com/office/drawing/2014/main" id="{3EB62ADA-40D7-1AED-1CFC-DAF2698DDE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a:extLst>
              <a:ext uri="{FF2B5EF4-FFF2-40B4-BE49-F238E27FC236}">
                <a16:creationId xmlns:a16="http://schemas.microsoft.com/office/drawing/2014/main" id="{4B95C216-4EFD-698F-F062-C5CB2E28C244}"/>
              </a:ext>
              <a:ext uri="{C183D7F6-B498-43B3-948B-1728B52AA6E4}">
                <adec:decorative xmlns:adec="http://schemas.microsoft.com/office/drawing/2017/decorative" val="0"/>
              </a:ext>
            </a:extLst>
          </p:cNvPr>
          <p:cNvSpPr txBox="1"/>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46" name="Picture 6" descr="Microsoft Teams Logo, symbol, meaning, history, PNG, brand">
            <a:extLst>
              <a:ext uri="{FF2B5EF4-FFF2-40B4-BE49-F238E27FC236}">
                <a16:creationId xmlns:a16="http://schemas.microsoft.com/office/drawing/2014/main" id="{3FBB029D-9A26-8815-2D77-A047238F615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049" r="19049"/>
          <a:stretch/>
        </p:blipFill>
        <p:spPr bwMode="auto">
          <a:xfrm>
            <a:off x="3182938" y="221656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1049" name="Graphic 1048">
            <a:extLst>
              <a:ext uri="{FF2B5EF4-FFF2-40B4-BE49-F238E27FC236}">
                <a16:creationId xmlns:a16="http://schemas.microsoft.com/office/drawing/2014/main" id="{4836023B-AB23-E268-37B8-A5150CA19870}"/>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5682" b="-5682"/>
          <a:stretch/>
        </p:blipFill>
        <p:spPr>
          <a:xfrm>
            <a:off x="8950325" y="2217886"/>
            <a:ext cx="220682" cy="220682"/>
          </a:xfrm>
          <a:prstGeom prst="rect">
            <a:avLst/>
          </a:prstGeom>
        </p:spPr>
      </p:pic>
      <p:pic>
        <p:nvPicPr>
          <p:cNvPr id="1061" name="Picture 50">
            <a:hlinkClick r:id="rId12"/>
            <a:extLst>
              <a:ext uri="{FF2B5EF4-FFF2-40B4-BE49-F238E27FC236}">
                <a16:creationId xmlns:a16="http://schemas.microsoft.com/office/drawing/2014/main" id="{EAAC4FB1-ED11-BBDE-CB3F-800F4B7346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6" descr="Microsoft Teams Logo, symbol, meaning, history, PNG, brand">
            <a:extLst>
              <a:ext uri="{FF2B5EF4-FFF2-40B4-BE49-F238E27FC236}">
                <a16:creationId xmlns:a16="http://schemas.microsoft.com/office/drawing/2014/main" id="{C14FEACF-5F8A-4AD0-509B-8F900EA60E1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9049" r="19049"/>
          <a:stretch/>
        </p:blipFill>
        <p:spPr bwMode="auto">
          <a:xfrm>
            <a:off x="6067425" y="4836543"/>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2" descr="What will the New Microsoft Planner offer in 2024? - TPG The Project Group">
            <a:extLst>
              <a:ext uri="{FF2B5EF4-FFF2-40B4-BE49-F238E27FC236}">
                <a16:creationId xmlns:a16="http://schemas.microsoft.com/office/drawing/2014/main" id="{5367CC34-55CA-D3DB-E85C-45189F71A96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0325" y="4813458"/>
            <a:ext cx="269492" cy="269492"/>
          </a:xfrm>
          <a:prstGeom prst="rect">
            <a:avLst/>
          </a:prstGeom>
          <a:noFill/>
          <a:extLst>
            <a:ext uri="{909E8E84-426E-40DD-AFC4-6F175D3DCCD1}">
              <a14:hiddenFill xmlns:a14="http://schemas.microsoft.com/office/drawing/2010/main">
                <a:solidFill>
                  <a:srgbClr val="FFFFFF"/>
                </a:solidFill>
              </a14:hiddenFill>
            </a:ext>
          </a:extLst>
        </p:spPr>
      </p:pic>
      <p:sp>
        <p:nvSpPr>
          <p:cNvPr id="1081" name="TextBox 1080">
            <a:extLst>
              <a:ext uri="{FF2B5EF4-FFF2-40B4-BE49-F238E27FC236}">
                <a16:creationId xmlns:a16="http://schemas.microsoft.com/office/drawing/2014/main" id="{2E9E1DED-9C7A-7794-2EEB-4C3692BFA497}"/>
              </a:ext>
              <a:ext uri="{C183D7F6-B498-43B3-948B-1728B52AA6E4}">
                <adec:decorative xmlns:adec="http://schemas.microsoft.com/office/drawing/2017/decorative" val="0"/>
              </a:ext>
            </a:extLst>
          </p:cNvPr>
          <p:cNvSpPr txBox="1"/>
          <p:nvPr/>
        </p:nvSpPr>
        <p:spPr>
          <a:xfrm>
            <a:off x="9329077" y="2101850"/>
            <a:ext cx="1830524" cy="4527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sp>
        <p:nvSpPr>
          <p:cNvPr id="1084" name="TextBox 1083">
            <a:extLst>
              <a:ext uri="{FF2B5EF4-FFF2-40B4-BE49-F238E27FC236}">
                <a16:creationId xmlns:a16="http://schemas.microsoft.com/office/drawing/2014/main" id="{EDD54CE1-2136-9998-8305-3E5D5366C669}"/>
              </a:ext>
              <a:ext uri="{C183D7F6-B498-43B3-948B-1728B52AA6E4}">
                <adec:decorative xmlns:adec="http://schemas.microsoft.com/office/drawing/2017/decorative" val="0"/>
              </a:ext>
            </a:extLst>
          </p:cNvPr>
          <p:cNvSpPr txBox="1"/>
          <p:nvPr/>
        </p:nvSpPr>
        <p:spPr>
          <a:xfrm>
            <a:off x="3552452"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086" name="TextBox 1085">
            <a:extLst>
              <a:ext uri="{FF2B5EF4-FFF2-40B4-BE49-F238E27FC236}">
                <a16:creationId xmlns:a16="http://schemas.microsoft.com/office/drawing/2014/main" id="{CC484753-50E0-F2B0-D537-CAE7459DB1A6}"/>
              </a:ext>
              <a:ext uri="{C183D7F6-B498-43B3-948B-1728B52AA6E4}">
                <adec:decorative xmlns:adec="http://schemas.microsoft.com/office/drawing/2017/decorative" val="0"/>
              </a:ext>
            </a:extLst>
          </p:cNvPr>
          <p:cNvSpPr txBox="1"/>
          <p:nvPr/>
        </p:nvSpPr>
        <p:spPr>
          <a:xfrm>
            <a:off x="6445284"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087" name="TextBox 1086">
            <a:extLst>
              <a:ext uri="{FF2B5EF4-FFF2-40B4-BE49-F238E27FC236}">
                <a16:creationId xmlns:a16="http://schemas.microsoft.com/office/drawing/2014/main" id="{97E8FB9E-E72F-0E3D-CD34-2962E6679360}"/>
              </a:ext>
              <a:ext uri="{C183D7F6-B498-43B3-948B-1728B52AA6E4}">
                <adec:decorative xmlns:adec="http://schemas.microsoft.com/office/drawing/2017/decorative" val="0"/>
              </a:ext>
            </a:extLst>
          </p:cNvPr>
          <p:cNvSpPr txBox="1"/>
          <p:nvPr/>
        </p:nvSpPr>
        <p:spPr>
          <a:xfrm>
            <a:off x="9329077"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Planner</a:t>
            </a:r>
          </a:p>
        </p:txBody>
      </p:sp>
    </p:spTree>
    <p:extLst>
      <p:ext uri="{BB962C8B-B14F-4D97-AF65-F5344CB8AC3E}">
        <p14:creationId xmlns:p14="http://schemas.microsoft.com/office/powerpoint/2010/main" val="35613687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F682AE0-0EE0-807F-9E86-083AB8C6E89D}"/>
              </a:ext>
            </a:extLst>
          </p:cNvPr>
          <p:cNvSpPr>
            <a:spLocks noGrp="1"/>
          </p:cNvSpPr>
          <p:nvPr>
            <p:ph type="body" sz="quarter" idx="42"/>
          </p:nvPr>
        </p:nvSpPr>
        <p:spPr>
          <a:xfrm>
            <a:off x="311388" y="1026303"/>
            <a:ext cx="2431246" cy="1131079"/>
          </a:xfrm>
        </p:spPr>
        <p:txBody>
          <a:bodyPr/>
          <a:lstStyle/>
          <a:p>
            <a:r>
              <a:rPr lang="en-US" noProof="0" dirty="0"/>
              <a:t>AI can assist across the entire marketing campaign process from determining the audience, creating content, and analyzing performance.</a:t>
            </a:r>
          </a:p>
          <a:p>
            <a:endParaRPr lang="en-US" dirty="0"/>
          </a:p>
          <a:p>
            <a:r>
              <a:rPr lang="en-US" sz="1050" noProof="0" dirty="0">
                <a:latin typeface="+mj-lt"/>
              </a:rPr>
              <a:t>Customer reference: </a:t>
            </a:r>
            <a:r>
              <a:rPr lang="en-US" sz="1050" noProof="0" dirty="0">
                <a:hlinkClick r:id="rId2"/>
              </a:rPr>
              <a:t>Joos uses Copilot to grow its brand</a:t>
            </a:r>
            <a:endParaRPr lang="en-US" sz="1050" noProof="0" dirty="0"/>
          </a:p>
          <a:p>
            <a:endParaRPr lang="en-US" noProof="0" dirty="0"/>
          </a:p>
        </p:txBody>
      </p:sp>
      <p:sp>
        <p:nvSpPr>
          <p:cNvPr id="114" name="Text Placeholder 113">
            <a:extLst>
              <a:ext uri="{FF2B5EF4-FFF2-40B4-BE49-F238E27FC236}">
                <a16:creationId xmlns:a16="http://schemas.microsoft.com/office/drawing/2014/main" id="{34479995-5C2B-0367-A75E-5E53F7DD3C6D}"/>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115" name="Text Placeholder 114">
            <a:extLst>
              <a:ext uri="{FF2B5EF4-FFF2-40B4-BE49-F238E27FC236}">
                <a16:creationId xmlns:a16="http://schemas.microsoft.com/office/drawing/2014/main" id="{1312E975-A85E-CD78-CC34-0E425567F60F}"/>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7E49F54F-41ED-B418-A1D7-FCA68241661C}"/>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Refine your audience targeting</a:t>
            </a:r>
            <a:r>
              <a:rPr lang="en-US"/>
              <a:t> to ensure that campaign messages are reaching the most receptive groups.</a:t>
            </a:r>
          </a:p>
        </p:txBody>
      </p:sp>
      <p:sp>
        <p:nvSpPr>
          <p:cNvPr id="117" name="Text Placeholder 116">
            <a:extLst>
              <a:ext uri="{FF2B5EF4-FFF2-40B4-BE49-F238E27FC236}">
                <a16:creationId xmlns:a16="http://schemas.microsoft.com/office/drawing/2014/main" id="{890B9E84-C548-4562-B4AA-ECA2AA28BCAC}"/>
              </a:ext>
            </a:extLst>
          </p:cNvPr>
          <p:cNvSpPr>
            <a:spLocks noGrp="1"/>
          </p:cNvSpPr>
          <p:nvPr>
            <p:ph type="body" sz="quarter" idx="47"/>
          </p:nvPr>
        </p:nvSpPr>
        <p:spPr>
          <a:xfrm>
            <a:off x="3182890" y="1112478"/>
            <a:ext cx="2572262" cy="153888"/>
          </a:xfrm>
        </p:spPr>
        <p:txBody>
          <a:bodyPr/>
          <a:lstStyle/>
          <a:p>
            <a:r>
              <a:rPr lang="en-US" noProof="0"/>
              <a:t>Audience segmentation</a:t>
            </a:r>
          </a:p>
        </p:txBody>
      </p:sp>
      <p:sp>
        <p:nvSpPr>
          <p:cNvPr id="118" name="Text Placeholder 117">
            <a:extLst>
              <a:ext uri="{FF2B5EF4-FFF2-40B4-BE49-F238E27FC236}">
                <a16:creationId xmlns:a16="http://schemas.microsoft.com/office/drawing/2014/main" id="{68C3A6CF-2A1B-6435-8198-71B44D5E11B2}"/>
              </a:ext>
            </a:extLst>
          </p:cNvPr>
          <p:cNvSpPr>
            <a:spLocks noGrp="1"/>
          </p:cNvSpPr>
          <p:nvPr>
            <p:ph type="body" sz="quarter" idx="48"/>
          </p:nvPr>
        </p:nvSpPr>
        <p:spPr>
          <a:xfrm>
            <a:off x="3182890" y="1438715"/>
            <a:ext cx="2572262" cy="626701"/>
          </a:xfrm>
        </p:spPr>
        <p:txBody>
          <a:bodyPr/>
          <a:lstStyle/>
          <a:p>
            <a:r>
              <a:rPr lang="en-US" noProof="0"/>
              <a:t>Prompt Copilot to recommend customer segmentation options for consideration based on specific campaign objectives and revenue goals.</a:t>
            </a:r>
          </a:p>
        </p:txBody>
      </p:sp>
      <p:sp>
        <p:nvSpPr>
          <p:cNvPr id="119" name="Text Placeholder 118">
            <a:extLst>
              <a:ext uri="{FF2B5EF4-FFF2-40B4-BE49-F238E27FC236}">
                <a16:creationId xmlns:a16="http://schemas.microsoft.com/office/drawing/2014/main" id="{1C6D5773-9121-BE11-AEB4-96D79BF6C554}"/>
              </a:ext>
            </a:extLst>
          </p:cNvPr>
          <p:cNvSpPr>
            <a:spLocks noGrp="1"/>
          </p:cNvSpPr>
          <p:nvPr>
            <p:ph type="body" sz="quarter" idx="49"/>
          </p:nvPr>
        </p:nvSpPr>
        <p:spPr>
          <a:xfrm>
            <a:off x="6066682" y="1112478"/>
            <a:ext cx="2572262" cy="153888"/>
          </a:xfrm>
        </p:spPr>
        <p:txBody>
          <a:bodyPr/>
          <a:lstStyle/>
          <a:p>
            <a:r>
              <a:rPr lang="en-US" noProof="0"/>
              <a:t>Strategic campaign briefs</a:t>
            </a:r>
          </a:p>
        </p:txBody>
      </p:sp>
      <p:sp>
        <p:nvSpPr>
          <p:cNvPr id="120" name="Text Placeholder 119">
            <a:extLst>
              <a:ext uri="{FF2B5EF4-FFF2-40B4-BE49-F238E27FC236}">
                <a16:creationId xmlns:a16="http://schemas.microsoft.com/office/drawing/2014/main" id="{95604E89-637A-6E84-97E3-4870AC63653A}"/>
              </a:ext>
            </a:extLst>
          </p:cNvPr>
          <p:cNvSpPr>
            <a:spLocks noGrp="1"/>
          </p:cNvSpPr>
          <p:nvPr>
            <p:ph type="body" sz="quarter" idx="50"/>
          </p:nvPr>
        </p:nvSpPr>
        <p:spPr>
          <a:xfrm>
            <a:off x="6066682" y="1438715"/>
            <a:ext cx="2572262" cy="626701"/>
          </a:xfrm>
        </p:spPr>
        <p:txBody>
          <a:bodyPr/>
          <a:lstStyle/>
          <a:p>
            <a:r>
              <a:rPr lang="en-US" noProof="0"/>
              <a:t>Collaborate with your marketing team using Copilot in Teams. It assists in brainstorming campaign ideas, setting goals, and assigning tasks.</a:t>
            </a:r>
          </a:p>
          <a:p>
            <a:endParaRPr lang="en-US" noProof="0"/>
          </a:p>
        </p:txBody>
      </p:sp>
      <p:sp>
        <p:nvSpPr>
          <p:cNvPr id="124" name="Text Placeholder 123">
            <a:extLst>
              <a:ext uri="{FF2B5EF4-FFF2-40B4-BE49-F238E27FC236}">
                <a16:creationId xmlns:a16="http://schemas.microsoft.com/office/drawing/2014/main" id="{D30D1986-18D4-364D-DDAA-0979280FF32F}"/>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Enhance content quality</a:t>
            </a:r>
            <a:r>
              <a:rPr lang="en-US" noProof="0"/>
              <a:t>, save time, and engage your audience effectively.</a:t>
            </a:r>
          </a:p>
        </p:txBody>
      </p:sp>
      <p:sp>
        <p:nvSpPr>
          <p:cNvPr id="122" name="Text Placeholder 121">
            <a:extLst>
              <a:ext uri="{FF2B5EF4-FFF2-40B4-BE49-F238E27FC236}">
                <a16:creationId xmlns:a16="http://schemas.microsoft.com/office/drawing/2014/main" id="{74012F71-7DC2-1E20-CFE5-5E6271B99E1D}"/>
              </a:ext>
            </a:extLst>
          </p:cNvPr>
          <p:cNvSpPr>
            <a:spLocks noGrp="1"/>
          </p:cNvSpPr>
          <p:nvPr>
            <p:ph type="body" sz="quarter" idx="52"/>
          </p:nvPr>
        </p:nvSpPr>
        <p:spPr>
          <a:xfrm>
            <a:off x="8950475" y="1112478"/>
            <a:ext cx="2572262" cy="153888"/>
          </a:xfrm>
        </p:spPr>
        <p:txBody>
          <a:bodyPr/>
          <a:lstStyle/>
          <a:p>
            <a:r>
              <a:rPr lang="en-US" noProof="0"/>
              <a:t>Content creation and refinement</a:t>
            </a:r>
          </a:p>
        </p:txBody>
      </p:sp>
      <p:sp>
        <p:nvSpPr>
          <p:cNvPr id="123" name="Text Placeholder 122">
            <a:extLst>
              <a:ext uri="{FF2B5EF4-FFF2-40B4-BE49-F238E27FC236}">
                <a16:creationId xmlns:a16="http://schemas.microsoft.com/office/drawing/2014/main" id="{C1BAB464-84D5-2A5E-FA2F-C2DA018071A1}"/>
              </a:ext>
            </a:extLst>
          </p:cNvPr>
          <p:cNvSpPr>
            <a:spLocks noGrp="1"/>
          </p:cNvSpPr>
          <p:nvPr>
            <p:ph type="body" sz="quarter" idx="53"/>
          </p:nvPr>
        </p:nvSpPr>
        <p:spPr>
          <a:xfrm>
            <a:off x="8950475" y="1438715"/>
            <a:ext cx="2572262" cy="626701"/>
          </a:xfrm>
        </p:spPr>
        <p:txBody>
          <a:bodyPr/>
          <a:lstStyle/>
          <a:p>
            <a:r>
              <a:rPr lang="en-US" noProof="0"/>
              <a:t>Use Copilot to draft marketing content, such as blog posts, social media updates, and email campaigns. It provides real-time suggestions and helps maintain consistent messaging.</a:t>
            </a:r>
          </a:p>
          <a:p>
            <a:endParaRPr lang="en-US" noProof="0"/>
          </a:p>
        </p:txBody>
      </p:sp>
      <p:sp>
        <p:nvSpPr>
          <p:cNvPr id="121" name="Text Placeholder 120">
            <a:extLst>
              <a:ext uri="{FF2B5EF4-FFF2-40B4-BE49-F238E27FC236}">
                <a16:creationId xmlns:a16="http://schemas.microsoft.com/office/drawing/2014/main" id="{B92964BC-E278-33D0-38CD-BA4F9CF59DA3}"/>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Accelerate campaign planning</a:t>
            </a:r>
            <a:r>
              <a:rPr lang="en-US" noProof="0"/>
              <a:t>, align stakeholders, and ensure a cohesive approach.</a:t>
            </a:r>
          </a:p>
        </p:txBody>
      </p:sp>
      <p:sp>
        <p:nvSpPr>
          <p:cNvPr id="125" name="Text Placeholder 124">
            <a:extLst>
              <a:ext uri="{FF2B5EF4-FFF2-40B4-BE49-F238E27FC236}">
                <a16:creationId xmlns:a16="http://schemas.microsoft.com/office/drawing/2014/main" id="{7453EEEB-33E7-3C70-EE0C-04825E0A22C8}"/>
              </a:ext>
            </a:extLst>
          </p:cNvPr>
          <p:cNvSpPr>
            <a:spLocks noGrp="1"/>
          </p:cNvSpPr>
          <p:nvPr>
            <p:ph type="body" sz="quarter" idx="58"/>
          </p:nvPr>
        </p:nvSpPr>
        <p:spPr>
          <a:xfrm>
            <a:off x="4036409" y="3725103"/>
            <a:ext cx="3161734" cy="153888"/>
          </a:xfrm>
        </p:spPr>
        <p:txBody>
          <a:bodyPr/>
          <a:lstStyle/>
          <a:p>
            <a:r>
              <a:rPr lang="en-US" noProof="0"/>
              <a:t>Collaborative campaign review</a:t>
            </a:r>
          </a:p>
        </p:txBody>
      </p:sp>
      <p:sp>
        <p:nvSpPr>
          <p:cNvPr id="126" name="Text Placeholder 125">
            <a:extLst>
              <a:ext uri="{FF2B5EF4-FFF2-40B4-BE49-F238E27FC236}">
                <a16:creationId xmlns:a16="http://schemas.microsoft.com/office/drawing/2014/main" id="{8A1302EB-2C0B-329E-551E-71743AE9C4AF}"/>
              </a:ext>
            </a:extLst>
          </p:cNvPr>
          <p:cNvSpPr>
            <a:spLocks noGrp="1"/>
          </p:cNvSpPr>
          <p:nvPr>
            <p:ph type="body" sz="quarter" idx="59"/>
          </p:nvPr>
        </p:nvSpPr>
        <p:spPr>
          <a:xfrm>
            <a:off x="4036409" y="4050957"/>
            <a:ext cx="3161734" cy="626701"/>
          </a:xfrm>
        </p:spPr>
        <p:txBody>
          <a:bodyPr/>
          <a:lstStyle/>
          <a:p>
            <a:r>
              <a:rPr lang="en-US" noProof="0"/>
              <a:t>During campaign reviews, Copilot in Teams can assist in summarizing key points, identifying areas for improvement, and suggesting next steps. </a:t>
            </a:r>
          </a:p>
          <a:p>
            <a:endParaRPr lang="en-US" noProof="0"/>
          </a:p>
        </p:txBody>
      </p:sp>
      <p:sp>
        <p:nvSpPr>
          <p:cNvPr id="130" name="Text Placeholder 129">
            <a:extLst>
              <a:ext uri="{FF2B5EF4-FFF2-40B4-BE49-F238E27FC236}">
                <a16:creationId xmlns:a16="http://schemas.microsoft.com/office/drawing/2014/main" id="{DB0BE754-9A05-602D-248B-441E6B7058D0}"/>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Optimize campaigns</a:t>
            </a:r>
            <a:r>
              <a:rPr lang="en-US" noProof="0"/>
              <a:t> based on data-driven insights, leading to better ROI.</a:t>
            </a:r>
          </a:p>
        </p:txBody>
      </p:sp>
      <p:sp>
        <p:nvSpPr>
          <p:cNvPr id="128" name="Text Placeholder 127">
            <a:extLst>
              <a:ext uri="{FF2B5EF4-FFF2-40B4-BE49-F238E27FC236}">
                <a16:creationId xmlns:a16="http://schemas.microsoft.com/office/drawing/2014/main" id="{38F80769-C1E8-D9DF-3837-E73D9AAEAC26}"/>
              </a:ext>
            </a:extLst>
          </p:cNvPr>
          <p:cNvSpPr>
            <a:spLocks noGrp="1"/>
          </p:cNvSpPr>
          <p:nvPr>
            <p:ph type="body" sz="quarter" idx="61"/>
          </p:nvPr>
        </p:nvSpPr>
        <p:spPr>
          <a:xfrm>
            <a:off x="7507483" y="3725103"/>
            <a:ext cx="3161734" cy="153888"/>
          </a:xfrm>
        </p:spPr>
        <p:txBody>
          <a:bodyPr/>
          <a:lstStyle/>
          <a:p>
            <a:r>
              <a:rPr lang="en-US" noProof="0"/>
              <a:t>Data-driven insights</a:t>
            </a:r>
          </a:p>
        </p:txBody>
      </p:sp>
      <p:sp>
        <p:nvSpPr>
          <p:cNvPr id="129" name="Text Placeholder 128">
            <a:extLst>
              <a:ext uri="{FF2B5EF4-FFF2-40B4-BE49-F238E27FC236}">
                <a16:creationId xmlns:a16="http://schemas.microsoft.com/office/drawing/2014/main" id="{E9E1C1BC-FAD5-DFF4-1E75-DF8BCE4F2767}"/>
              </a:ext>
            </a:extLst>
          </p:cNvPr>
          <p:cNvSpPr>
            <a:spLocks noGrp="1"/>
          </p:cNvSpPr>
          <p:nvPr>
            <p:ph type="body" sz="quarter" idx="62"/>
          </p:nvPr>
        </p:nvSpPr>
        <p:spPr>
          <a:xfrm>
            <a:off x="7507483" y="4050957"/>
            <a:ext cx="3161734" cy="626701"/>
          </a:xfrm>
        </p:spPr>
        <p:txBody>
          <a:bodyPr/>
          <a:lstStyle/>
          <a:p>
            <a:r>
              <a:rPr lang="en-US" noProof="0"/>
              <a:t>Use Copilot Studio to build a custom agent based on your sales database. Ask questions such as ‘What was the ROI on this campaign?’ to help inform campaign optimization.</a:t>
            </a:r>
          </a:p>
          <a:p>
            <a:endParaRPr lang="en-US" noProof="0"/>
          </a:p>
        </p:txBody>
      </p:sp>
      <p:sp>
        <p:nvSpPr>
          <p:cNvPr id="127" name="Text Placeholder 126">
            <a:extLst>
              <a:ext uri="{FF2B5EF4-FFF2-40B4-BE49-F238E27FC236}">
                <a16:creationId xmlns:a16="http://schemas.microsoft.com/office/drawing/2014/main" id="{0AA0F489-EB67-630D-C547-8577A25ABB0A}"/>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Facilitate efficient discussions</a:t>
            </a:r>
            <a:r>
              <a:rPr lang="en-US" noProof="0"/>
              <a:t>, align stakeholders, and drive campaign success. </a:t>
            </a:r>
          </a:p>
        </p:txBody>
      </p:sp>
      <p:sp>
        <p:nvSpPr>
          <p:cNvPr id="131" name="Text Placeholder 130">
            <a:extLst>
              <a:ext uri="{FF2B5EF4-FFF2-40B4-BE49-F238E27FC236}">
                <a16:creationId xmlns:a16="http://schemas.microsoft.com/office/drawing/2014/main" id="{BB8FD2CC-F35F-3276-BDB0-2BDDFA754ABB}"/>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DE9974E7-D756-715F-A1BD-0BD078DC7EF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90" name="Text Placeholder 89">
            <a:extLst>
              <a:ext uri="{FF2B5EF4-FFF2-40B4-BE49-F238E27FC236}">
                <a16:creationId xmlns:a16="http://schemas.microsoft.com/office/drawing/2014/main" id="{BAEE9366-61CB-B9DA-B5C4-D9033F56919C}"/>
              </a:ext>
            </a:extLst>
          </p:cNvPr>
          <p:cNvSpPr>
            <a:spLocks noGrp="1"/>
          </p:cNvSpPr>
          <p:nvPr>
            <p:ph type="body" sz="quarter" idx="33"/>
          </p:nvPr>
        </p:nvSpPr>
        <p:spPr>
          <a:xfrm>
            <a:off x="304796" y="413987"/>
            <a:ext cx="1941119" cy="307777"/>
          </a:xfrm>
        </p:spPr>
        <p:txBody>
          <a:bodyPr/>
          <a:lstStyle/>
          <a:p>
            <a:r>
              <a:rPr lang="en-US"/>
              <a:t>Retail</a:t>
            </a:r>
          </a:p>
        </p:txBody>
      </p:sp>
      <p:sp>
        <p:nvSpPr>
          <p:cNvPr id="89" name="Title 88">
            <a:extLst>
              <a:ext uri="{FF2B5EF4-FFF2-40B4-BE49-F238E27FC236}">
                <a16:creationId xmlns:a16="http://schemas.microsoft.com/office/drawing/2014/main" id="{1F23E024-5434-4B79-83F0-3307A9BBB85C}"/>
              </a:ext>
            </a:extLst>
          </p:cNvPr>
          <p:cNvSpPr>
            <a:spLocks noGrp="1"/>
          </p:cNvSpPr>
          <p:nvPr>
            <p:ph type="title"/>
          </p:nvPr>
        </p:nvSpPr>
        <p:spPr>
          <a:xfrm>
            <a:off x="2492556" y="429376"/>
            <a:ext cx="4144817" cy="276999"/>
          </a:xfrm>
        </p:spPr>
        <p:txBody>
          <a:bodyPr/>
          <a:lstStyle/>
          <a:p>
            <a:r>
              <a:rPr lang="en-US" noProof="0"/>
              <a:t>Craft targeted marketing campaigns</a:t>
            </a:r>
          </a:p>
        </p:txBody>
      </p:sp>
      <p:grpSp>
        <p:nvGrpSpPr>
          <p:cNvPr id="155" name="Group 154">
            <a:extLst>
              <a:ext uri="{FF2B5EF4-FFF2-40B4-BE49-F238E27FC236}">
                <a16:creationId xmlns:a16="http://schemas.microsoft.com/office/drawing/2014/main" id="{4573061F-E75E-A207-BD65-A135E7DC5612}"/>
              </a:ext>
            </a:extLst>
          </p:cNvPr>
          <p:cNvGrpSpPr/>
          <p:nvPr/>
        </p:nvGrpSpPr>
        <p:grpSpPr>
          <a:xfrm>
            <a:off x="320719" y="5020658"/>
            <a:ext cx="1771605" cy="216000"/>
            <a:chOff x="320719" y="4224856"/>
            <a:chExt cx="1771605" cy="219456"/>
          </a:xfrm>
        </p:grpSpPr>
        <p:sp>
          <p:nvSpPr>
            <p:cNvPr id="156" name="Rectangle: Rounded Corners 6">
              <a:extLst>
                <a:ext uri="{FF2B5EF4-FFF2-40B4-BE49-F238E27FC236}">
                  <a16:creationId xmlns:a16="http://schemas.microsoft.com/office/drawing/2014/main" id="{E07D22CA-2522-B707-DEBB-5D145D75FCA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57" name="Graphic 156">
              <a:extLst>
                <a:ext uri="{FF2B5EF4-FFF2-40B4-BE49-F238E27FC236}">
                  <a16:creationId xmlns:a16="http://schemas.microsoft.com/office/drawing/2014/main" id="{3B32E224-4B2C-F2E4-1043-CBB1B61014B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58" name="Group 157">
            <a:extLst>
              <a:ext uri="{FF2B5EF4-FFF2-40B4-BE49-F238E27FC236}">
                <a16:creationId xmlns:a16="http://schemas.microsoft.com/office/drawing/2014/main" id="{A6D09D1A-B5E5-6109-AD57-4714A66BC490}"/>
              </a:ext>
            </a:extLst>
          </p:cNvPr>
          <p:cNvGrpSpPr/>
          <p:nvPr/>
        </p:nvGrpSpPr>
        <p:grpSpPr>
          <a:xfrm>
            <a:off x="320721" y="5309272"/>
            <a:ext cx="1771605" cy="216000"/>
            <a:chOff x="320721" y="4517211"/>
            <a:chExt cx="1771605" cy="216000"/>
          </a:xfrm>
        </p:grpSpPr>
        <p:sp>
          <p:nvSpPr>
            <p:cNvPr id="159" name="Rectangle: Rounded Corners 6">
              <a:extLst>
                <a:ext uri="{FF2B5EF4-FFF2-40B4-BE49-F238E27FC236}">
                  <a16:creationId xmlns:a16="http://schemas.microsoft.com/office/drawing/2014/main" id="{68703CB9-C463-BCBE-4316-F9E24C74373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60" name="Graphic 159">
              <a:extLst>
                <a:ext uri="{FF2B5EF4-FFF2-40B4-BE49-F238E27FC236}">
                  <a16:creationId xmlns:a16="http://schemas.microsoft.com/office/drawing/2014/main" id="{C0C794F4-2D13-7FB1-0D1D-A5B213CDC6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61" name="Group 160">
            <a:extLst>
              <a:ext uri="{FF2B5EF4-FFF2-40B4-BE49-F238E27FC236}">
                <a16:creationId xmlns:a16="http://schemas.microsoft.com/office/drawing/2014/main" id="{BE81F24F-7153-3D2A-D9A9-0B158D32C276}"/>
              </a:ext>
            </a:extLst>
          </p:cNvPr>
          <p:cNvGrpSpPr/>
          <p:nvPr/>
        </p:nvGrpSpPr>
        <p:grpSpPr>
          <a:xfrm>
            <a:off x="320719" y="3778836"/>
            <a:ext cx="1771605" cy="216000"/>
            <a:chOff x="320719" y="4224856"/>
            <a:chExt cx="1771605" cy="219456"/>
          </a:xfrm>
        </p:grpSpPr>
        <p:sp>
          <p:nvSpPr>
            <p:cNvPr id="162" name="Rectangle: Rounded Corners 6">
              <a:extLst>
                <a:ext uri="{FF2B5EF4-FFF2-40B4-BE49-F238E27FC236}">
                  <a16:creationId xmlns:a16="http://schemas.microsoft.com/office/drawing/2014/main" id="{57309446-DA9F-D77B-640A-53E455EB705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63" name="Graphic 162">
              <a:extLst>
                <a:ext uri="{FF2B5EF4-FFF2-40B4-BE49-F238E27FC236}">
                  <a16:creationId xmlns:a16="http://schemas.microsoft.com/office/drawing/2014/main" id="{11DDF905-66F6-7B9C-A986-1BAD879978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4" name="Group 163">
            <a:extLst>
              <a:ext uri="{FF2B5EF4-FFF2-40B4-BE49-F238E27FC236}">
                <a16:creationId xmlns:a16="http://schemas.microsoft.com/office/drawing/2014/main" id="{E20C820F-3811-A917-50F9-918E37C4F49E}"/>
              </a:ext>
            </a:extLst>
          </p:cNvPr>
          <p:cNvGrpSpPr/>
          <p:nvPr/>
        </p:nvGrpSpPr>
        <p:grpSpPr>
          <a:xfrm>
            <a:off x="320721" y="4067450"/>
            <a:ext cx="1771605" cy="216000"/>
            <a:chOff x="320721" y="4517211"/>
            <a:chExt cx="1771605" cy="216000"/>
          </a:xfrm>
        </p:grpSpPr>
        <p:sp>
          <p:nvSpPr>
            <p:cNvPr id="165" name="Rectangle: Rounded Corners 6">
              <a:extLst>
                <a:ext uri="{FF2B5EF4-FFF2-40B4-BE49-F238E27FC236}">
                  <a16:creationId xmlns:a16="http://schemas.microsoft.com/office/drawing/2014/main" id="{091E9725-650F-0B4B-CA8E-D689CD5B40F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Marketing spend</a:t>
              </a:r>
            </a:p>
          </p:txBody>
        </p:sp>
        <p:pic>
          <p:nvPicPr>
            <p:cNvPr id="166" name="Graphic 165">
              <a:extLst>
                <a:ext uri="{FF2B5EF4-FFF2-40B4-BE49-F238E27FC236}">
                  <a16:creationId xmlns:a16="http://schemas.microsoft.com/office/drawing/2014/main" id="{FE08E3A6-C8D2-CC2E-D6DD-99DD91A10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67" name="Group 166">
            <a:extLst>
              <a:ext uri="{FF2B5EF4-FFF2-40B4-BE49-F238E27FC236}">
                <a16:creationId xmlns:a16="http://schemas.microsoft.com/office/drawing/2014/main" id="{4CE4F299-925E-1430-7222-CCA1C8565275}"/>
              </a:ext>
            </a:extLst>
          </p:cNvPr>
          <p:cNvGrpSpPr/>
          <p:nvPr/>
        </p:nvGrpSpPr>
        <p:grpSpPr>
          <a:xfrm>
            <a:off x="320719" y="4356602"/>
            <a:ext cx="1771605" cy="216000"/>
            <a:chOff x="320719" y="4224856"/>
            <a:chExt cx="1771605" cy="219456"/>
          </a:xfrm>
        </p:grpSpPr>
        <p:sp>
          <p:nvSpPr>
            <p:cNvPr id="168" name="Rectangle: Rounded Corners 6">
              <a:extLst>
                <a:ext uri="{FF2B5EF4-FFF2-40B4-BE49-F238E27FC236}">
                  <a16:creationId xmlns:a16="http://schemas.microsoft.com/office/drawing/2014/main" id="{21BC6334-F636-9F7D-D066-77DB86BEC3A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69" name="Graphic 168">
              <a:extLst>
                <a:ext uri="{FF2B5EF4-FFF2-40B4-BE49-F238E27FC236}">
                  <a16:creationId xmlns:a16="http://schemas.microsoft.com/office/drawing/2014/main" id="{4A851F88-5C82-A6C9-A9F1-4EBBE13FBC6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pic>
        <p:nvPicPr>
          <p:cNvPr id="175" name="Picture 6" descr="Microsoft Teams Logo, symbol, meaning, history, PNG, brand">
            <a:extLst>
              <a:ext uri="{FF2B5EF4-FFF2-40B4-BE49-F238E27FC236}">
                <a16:creationId xmlns:a16="http://schemas.microsoft.com/office/drawing/2014/main" id="{12D1DDF3-43BB-55F8-EF11-01DFC899B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49" r="19049"/>
          <a:stretch/>
        </p:blipFill>
        <p:spPr bwMode="auto">
          <a:xfrm>
            <a:off x="6067425" y="2216566"/>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4D0152E5-59FC-7129-8705-09BC74A55FF3}"/>
              </a:ext>
              <a:ext uri="{C183D7F6-B498-43B3-948B-1728B52AA6E4}">
                <adec:decorative xmlns:adec="http://schemas.microsoft.com/office/drawing/2017/decorative" val="0"/>
              </a:ext>
            </a:extLst>
          </p:cNvPr>
          <p:cNvSpPr txBox="1"/>
          <p:nvPr/>
        </p:nvSpPr>
        <p:spPr>
          <a:xfrm>
            <a:off x="4417233" y="4884469"/>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78" name="Picture 6" descr="Microsoft Teams Logo, symbol, meaning, history, PNG, brand">
            <a:extLst>
              <a:ext uri="{FF2B5EF4-FFF2-40B4-BE49-F238E27FC236}">
                <a16:creationId xmlns:a16="http://schemas.microsoft.com/office/drawing/2014/main" id="{F8F014F2-92A3-421F-63F7-32C50CC72C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049" r="19049"/>
          <a:stretch/>
        </p:blipFill>
        <p:spPr bwMode="auto">
          <a:xfrm>
            <a:off x="4037013"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a:extLst>
              <a:ext uri="{FF2B5EF4-FFF2-40B4-BE49-F238E27FC236}">
                <a16:creationId xmlns:a16="http://schemas.microsoft.com/office/drawing/2014/main" id="{0ECE443B-D77D-88AC-23BE-595AB994197E}"/>
              </a:ext>
              <a:ext uri="{C183D7F6-B498-43B3-948B-1728B52AA6E4}">
                <adec:decorative xmlns:adec="http://schemas.microsoft.com/office/drawing/2017/decorative" val="0"/>
              </a:ext>
            </a:extLst>
          </p:cNvPr>
          <p:cNvSpPr txBox="1"/>
          <p:nvPr/>
        </p:nvSpPr>
        <p:spPr>
          <a:xfrm>
            <a:off x="9327307"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5" name="Picture 50">
            <a:hlinkClick r:id="rId8"/>
            <a:extLst>
              <a:ext uri="{FF2B5EF4-FFF2-40B4-BE49-F238E27FC236}">
                <a16:creationId xmlns:a16="http://schemas.microsoft.com/office/drawing/2014/main" id="{1A0F322E-AD7F-8CB5-E038-49F14219E7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F473C0B5-74BF-B30E-D52B-5D5E12EF8BB9}"/>
              </a:ext>
              <a:ext uri="{C183D7F6-B498-43B3-948B-1728B52AA6E4}">
                <adec:decorative xmlns:adec="http://schemas.microsoft.com/office/drawing/2017/decorative" val="0"/>
              </a:ext>
            </a:extLst>
          </p:cNvPr>
          <p:cNvSpPr txBox="1"/>
          <p:nvPr/>
        </p:nvSpPr>
        <p:spPr>
          <a:xfrm>
            <a:off x="3559920"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8" name="Picture 50">
            <a:hlinkClick r:id="rId8"/>
            <a:extLst>
              <a:ext uri="{FF2B5EF4-FFF2-40B4-BE49-F238E27FC236}">
                <a16:creationId xmlns:a16="http://schemas.microsoft.com/office/drawing/2014/main" id="{C47C3593-BF3A-78EA-2CB0-2543D5705D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B405E90-E04B-D1B5-97FD-0A818740C04D}"/>
              </a:ext>
              <a:ext uri="{C183D7F6-B498-43B3-948B-1728B52AA6E4}">
                <adec:decorative xmlns:adec="http://schemas.microsoft.com/office/drawing/2017/decorative" val="0"/>
              </a:ext>
            </a:extLst>
          </p:cNvPr>
          <p:cNvSpPr txBox="1"/>
          <p:nvPr/>
        </p:nvSpPr>
        <p:spPr>
          <a:xfrm>
            <a:off x="6447645" y="2063750"/>
            <a:ext cx="1830524" cy="52895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180" name="TextBox 179">
            <a:extLst>
              <a:ext uri="{FF2B5EF4-FFF2-40B4-BE49-F238E27FC236}">
                <a16:creationId xmlns:a16="http://schemas.microsoft.com/office/drawing/2014/main" id="{6AC2824E-27ED-CC86-2202-36B0BA0C4BC9}"/>
              </a:ext>
              <a:ext uri="{C183D7F6-B498-43B3-948B-1728B52AA6E4}">
                <adec:decorative xmlns:adec="http://schemas.microsoft.com/office/drawing/2017/decorative" val="0"/>
              </a:ext>
            </a:extLst>
          </p:cNvPr>
          <p:cNvSpPr txBox="1"/>
          <p:nvPr/>
        </p:nvSpPr>
        <p:spPr>
          <a:xfrm>
            <a:off x="7866234" y="4809705"/>
            <a:ext cx="244076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ERP system</a:t>
            </a:r>
          </a:p>
        </p:txBody>
      </p:sp>
      <p:pic>
        <p:nvPicPr>
          <p:cNvPr id="50" name="Picture 49">
            <a:extLst>
              <a:ext uri="{FF2B5EF4-FFF2-40B4-BE49-F238E27FC236}">
                <a16:creationId xmlns:a16="http://schemas.microsoft.com/office/drawing/2014/main" id="{5ACD8FFF-FC27-E790-641E-1EB0BDD19CF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Tree>
    <p:extLst>
      <p:ext uri="{BB962C8B-B14F-4D97-AF65-F5344CB8AC3E}">
        <p14:creationId xmlns:p14="http://schemas.microsoft.com/office/powerpoint/2010/main" val="179235974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9496-4844-4115-38F0-B22A93C9D069}"/>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1C6AAB1A-F6CD-5885-31B9-C286BCCCA0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1" name="think-cell data - do not delete" hidden="1">
                        <a:extLst>
                          <a:ext uri="{FF2B5EF4-FFF2-40B4-BE49-F238E27FC236}">
                            <a16:creationId xmlns:a16="http://schemas.microsoft.com/office/drawing/2014/main" id="{1C6AAB1A-F6CD-5885-31B9-C286BCCCA0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065515C2-35F4-1EA4-7484-98E1D0F18720}"/>
              </a:ext>
            </a:extLst>
          </p:cNvPr>
          <p:cNvSpPr>
            <a:spLocks noGrp="1"/>
          </p:cNvSpPr>
          <p:nvPr>
            <p:ph type="body" sz="quarter" idx="42"/>
          </p:nvPr>
        </p:nvSpPr>
        <p:spPr>
          <a:xfrm>
            <a:off x="311388" y="1026303"/>
            <a:ext cx="2431246" cy="1131079"/>
          </a:xfrm>
        </p:spPr>
        <p:txBody>
          <a:bodyPr/>
          <a:lstStyle/>
          <a:p>
            <a:r>
              <a:rPr lang="en-US" noProof="0" dirty="0"/>
              <a:t>AI agents can help to simplify the process of importing good to minimize Customs delays.</a:t>
            </a:r>
          </a:p>
        </p:txBody>
      </p:sp>
      <p:sp>
        <p:nvSpPr>
          <p:cNvPr id="106" name="Text Placeholder 105">
            <a:extLst>
              <a:ext uri="{FF2B5EF4-FFF2-40B4-BE49-F238E27FC236}">
                <a16:creationId xmlns:a16="http://schemas.microsoft.com/office/drawing/2014/main" id="{AAB95708-AB98-301B-D30D-95FF2AD9ED8E}"/>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07" name="Text Placeholder 106">
            <a:extLst>
              <a:ext uri="{FF2B5EF4-FFF2-40B4-BE49-F238E27FC236}">
                <a16:creationId xmlns:a16="http://schemas.microsoft.com/office/drawing/2014/main" id="{0AD060BD-7E85-0208-45A4-4EDD9DA6E045}"/>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4" name="Text Placeholder 23">
            <a:extLst>
              <a:ext uri="{FF2B5EF4-FFF2-40B4-BE49-F238E27FC236}">
                <a16:creationId xmlns:a16="http://schemas.microsoft.com/office/drawing/2014/main" id="{C2F3BC91-0612-8AAB-16B1-DA6D900CA4E3}"/>
              </a:ext>
            </a:extLst>
          </p:cNvPr>
          <p:cNvSpPr>
            <a:spLocks noGrp="1"/>
          </p:cNvSpPr>
          <p:nvPr>
            <p:ph type="body" sz="quarter" idx="46"/>
          </p:nvPr>
        </p:nvSpPr>
        <p:spPr>
          <a:xfrm>
            <a:off x="3182889" y="2725494"/>
            <a:ext cx="2572262" cy="712876"/>
          </a:xfrm>
        </p:spPr>
        <p:txBody>
          <a:bodyPr/>
          <a:lstStyle/>
          <a:p>
            <a:r>
              <a:rPr lang="en-US" noProof="0"/>
              <a:t>Prompt: What is the shipping destination and ordered item numbers for order number 12345? </a:t>
            </a:r>
          </a:p>
        </p:txBody>
      </p:sp>
      <p:sp>
        <p:nvSpPr>
          <p:cNvPr id="109" name="Text Placeholder 108">
            <a:extLst>
              <a:ext uri="{FF2B5EF4-FFF2-40B4-BE49-F238E27FC236}">
                <a16:creationId xmlns:a16="http://schemas.microsoft.com/office/drawing/2014/main" id="{1374363D-4105-894E-C38C-B918A46699F8}"/>
              </a:ext>
            </a:extLst>
          </p:cNvPr>
          <p:cNvSpPr>
            <a:spLocks noGrp="1"/>
          </p:cNvSpPr>
          <p:nvPr>
            <p:ph type="body" sz="quarter" idx="47"/>
          </p:nvPr>
        </p:nvSpPr>
        <p:spPr>
          <a:xfrm>
            <a:off x="3182890" y="1112478"/>
            <a:ext cx="2572262" cy="153888"/>
          </a:xfrm>
        </p:spPr>
        <p:txBody>
          <a:bodyPr/>
          <a:lstStyle/>
          <a:p>
            <a:r>
              <a:rPr lang="en-US" noProof="0"/>
              <a:t>Determine order source/destination</a:t>
            </a:r>
          </a:p>
        </p:txBody>
      </p:sp>
      <p:sp>
        <p:nvSpPr>
          <p:cNvPr id="110" name="Text Placeholder 109">
            <a:extLst>
              <a:ext uri="{FF2B5EF4-FFF2-40B4-BE49-F238E27FC236}">
                <a16:creationId xmlns:a16="http://schemas.microsoft.com/office/drawing/2014/main" id="{CBFE477B-23D5-A9F8-BBAE-E03B559C3BC0}"/>
              </a:ext>
            </a:extLst>
          </p:cNvPr>
          <p:cNvSpPr>
            <a:spLocks noGrp="1"/>
          </p:cNvSpPr>
          <p:nvPr>
            <p:ph type="body" sz="quarter" idx="48"/>
          </p:nvPr>
        </p:nvSpPr>
        <p:spPr>
          <a:xfrm>
            <a:off x="3182890" y="1438715"/>
            <a:ext cx="2572262" cy="626701"/>
          </a:xfrm>
        </p:spPr>
        <p:txBody>
          <a:bodyPr/>
          <a:lstStyle/>
          <a:p>
            <a:r>
              <a:rPr lang="en-US" noProof="0"/>
              <a:t>Prompt Copilot to look up the order and retrieve the product detail and shipping destination.</a:t>
            </a:r>
          </a:p>
          <a:p>
            <a:endParaRPr lang="en-US" noProof="0"/>
          </a:p>
        </p:txBody>
      </p:sp>
      <p:sp>
        <p:nvSpPr>
          <p:cNvPr id="111" name="Text Placeholder 110">
            <a:extLst>
              <a:ext uri="{FF2B5EF4-FFF2-40B4-BE49-F238E27FC236}">
                <a16:creationId xmlns:a16="http://schemas.microsoft.com/office/drawing/2014/main" id="{4AA9C4CA-2ABC-4BCF-A1A7-8797D6933486}"/>
              </a:ext>
            </a:extLst>
          </p:cNvPr>
          <p:cNvSpPr>
            <a:spLocks noGrp="1"/>
          </p:cNvSpPr>
          <p:nvPr>
            <p:ph type="body" sz="quarter" idx="49"/>
          </p:nvPr>
        </p:nvSpPr>
        <p:spPr>
          <a:xfrm>
            <a:off x="6066682" y="1112478"/>
            <a:ext cx="2572262" cy="153888"/>
          </a:xfrm>
        </p:spPr>
        <p:txBody>
          <a:bodyPr/>
          <a:lstStyle/>
          <a:p>
            <a:r>
              <a:rPr lang="en-US" noProof="0"/>
              <a:t>Confirm regulatory requirements</a:t>
            </a:r>
          </a:p>
        </p:txBody>
      </p:sp>
      <p:sp>
        <p:nvSpPr>
          <p:cNvPr id="112" name="Text Placeholder 111">
            <a:extLst>
              <a:ext uri="{FF2B5EF4-FFF2-40B4-BE49-F238E27FC236}">
                <a16:creationId xmlns:a16="http://schemas.microsoft.com/office/drawing/2014/main" id="{BC28844E-7044-ED2F-80C2-48B9A1F54640}"/>
              </a:ext>
            </a:extLst>
          </p:cNvPr>
          <p:cNvSpPr>
            <a:spLocks noGrp="1"/>
          </p:cNvSpPr>
          <p:nvPr>
            <p:ph type="body" sz="quarter" idx="50"/>
          </p:nvPr>
        </p:nvSpPr>
        <p:spPr>
          <a:xfrm>
            <a:off x="6066682" y="1438715"/>
            <a:ext cx="2572262" cy="626701"/>
          </a:xfrm>
        </p:spPr>
        <p:txBody>
          <a:bodyPr/>
          <a:lstStyle/>
          <a:p>
            <a:r>
              <a:rPr lang="en-US" noProof="0"/>
              <a:t>Copilot helps retrieve regulation details based on the products in the shipment and the destination.</a:t>
            </a:r>
          </a:p>
          <a:p>
            <a:endParaRPr lang="en-US" noProof="0"/>
          </a:p>
        </p:txBody>
      </p:sp>
      <p:sp>
        <p:nvSpPr>
          <p:cNvPr id="116" name="Text Placeholder 115">
            <a:extLst>
              <a:ext uri="{FF2B5EF4-FFF2-40B4-BE49-F238E27FC236}">
                <a16:creationId xmlns:a16="http://schemas.microsoft.com/office/drawing/2014/main" id="{8D5223F3-FEBA-89AA-EE41-87D8546F2ECD}"/>
              </a:ext>
            </a:extLst>
          </p:cNvPr>
          <p:cNvSpPr>
            <a:spLocks noGrp="1"/>
          </p:cNvSpPr>
          <p:nvPr>
            <p:ph type="body" sz="quarter" idx="67"/>
          </p:nvPr>
        </p:nvSpPr>
        <p:spPr>
          <a:xfrm>
            <a:off x="8950475" y="2725494"/>
            <a:ext cx="2572262" cy="712876"/>
          </a:xfrm>
        </p:spPr>
        <p:txBody>
          <a:bodyPr/>
          <a:lstStyle/>
          <a:p>
            <a:r>
              <a:rPr lang="en-US" noProof="0"/>
              <a:t>Prompt: Retrieve the following product details for item #AD-98576</a:t>
            </a:r>
          </a:p>
        </p:txBody>
      </p:sp>
      <p:sp>
        <p:nvSpPr>
          <p:cNvPr id="114" name="Text Placeholder 113">
            <a:extLst>
              <a:ext uri="{FF2B5EF4-FFF2-40B4-BE49-F238E27FC236}">
                <a16:creationId xmlns:a16="http://schemas.microsoft.com/office/drawing/2014/main" id="{3ED05B8A-B63F-EE12-AC8B-F7A370F1B224}"/>
              </a:ext>
            </a:extLst>
          </p:cNvPr>
          <p:cNvSpPr>
            <a:spLocks noGrp="1"/>
          </p:cNvSpPr>
          <p:nvPr>
            <p:ph type="body" sz="quarter" idx="52"/>
          </p:nvPr>
        </p:nvSpPr>
        <p:spPr>
          <a:xfrm>
            <a:off x="8950475" y="1112478"/>
            <a:ext cx="2572262" cy="153888"/>
          </a:xfrm>
        </p:spPr>
        <p:txBody>
          <a:bodyPr/>
          <a:lstStyle/>
          <a:p>
            <a:r>
              <a:rPr lang="en-US" noProof="0"/>
              <a:t>Collect product information</a:t>
            </a:r>
          </a:p>
        </p:txBody>
      </p:sp>
      <p:sp>
        <p:nvSpPr>
          <p:cNvPr id="115" name="Text Placeholder 114">
            <a:extLst>
              <a:ext uri="{FF2B5EF4-FFF2-40B4-BE49-F238E27FC236}">
                <a16:creationId xmlns:a16="http://schemas.microsoft.com/office/drawing/2014/main" id="{3DEFDCC9-E4E1-E707-EFD7-CD53D950D3E1}"/>
              </a:ext>
            </a:extLst>
          </p:cNvPr>
          <p:cNvSpPr>
            <a:spLocks noGrp="1"/>
          </p:cNvSpPr>
          <p:nvPr>
            <p:ph type="body" sz="quarter" idx="53"/>
          </p:nvPr>
        </p:nvSpPr>
        <p:spPr>
          <a:xfrm>
            <a:off x="8950475" y="1438715"/>
            <a:ext cx="2572262" cy="626701"/>
          </a:xfrm>
        </p:spPr>
        <p:txBody>
          <a:bodyPr/>
          <a:lstStyle/>
          <a:p>
            <a:r>
              <a:rPr lang="en-US" noProof="0"/>
              <a:t>Use Copilot to retrieve product information needed to submit the required compliance and regulatory disclosures.</a:t>
            </a:r>
          </a:p>
          <a:p>
            <a:endParaRPr lang="en-US" noProof="0"/>
          </a:p>
        </p:txBody>
      </p:sp>
      <p:sp>
        <p:nvSpPr>
          <p:cNvPr id="113" name="Text Placeholder 112">
            <a:extLst>
              <a:ext uri="{FF2B5EF4-FFF2-40B4-BE49-F238E27FC236}">
                <a16:creationId xmlns:a16="http://schemas.microsoft.com/office/drawing/2014/main" id="{50C0029A-6473-A60B-A788-4712C895F813}"/>
              </a:ext>
            </a:extLst>
          </p:cNvPr>
          <p:cNvSpPr>
            <a:spLocks noGrp="1"/>
          </p:cNvSpPr>
          <p:nvPr>
            <p:ph type="body" sz="quarter" idx="66"/>
          </p:nvPr>
        </p:nvSpPr>
        <p:spPr>
          <a:xfrm>
            <a:off x="6066682" y="2725494"/>
            <a:ext cx="2572262" cy="712876"/>
          </a:xfrm>
        </p:spPr>
        <p:txBody>
          <a:bodyPr/>
          <a:lstStyle/>
          <a:p>
            <a:r>
              <a:rPr lang="en-US" noProof="0"/>
              <a:t>Prompt: Summarize the geographical regulations and restrictions that apply to dairy products shipped to California. Include the disclosure documents are required for shipping.</a:t>
            </a:r>
          </a:p>
        </p:txBody>
      </p:sp>
      <p:sp>
        <p:nvSpPr>
          <p:cNvPr id="117" name="Text Placeholder 116">
            <a:extLst>
              <a:ext uri="{FF2B5EF4-FFF2-40B4-BE49-F238E27FC236}">
                <a16:creationId xmlns:a16="http://schemas.microsoft.com/office/drawing/2014/main" id="{59000497-2FC9-18F3-E778-118679639AD0}"/>
              </a:ext>
            </a:extLst>
          </p:cNvPr>
          <p:cNvSpPr>
            <a:spLocks noGrp="1"/>
          </p:cNvSpPr>
          <p:nvPr>
            <p:ph type="body" sz="quarter" idx="58"/>
          </p:nvPr>
        </p:nvSpPr>
        <p:spPr>
          <a:xfrm>
            <a:off x="4036409" y="3725103"/>
            <a:ext cx="3161734" cy="153888"/>
          </a:xfrm>
        </p:spPr>
        <p:txBody>
          <a:bodyPr/>
          <a:lstStyle/>
          <a:p>
            <a:r>
              <a:rPr lang="en-US" noProof="0"/>
              <a:t>Generate report</a:t>
            </a:r>
          </a:p>
        </p:txBody>
      </p:sp>
      <p:sp>
        <p:nvSpPr>
          <p:cNvPr id="118" name="Text Placeholder 117">
            <a:extLst>
              <a:ext uri="{FF2B5EF4-FFF2-40B4-BE49-F238E27FC236}">
                <a16:creationId xmlns:a16="http://schemas.microsoft.com/office/drawing/2014/main" id="{896338D2-3FAF-67F4-CB72-C09992412D37}"/>
              </a:ext>
            </a:extLst>
          </p:cNvPr>
          <p:cNvSpPr>
            <a:spLocks noGrp="1"/>
          </p:cNvSpPr>
          <p:nvPr>
            <p:ph type="body" sz="quarter" idx="59"/>
          </p:nvPr>
        </p:nvSpPr>
        <p:spPr>
          <a:xfrm>
            <a:off x="4037013" y="4051300"/>
            <a:ext cx="3160712" cy="627063"/>
          </a:xfrm>
        </p:spPr>
        <p:txBody>
          <a:bodyPr/>
          <a:lstStyle/>
          <a:p>
            <a:r>
              <a:rPr lang="en-US" noProof="0"/>
              <a:t>Use Copilot to email and respond to various issues with Global Trade documentation.</a:t>
            </a:r>
          </a:p>
          <a:p>
            <a:endParaRPr lang="en-US" noProof="0"/>
          </a:p>
        </p:txBody>
      </p:sp>
      <p:sp>
        <p:nvSpPr>
          <p:cNvPr id="122" name="Text Placeholder 121">
            <a:extLst>
              <a:ext uri="{FF2B5EF4-FFF2-40B4-BE49-F238E27FC236}">
                <a16:creationId xmlns:a16="http://schemas.microsoft.com/office/drawing/2014/main" id="{D18B30A4-43B0-B491-ED0D-550CB8229E84}"/>
              </a:ext>
            </a:extLst>
          </p:cNvPr>
          <p:cNvSpPr>
            <a:spLocks noGrp="1"/>
          </p:cNvSpPr>
          <p:nvPr>
            <p:ph type="body" sz="quarter" idx="69"/>
          </p:nvPr>
        </p:nvSpPr>
        <p:spPr>
          <a:xfrm>
            <a:off x="7507483" y="5338502"/>
            <a:ext cx="3161734" cy="712876"/>
          </a:xfrm>
        </p:spPr>
        <p:txBody>
          <a:bodyPr/>
          <a:lstStyle/>
          <a:p>
            <a:r>
              <a:rPr lang="en-US" noProof="0"/>
              <a:t>Prompt: Verify all items against regulation governing restriction of entry into California and print the Commercial invoice with Harmonized Tax codes with schedule (2).</a:t>
            </a:r>
          </a:p>
        </p:txBody>
      </p:sp>
      <p:sp>
        <p:nvSpPr>
          <p:cNvPr id="120" name="Text Placeholder 119">
            <a:extLst>
              <a:ext uri="{FF2B5EF4-FFF2-40B4-BE49-F238E27FC236}">
                <a16:creationId xmlns:a16="http://schemas.microsoft.com/office/drawing/2014/main" id="{70EF0643-52BB-83D4-D4B8-3EA1F8E3C8C1}"/>
              </a:ext>
            </a:extLst>
          </p:cNvPr>
          <p:cNvSpPr>
            <a:spLocks noGrp="1"/>
          </p:cNvSpPr>
          <p:nvPr>
            <p:ph type="body" sz="quarter" idx="61"/>
          </p:nvPr>
        </p:nvSpPr>
        <p:spPr>
          <a:xfrm>
            <a:off x="7507483" y="3725103"/>
            <a:ext cx="3161734" cy="153888"/>
          </a:xfrm>
        </p:spPr>
        <p:txBody>
          <a:bodyPr/>
          <a:lstStyle/>
          <a:p>
            <a:r>
              <a:rPr lang="en-US" noProof="0"/>
              <a:t>Prepare required documents</a:t>
            </a:r>
          </a:p>
        </p:txBody>
      </p:sp>
      <p:sp>
        <p:nvSpPr>
          <p:cNvPr id="121" name="Text Placeholder 120">
            <a:extLst>
              <a:ext uri="{FF2B5EF4-FFF2-40B4-BE49-F238E27FC236}">
                <a16:creationId xmlns:a16="http://schemas.microsoft.com/office/drawing/2014/main" id="{9969B70A-097C-5332-D159-2410ABFD6106}"/>
              </a:ext>
            </a:extLst>
          </p:cNvPr>
          <p:cNvSpPr>
            <a:spLocks noGrp="1"/>
          </p:cNvSpPr>
          <p:nvPr>
            <p:ph type="body" sz="quarter" idx="62"/>
          </p:nvPr>
        </p:nvSpPr>
        <p:spPr>
          <a:xfrm>
            <a:off x="7507483" y="4050957"/>
            <a:ext cx="3161734" cy="626701"/>
          </a:xfrm>
        </p:spPr>
        <p:txBody>
          <a:bodyPr/>
          <a:lstStyle/>
          <a:p>
            <a:r>
              <a:rPr lang="en-US" noProof="0"/>
              <a:t>Copilot helps identify and prepare the required reports/ documentation for the order.</a:t>
            </a:r>
          </a:p>
          <a:p>
            <a:endParaRPr lang="en-US" noProof="0"/>
          </a:p>
        </p:txBody>
      </p:sp>
      <p:sp>
        <p:nvSpPr>
          <p:cNvPr id="119" name="Text Placeholder 118">
            <a:extLst>
              <a:ext uri="{FF2B5EF4-FFF2-40B4-BE49-F238E27FC236}">
                <a16:creationId xmlns:a16="http://schemas.microsoft.com/office/drawing/2014/main" id="{03F5BFC0-D588-099A-ABC7-9AA04D162D1E}"/>
              </a:ext>
            </a:extLst>
          </p:cNvPr>
          <p:cNvSpPr>
            <a:spLocks noGrp="1"/>
          </p:cNvSpPr>
          <p:nvPr>
            <p:ph type="body" sz="quarter" idx="68"/>
          </p:nvPr>
        </p:nvSpPr>
        <p:spPr>
          <a:xfrm>
            <a:off x="4036409" y="5338502"/>
            <a:ext cx="3161734" cy="712876"/>
          </a:xfrm>
        </p:spPr>
        <p:txBody>
          <a:bodyPr/>
          <a:lstStyle/>
          <a:p>
            <a:r>
              <a:rPr lang="en-US" noProof="0"/>
              <a:t>Prompt: Draft a response to Bruce Banner from Panalpina informing him the customs form for Okinawa entry needs to changed to JC7.1 for order 12345.</a:t>
            </a:r>
          </a:p>
        </p:txBody>
      </p:sp>
      <p:sp>
        <p:nvSpPr>
          <p:cNvPr id="123" name="Text Placeholder 122">
            <a:extLst>
              <a:ext uri="{FF2B5EF4-FFF2-40B4-BE49-F238E27FC236}">
                <a16:creationId xmlns:a16="http://schemas.microsoft.com/office/drawing/2014/main" id="{8843F75A-C841-46EF-3926-DB0DC5CAABE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4" name="Text Placeholder 123">
            <a:extLst>
              <a:ext uri="{FF2B5EF4-FFF2-40B4-BE49-F238E27FC236}">
                <a16:creationId xmlns:a16="http://schemas.microsoft.com/office/drawing/2014/main" id="{9F7723CC-4DB9-7AFC-335E-05B063C4420D}"/>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4" name="Text Placeholder 103">
            <a:extLst>
              <a:ext uri="{FF2B5EF4-FFF2-40B4-BE49-F238E27FC236}">
                <a16:creationId xmlns:a16="http://schemas.microsoft.com/office/drawing/2014/main" id="{D53AB7F2-C5E2-0F04-255D-657D4EF08F33}"/>
              </a:ext>
            </a:extLst>
          </p:cNvPr>
          <p:cNvSpPr>
            <a:spLocks noGrp="1"/>
          </p:cNvSpPr>
          <p:nvPr>
            <p:ph type="body" sz="quarter" idx="33"/>
          </p:nvPr>
        </p:nvSpPr>
        <p:spPr>
          <a:xfrm>
            <a:off x="304796" y="413987"/>
            <a:ext cx="1941119" cy="307777"/>
          </a:xfrm>
        </p:spPr>
        <p:txBody>
          <a:bodyPr/>
          <a:lstStyle/>
          <a:p>
            <a:r>
              <a:rPr lang="en-US"/>
              <a:t>Retail</a:t>
            </a:r>
          </a:p>
        </p:txBody>
      </p:sp>
      <p:sp>
        <p:nvSpPr>
          <p:cNvPr id="81" name="Title 80">
            <a:extLst>
              <a:ext uri="{FF2B5EF4-FFF2-40B4-BE49-F238E27FC236}">
                <a16:creationId xmlns:a16="http://schemas.microsoft.com/office/drawing/2014/main" id="{746B8061-522A-F58B-B4B3-EEC72746CAFC}"/>
              </a:ext>
            </a:extLst>
          </p:cNvPr>
          <p:cNvSpPr>
            <a:spLocks noGrp="1"/>
          </p:cNvSpPr>
          <p:nvPr>
            <p:ph type="title"/>
          </p:nvPr>
        </p:nvSpPr>
        <p:spPr>
          <a:xfrm>
            <a:off x="2492556" y="429376"/>
            <a:ext cx="4144817" cy="276999"/>
          </a:xfrm>
        </p:spPr>
        <p:txBody>
          <a:bodyPr vert="horz"/>
          <a:lstStyle/>
          <a:p>
            <a:r>
              <a:rPr lang="en-US" noProof="0"/>
              <a:t>Reduce sourcing compliance risk</a:t>
            </a:r>
          </a:p>
        </p:txBody>
      </p:sp>
      <p:grpSp>
        <p:nvGrpSpPr>
          <p:cNvPr id="155" name="Group 154">
            <a:extLst>
              <a:ext uri="{FF2B5EF4-FFF2-40B4-BE49-F238E27FC236}">
                <a16:creationId xmlns:a16="http://schemas.microsoft.com/office/drawing/2014/main" id="{4573061F-E75E-A207-BD65-A135E7DC5612}"/>
              </a:ext>
            </a:extLst>
          </p:cNvPr>
          <p:cNvGrpSpPr/>
          <p:nvPr/>
        </p:nvGrpSpPr>
        <p:grpSpPr>
          <a:xfrm>
            <a:off x="320719" y="5020658"/>
            <a:ext cx="1771605" cy="216000"/>
            <a:chOff x="320719" y="4224856"/>
            <a:chExt cx="1771605" cy="219456"/>
          </a:xfrm>
        </p:grpSpPr>
        <p:sp>
          <p:nvSpPr>
            <p:cNvPr id="156" name="Rectangle: Rounded Corners 6">
              <a:extLst>
                <a:ext uri="{FF2B5EF4-FFF2-40B4-BE49-F238E27FC236}">
                  <a16:creationId xmlns:a16="http://schemas.microsoft.com/office/drawing/2014/main" id="{E07D22CA-2522-B707-DEBB-5D145D75FCA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7" name="Graphic 156">
              <a:extLst>
                <a:ext uri="{FF2B5EF4-FFF2-40B4-BE49-F238E27FC236}">
                  <a16:creationId xmlns:a16="http://schemas.microsoft.com/office/drawing/2014/main" id="{3B32E224-4B2C-F2E4-1043-CBB1B61014B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1" name="Group 160">
            <a:extLst>
              <a:ext uri="{FF2B5EF4-FFF2-40B4-BE49-F238E27FC236}">
                <a16:creationId xmlns:a16="http://schemas.microsoft.com/office/drawing/2014/main" id="{BE81F24F-7153-3D2A-D9A9-0B158D32C276}"/>
              </a:ext>
            </a:extLst>
          </p:cNvPr>
          <p:cNvGrpSpPr/>
          <p:nvPr/>
        </p:nvGrpSpPr>
        <p:grpSpPr>
          <a:xfrm>
            <a:off x="320719" y="3778836"/>
            <a:ext cx="1771605" cy="216000"/>
            <a:chOff x="320719" y="4224856"/>
            <a:chExt cx="1771605" cy="219456"/>
          </a:xfrm>
        </p:grpSpPr>
        <p:sp>
          <p:nvSpPr>
            <p:cNvPr id="162" name="Rectangle: Rounded Corners 6">
              <a:extLst>
                <a:ext uri="{FF2B5EF4-FFF2-40B4-BE49-F238E27FC236}">
                  <a16:creationId xmlns:a16="http://schemas.microsoft.com/office/drawing/2014/main" id="{57309446-DA9F-D77B-640A-53E455EB705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Sourcing costs</a:t>
              </a:r>
            </a:p>
          </p:txBody>
        </p:sp>
        <p:pic>
          <p:nvPicPr>
            <p:cNvPr id="163" name="Graphic 162">
              <a:extLst>
                <a:ext uri="{FF2B5EF4-FFF2-40B4-BE49-F238E27FC236}">
                  <a16:creationId xmlns:a16="http://schemas.microsoft.com/office/drawing/2014/main" id="{11DDF905-66F6-7B9C-A986-1BAD879978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sp>
        <p:nvSpPr>
          <p:cNvPr id="1066" name="TextBox 1065">
            <a:extLst>
              <a:ext uri="{FF2B5EF4-FFF2-40B4-BE49-F238E27FC236}">
                <a16:creationId xmlns:a16="http://schemas.microsoft.com/office/drawing/2014/main" id="{48F5292B-4418-2791-D68E-3EF0EE730AB6}"/>
              </a:ext>
              <a:ext uri="{C183D7F6-B498-43B3-948B-1728B52AA6E4}">
                <adec:decorative xmlns:adec="http://schemas.microsoft.com/office/drawing/2017/decorative" val="0"/>
              </a:ext>
            </a:extLst>
          </p:cNvPr>
          <p:cNvSpPr txBox="1"/>
          <p:nvPr/>
        </p:nvSpPr>
        <p:spPr>
          <a:xfrm>
            <a:off x="9327307"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PIM system</a:t>
            </a:r>
          </a:p>
        </p:txBody>
      </p:sp>
      <p:sp>
        <p:nvSpPr>
          <p:cNvPr id="1059" name="TextBox 1058">
            <a:extLst>
              <a:ext uri="{FF2B5EF4-FFF2-40B4-BE49-F238E27FC236}">
                <a16:creationId xmlns:a16="http://schemas.microsoft.com/office/drawing/2014/main" id="{EFD9E97A-F047-A9A9-0953-8F719AE5511B}"/>
              </a:ext>
              <a:ext uri="{C183D7F6-B498-43B3-948B-1728B52AA6E4}">
                <adec:decorative xmlns:adec="http://schemas.microsoft.com/office/drawing/2017/decorative" val="0"/>
              </a:ext>
            </a:extLst>
          </p:cNvPr>
          <p:cNvSpPr txBox="1"/>
          <p:nvPr/>
        </p:nvSpPr>
        <p:spPr>
          <a:xfrm>
            <a:off x="6447645"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ERP system</a:t>
            </a:r>
          </a:p>
        </p:txBody>
      </p:sp>
      <p:sp>
        <p:nvSpPr>
          <p:cNvPr id="1062" name="TextBox 1061">
            <a:extLst>
              <a:ext uri="{FF2B5EF4-FFF2-40B4-BE49-F238E27FC236}">
                <a16:creationId xmlns:a16="http://schemas.microsoft.com/office/drawing/2014/main" id="{94E1A818-7E57-AE72-24DD-288A96BB8DEE}"/>
              </a:ext>
              <a:ext uri="{C183D7F6-B498-43B3-948B-1728B52AA6E4}">
                <adec:decorative xmlns:adec="http://schemas.microsoft.com/office/drawing/2017/decorative" val="0"/>
              </a:ext>
            </a:extLst>
          </p:cNvPr>
          <p:cNvSpPr txBox="1"/>
          <p:nvPr/>
        </p:nvSpPr>
        <p:spPr>
          <a:xfrm>
            <a:off x="3559920" y="2176519"/>
            <a:ext cx="2379991"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ERP system</a:t>
            </a:r>
          </a:p>
        </p:txBody>
      </p:sp>
      <p:sp>
        <p:nvSpPr>
          <p:cNvPr id="1050" name="TextBox 1049">
            <a:extLst>
              <a:ext uri="{FF2B5EF4-FFF2-40B4-BE49-F238E27FC236}">
                <a16:creationId xmlns:a16="http://schemas.microsoft.com/office/drawing/2014/main" id="{1CE04C1D-BD8A-916A-3D30-9057CAFB7C52}"/>
              </a:ext>
              <a:ext uri="{C183D7F6-B498-43B3-948B-1728B52AA6E4}">
                <adec:decorative xmlns:adec="http://schemas.microsoft.com/office/drawing/2017/decorative" val="0"/>
              </a:ext>
            </a:extLst>
          </p:cNvPr>
          <p:cNvSpPr txBox="1"/>
          <p:nvPr/>
        </p:nvSpPr>
        <p:spPr>
          <a:xfrm>
            <a:off x="7866233" y="4809705"/>
            <a:ext cx="316173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Retail MDM system</a:t>
            </a:r>
          </a:p>
        </p:txBody>
      </p:sp>
      <p:pic>
        <p:nvPicPr>
          <p:cNvPr id="31" name="Picture 30">
            <a:extLst>
              <a:ext uri="{FF2B5EF4-FFF2-40B4-BE49-F238E27FC236}">
                <a16:creationId xmlns:a16="http://schemas.microsoft.com/office/drawing/2014/main" id="{84322308-34B3-8A9B-5B80-F82A68BA254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32" name="Picture 31">
            <a:extLst>
              <a:ext uri="{FF2B5EF4-FFF2-40B4-BE49-F238E27FC236}">
                <a16:creationId xmlns:a16="http://schemas.microsoft.com/office/drawing/2014/main" id="{5C69A603-4C75-2118-FA95-9ED77000ACA7}"/>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33" name="Picture 32">
            <a:extLst>
              <a:ext uri="{FF2B5EF4-FFF2-40B4-BE49-F238E27FC236}">
                <a16:creationId xmlns:a16="http://schemas.microsoft.com/office/drawing/2014/main" id="{7E06DA09-BF35-B80C-93F1-3FC142FF0CA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34" name="Picture 33">
            <a:extLst>
              <a:ext uri="{FF2B5EF4-FFF2-40B4-BE49-F238E27FC236}">
                <a16:creationId xmlns:a16="http://schemas.microsoft.com/office/drawing/2014/main" id="{08862BB2-0600-B4C2-8835-4BC0EAB046E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35" name="TextBox 34">
            <a:extLst>
              <a:ext uri="{FF2B5EF4-FFF2-40B4-BE49-F238E27FC236}">
                <a16:creationId xmlns:a16="http://schemas.microsoft.com/office/drawing/2014/main" id="{FF4B8EC5-935C-63CA-4E5F-23050D721D74}"/>
              </a:ext>
              <a:ext uri="{C183D7F6-B498-43B3-948B-1728B52AA6E4}">
                <adec:decorative xmlns:adec="http://schemas.microsoft.com/office/drawing/2017/decorative" val="0"/>
              </a:ext>
            </a:extLst>
          </p:cNvPr>
          <p:cNvSpPr txBox="1"/>
          <p:nvPr/>
        </p:nvSpPr>
        <p:spPr>
          <a:xfrm>
            <a:off x="4417233" y="4718050"/>
            <a:ext cx="1490793" cy="4867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pic>
        <p:nvPicPr>
          <p:cNvPr id="37" name="Picture 28" descr="Microsoft Outlook Logo PNG, Logo Outlook.com Transparent Images - Free ...">
            <a:extLst>
              <a:ext uri="{FF2B5EF4-FFF2-40B4-BE49-F238E27FC236}">
                <a16:creationId xmlns:a16="http://schemas.microsoft.com/office/drawing/2014/main" id="{5A9AA088-A3ED-1BB2-631E-7E4E9D9F1125}"/>
              </a:ext>
            </a:extLst>
          </p:cNvPr>
          <p:cNvPicPr>
            <a:picLocks noChangeArrowheads="1"/>
          </p:cNvPicPr>
          <p:nvPr/>
        </p:nvPicPr>
        <p:blipFill rotWithShape="1">
          <a:blip r:embed="rId10">
            <a:extLst>
              <a:ext uri="{28A0092B-C50C-407E-A947-70E740481C1C}">
                <a14:useLocalDpi xmlns:a14="http://schemas.microsoft.com/office/drawing/2010/main" val="0"/>
              </a:ext>
            </a:extLst>
          </a:blip>
          <a:srcRect t="-3781" b="-3781"/>
          <a:stretch/>
        </p:blipFill>
        <p:spPr bwMode="auto">
          <a:xfrm>
            <a:off x="4037013" y="4849838"/>
            <a:ext cx="223150" cy="22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35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C5FA-358B-6011-7544-7A938DBAB797}"/>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A99DB00-22FE-9156-5C3F-3A17070549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 name="think-cell data - do not delete" hidden="1">
                        <a:extLst>
                          <a:ext uri="{FF2B5EF4-FFF2-40B4-BE49-F238E27FC236}">
                            <a16:creationId xmlns:a16="http://schemas.microsoft.com/office/drawing/2014/main" id="{AA99DB00-22FE-9156-5C3F-3A17070549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6" name="Text Placeholder 1025">
            <a:extLst>
              <a:ext uri="{FF2B5EF4-FFF2-40B4-BE49-F238E27FC236}">
                <a16:creationId xmlns:a16="http://schemas.microsoft.com/office/drawing/2014/main" id="{D401D1AA-AFF5-9F95-17F9-32E7FE16E901}"/>
              </a:ext>
            </a:extLst>
          </p:cNvPr>
          <p:cNvSpPr>
            <a:spLocks noGrp="1"/>
          </p:cNvSpPr>
          <p:nvPr>
            <p:ph type="body" sz="quarter" idx="32"/>
          </p:nvPr>
        </p:nvSpPr>
        <p:spPr>
          <a:xfrm>
            <a:off x="311388" y="1026303"/>
            <a:ext cx="2431246" cy="1131079"/>
          </a:xfrm>
        </p:spPr>
        <p:txBody>
          <a:bodyPr/>
          <a:lstStyle/>
          <a:p>
            <a:r>
              <a:rPr lang="en-US" noProof="0" dirty="0"/>
              <a:t>Retailers can apply generative AI to store associate assignments, scheduling, and training to increase productivity, efficiency, job satisfaction, and business growth. </a:t>
            </a:r>
          </a:p>
        </p:txBody>
      </p:sp>
      <p:sp>
        <p:nvSpPr>
          <p:cNvPr id="30" name="Text Placeholder 29">
            <a:extLst>
              <a:ext uri="{FF2B5EF4-FFF2-40B4-BE49-F238E27FC236}">
                <a16:creationId xmlns:a16="http://schemas.microsoft.com/office/drawing/2014/main" id="{5658BCD7-44D3-5BA6-B6AE-A9D923A5678A}"/>
              </a:ext>
            </a:extLst>
          </p:cNvPr>
          <p:cNvSpPr>
            <a:spLocks noGrp="1"/>
          </p:cNvSpPr>
          <p:nvPr>
            <p:ph type="body" sz="quarter" idx="33"/>
          </p:nvPr>
        </p:nvSpPr>
        <p:spPr>
          <a:xfrm>
            <a:off x="304796" y="413987"/>
            <a:ext cx="2057403" cy="307777"/>
          </a:xfrm>
        </p:spPr>
        <p:txBody>
          <a:bodyPr/>
          <a:lstStyle/>
          <a:p>
            <a:r>
              <a:rPr lang="en-US"/>
              <a:t>Retail</a:t>
            </a:r>
          </a:p>
        </p:txBody>
      </p:sp>
      <p:sp>
        <p:nvSpPr>
          <p:cNvPr id="22" name="Text Placeholder 21">
            <a:extLst>
              <a:ext uri="{FF2B5EF4-FFF2-40B4-BE49-F238E27FC236}">
                <a16:creationId xmlns:a16="http://schemas.microsoft.com/office/drawing/2014/main" id="{5EF4E4E3-3A94-40DB-B830-C024F869173D}"/>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0" name="Text Placeholder 19">
            <a:extLst>
              <a:ext uri="{FF2B5EF4-FFF2-40B4-BE49-F238E27FC236}">
                <a16:creationId xmlns:a16="http://schemas.microsoft.com/office/drawing/2014/main" id="{C20ABE0D-8325-A244-EE5F-F559C709D66F}"/>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4" name="Title 13">
            <a:extLst>
              <a:ext uri="{FF2B5EF4-FFF2-40B4-BE49-F238E27FC236}">
                <a16:creationId xmlns:a16="http://schemas.microsoft.com/office/drawing/2014/main" id="{8054DA99-1756-767E-6AFE-8447DA08F72B}"/>
              </a:ext>
            </a:extLst>
          </p:cNvPr>
          <p:cNvSpPr>
            <a:spLocks noGrp="1"/>
          </p:cNvSpPr>
          <p:nvPr>
            <p:ph type="title"/>
          </p:nvPr>
        </p:nvSpPr>
        <p:spPr>
          <a:xfrm>
            <a:off x="2492556" y="429376"/>
            <a:ext cx="4144817" cy="276999"/>
          </a:xfrm>
        </p:spPr>
        <p:txBody>
          <a:bodyPr vert="horz"/>
          <a:lstStyle/>
          <a:p>
            <a:r>
              <a:rPr lang="en-US"/>
              <a:t>Improve store associate management</a:t>
            </a:r>
          </a:p>
        </p:txBody>
      </p:sp>
      <p:sp>
        <p:nvSpPr>
          <p:cNvPr id="80" name="Text Placeholder 79">
            <a:extLst>
              <a:ext uri="{FF2B5EF4-FFF2-40B4-BE49-F238E27FC236}">
                <a16:creationId xmlns:a16="http://schemas.microsoft.com/office/drawing/2014/main" id="{19EA37ED-6181-5BFA-7D27-D80DB731B2E3}"/>
              </a:ext>
            </a:extLst>
          </p:cNvPr>
          <p:cNvSpPr>
            <a:spLocks noGrp="1"/>
          </p:cNvSpPr>
          <p:nvPr>
            <p:ph type="body" sz="quarter" idx="69"/>
          </p:nvPr>
        </p:nvSpPr>
        <p:spPr>
          <a:xfrm>
            <a:off x="3182890" y="2725494"/>
            <a:ext cx="2572262" cy="712876"/>
          </a:xfrm>
        </p:spPr>
        <p:txBody>
          <a:bodyPr/>
          <a:lstStyle/>
          <a:p>
            <a:r>
              <a:rPr lang="en-US" noProof="0" dirty="0"/>
              <a:t>Prompt: Generate a shift roster for the 8</a:t>
            </a:r>
            <a:r>
              <a:rPr lang="en-US" noProof="0" dirty="0">
                <a:sym typeface="Wingdings" panose="05000000000000000000" pitchFamily="2" charset="2"/>
              </a:rPr>
              <a:t>:00 am-4:00 pm shift for this coming Monday factoring in the work hour regulations for California.</a:t>
            </a:r>
            <a:endParaRPr lang="en-US" noProof="0" dirty="0"/>
          </a:p>
        </p:txBody>
      </p:sp>
      <p:sp>
        <p:nvSpPr>
          <p:cNvPr id="19" name="Text Placeholder 18">
            <a:extLst>
              <a:ext uri="{FF2B5EF4-FFF2-40B4-BE49-F238E27FC236}">
                <a16:creationId xmlns:a16="http://schemas.microsoft.com/office/drawing/2014/main" id="{B9DE39F2-BA5B-C09C-78DF-BEE5F39A2922}"/>
              </a:ext>
            </a:extLst>
          </p:cNvPr>
          <p:cNvSpPr>
            <a:spLocks noGrp="1"/>
          </p:cNvSpPr>
          <p:nvPr>
            <p:ph type="body" sz="quarter" idx="11"/>
          </p:nvPr>
        </p:nvSpPr>
        <p:spPr>
          <a:xfrm>
            <a:off x="3182890" y="1112478"/>
            <a:ext cx="2572262" cy="153888"/>
          </a:xfrm>
        </p:spPr>
        <p:txBody>
          <a:bodyPr/>
          <a:lstStyle/>
          <a:p>
            <a:r>
              <a:rPr lang="en-US" noProof="0"/>
              <a:t>Create optimized shift rosters</a:t>
            </a:r>
          </a:p>
        </p:txBody>
      </p:sp>
      <p:sp>
        <p:nvSpPr>
          <p:cNvPr id="21" name="Text Placeholder 20">
            <a:extLst>
              <a:ext uri="{FF2B5EF4-FFF2-40B4-BE49-F238E27FC236}">
                <a16:creationId xmlns:a16="http://schemas.microsoft.com/office/drawing/2014/main" id="{6B8CB2CE-65C5-5AE2-B8A7-C19551C256F6}"/>
              </a:ext>
            </a:extLst>
          </p:cNvPr>
          <p:cNvSpPr>
            <a:spLocks noGrp="1"/>
          </p:cNvSpPr>
          <p:nvPr>
            <p:ph type="body" sz="quarter" idx="18"/>
          </p:nvPr>
        </p:nvSpPr>
        <p:spPr>
          <a:xfrm>
            <a:off x="3182890" y="1438715"/>
            <a:ext cx="2572262" cy="626701"/>
          </a:xfrm>
        </p:spPr>
        <p:txBody>
          <a:bodyPr/>
          <a:lstStyle/>
          <a:p>
            <a:r>
              <a:rPr lang="en-US" noProof="0"/>
              <a:t>Copilot helps create a shift schedule based on employee availability, applicable regulations, enterprise guidelines, and predicted store traffic.</a:t>
            </a:r>
          </a:p>
          <a:p>
            <a:endParaRPr lang="en-US" noProof="0"/>
          </a:p>
        </p:txBody>
      </p:sp>
      <p:sp>
        <p:nvSpPr>
          <p:cNvPr id="32" name="Text Placeholder 31">
            <a:extLst>
              <a:ext uri="{FF2B5EF4-FFF2-40B4-BE49-F238E27FC236}">
                <a16:creationId xmlns:a16="http://schemas.microsoft.com/office/drawing/2014/main" id="{5B7960C1-FBE0-733C-2F91-A22C422FA37A}"/>
              </a:ext>
            </a:extLst>
          </p:cNvPr>
          <p:cNvSpPr>
            <a:spLocks noGrp="1"/>
          </p:cNvSpPr>
          <p:nvPr>
            <p:ph type="body" sz="quarter" idx="42"/>
          </p:nvPr>
        </p:nvSpPr>
        <p:spPr>
          <a:xfrm>
            <a:off x="6066682" y="1112478"/>
            <a:ext cx="2572262" cy="153888"/>
          </a:xfrm>
        </p:spPr>
        <p:txBody>
          <a:bodyPr/>
          <a:lstStyle/>
          <a:p>
            <a:r>
              <a:rPr lang="en-US" noProof="0"/>
              <a:t>Modify shift operations</a:t>
            </a:r>
          </a:p>
        </p:txBody>
      </p:sp>
      <p:sp>
        <p:nvSpPr>
          <p:cNvPr id="42" name="Text Placeholder 41">
            <a:extLst>
              <a:ext uri="{FF2B5EF4-FFF2-40B4-BE49-F238E27FC236}">
                <a16:creationId xmlns:a16="http://schemas.microsoft.com/office/drawing/2014/main" id="{48AA8F16-13EF-B3A9-BD84-73D753E3BE50}"/>
              </a:ext>
            </a:extLst>
          </p:cNvPr>
          <p:cNvSpPr>
            <a:spLocks noGrp="1"/>
          </p:cNvSpPr>
          <p:nvPr>
            <p:ph type="body" sz="quarter" idx="43"/>
          </p:nvPr>
        </p:nvSpPr>
        <p:spPr>
          <a:xfrm>
            <a:off x="6066682" y="1438715"/>
            <a:ext cx="2572262" cy="626701"/>
          </a:xfrm>
        </p:spPr>
        <p:txBody>
          <a:bodyPr/>
          <a:lstStyle/>
          <a:p>
            <a:r>
              <a:rPr lang="en-US" noProof="0"/>
              <a:t>Copilot gathers email and Teams chat notifications of employee time off or late start times to determine the changes needed for work assignments and additional workforce needs.</a:t>
            </a:r>
          </a:p>
          <a:p>
            <a:endParaRPr lang="en-US" noProof="0"/>
          </a:p>
        </p:txBody>
      </p:sp>
      <p:sp>
        <p:nvSpPr>
          <p:cNvPr id="74" name="Text Placeholder 73">
            <a:extLst>
              <a:ext uri="{FF2B5EF4-FFF2-40B4-BE49-F238E27FC236}">
                <a16:creationId xmlns:a16="http://schemas.microsoft.com/office/drawing/2014/main" id="{580CCC39-8EAF-BE9C-24E4-548013D7E2F8}"/>
              </a:ext>
            </a:extLst>
          </p:cNvPr>
          <p:cNvSpPr>
            <a:spLocks noGrp="1"/>
          </p:cNvSpPr>
          <p:nvPr>
            <p:ph type="body" sz="quarter" idx="68"/>
          </p:nvPr>
        </p:nvSpPr>
        <p:spPr>
          <a:xfrm>
            <a:off x="8950475" y="2725494"/>
            <a:ext cx="2572262" cy="712876"/>
          </a:xfrm>
        </p:spPr>
        <p:txBody>
          <a:bodyPr/>
          <a:lstStyle/>
          <a:p>
            <a:r>
              <a:rPr lang="en-US" noProof="0" dirty="0"/>
              <a:t>Prompt: Add tasks to the shift schedule next week. Make sure the priority tasks for each shift base on / ContosoStoreProcedureGuide.doc are assigned. </a:t>
            </a:r>
          </a:p>
        </p:txBody>
      </p:sp>
      <p:sp>
        <p:nvSpPr>
          <p:cNvPr id="64" name="Text Placeholder 63">
            <a:extLst>
              <a:ext uri="{FF2B5EF4-FFF2-40B4-BE49-F238E27FC236}">
                <a16:creationId xmlns:a16="http://schemas.microsoft.com/office/drawing/2014/main" id="{76C60122-4E62-EE04-07A3-91E99772ABA4}"/>
              </a:ext>
            </a:extLst>
          </p:cNvPr>
          <p:cNvSpPr>
            <a:spLocks noGrp="1"/>
          </p:cNvSpPr>
          <p:nvPr>
            <p:ph type="body" sz="quarter" idx="45"/>
          </p:nvPr>
        </p:nvSpPr>
        <p:spPr>
          <a:xfrm>
            <a:off x="8950475" y="1112478"/>
            <a:ext cx="2572262" cy="153888"/>
          </a:xfrm>
        </p:spPr>
        <p:txBody>
          <a:bodyPr/>
          <a:lstStyle/>
          <a:p>
            <a:r>
              <a:rPr lang="en-US" noProof="0"/>
              <a:t>Assign high priority tasks</a:t>
            </a:r>
          </a:p>
        </p:txBody>
      </p:sp>
      <p:sp>
        <p:nvSpPr>
          <p:cNvPr id="65" name="Text Placeholder 64">
            <a:extLst>
              <a:ext uri="{FF2B5EF4-FFF2-40B4-BE49-F238E27FC236}">
                <a16:creationId xmlns:a16="http://schemas.microsoft.com/office/drawing/2014/main" id="{36BAAB0C-8991-61E8-BF3B-205BA153A26A}"/>
              </a:ext>
            </a:extLst>
          </p:cNvPr>
          <p:cNvSpPr>
            <a:spLocks noGrp="1"/>
          </p:cNvSpPr>
          <p:nvPr>
            <p:ph type="body" sz="quarter" idx="46"/>
          </p:nvPr>
        </p:nvSpPr>
        <p:spPr>
          <a:xfrm>
            <a:off x="8950475" y="1438715"/>
            <a:ext cx="2572262" cy="626701"/>
          </a:xfrm>
        </p:spPr>
        <p:txBody>
          <a:bodyPr/>
          <a:lstStyle/>
          <a:p>
            <a:r>
              <a:rPr lang="en-US" noProof="0"/>
              <a:t>Copilot provides a proposed list of tasks for each store location and shift based on the procedural guidance manual.</a:t>
            </a:r>
          </a:p>
          <a:p>
            <a:endParaRPr lang="en-US" noProof="0"/>
          </a:p>
        </p:txBody>
      </p:sp>
      <p:sp>
        <p:nvSpPr>
          <p:cNvPr id="88" name="Text Placeholder 87">
            <a:extLst>
              <a:ext uri="{FF2B5EF4-FFF2-40B4-BE49-F238E27FC236}">
                <a16:creationId xmlns:a16="http://schemas.microsoft.com/office/drawing/2014/main" id="{4B40E3B4-0CAC-C2AD-EF42-3AA6A082BBC8}"/>
              </a:ext>
            </a:extLst>
          </p:cNvPr>
          <p:cNvSpPr>
            <a:spLocks noGrp="1"/>
          </p:cNvSpPr>
          <p:nvPr>
            <p:ph type="body" sz="quarter" idx="70"/>
          </p:nvPr>
        </p:nvSpPr>
        <p:spPr>
          <a:xfrm>
            <a:off x="6066682" y="2725494"/>
            <a:ext cx="2572262" cy="712876"/>
          </a:xfrm>
        </p:spPr>
        <p:txBody>
          <a:bodyPr/>
          <a:lstStyle/>
          <a:p>
            <a:r>
              <a:rPr lang="en-US" noProof="0" dirty="0"/>
              <a:t>Prompt: Summarize emails and Teams chats about staff delays or absence. Arrange them in a table including the employee name and the details of the changes needed.</a:t>
            </a:r>
          </a:p>
        </p:txBody>
      </p:sp>
      <p:sp>
        <p:nvSpPr>
          <p:cNvPr id="75" name="Text Placeholder 74">
            <a:extLst>
              <a:ext uri="{FF2B5EF4-FFF2-40B4-BE49-F238E27FC236}">
                <a16:creationId xmlns:a16="http://schemas.microsoft.com/office/drawing/2014/main" id="{1A0477AE-5DA3-7EDC-9FFC-CE1051FA33A4}"/>
              </a:ext>
            </a:extLst>
          </p:cNvPr>
          <p:cNvSpPr>
            <a:spLocks noGrp="1"/>
          </p:cNvSpPr>
          <p:nvPr>
            <p:ph type="body" sz="quarter" idx="48"/>
          </p:nvPr>
        </p:nvSpPr>
        <p:spPr>
          <a:xfrm>
            <a:off x="3182890" y="5334522"/>
            <a:ext cx="2572262" cy="712876"/>
          </a:xfrm>
        </p:spPr>
        <p:txBody>
          <a:bodyPr/>
          <a:lstStyle/>
          <a:p>
            <a:pPr>
              <a:lnSpc>
                <a:spcPct val="90000"/>
              </a:lnSpc>
              <a:spcAft>
                <a:spcPts val="0"/>
              </a:spcAft>
            </a:pPr>
            <a:r>
              <a:rPr lang="en-US" noProof="0" dirty="0"/>
              <a:t>Prompt: Draft an email notifying the team of the latest shift schedule and priority task assignments. Remind them to provide at least one week notice for any scheduling changes needed. Emphasize that there are new policy updates they must read and implement prior to their next shift. </a:t>
            </a:r>
          </a:p>
        </p:txBody>
      </p:sp>
      <p:sp>
        <p:nvSpPr>
          <p:cNvPr id="76" name="Text Placeholder 75">
            <a:extLst>
              <a:ext uri="{FF2B5EF4-FFF2-40B4-BE49-F238E27FC236}">
                <a16:creationId xmlns:a16="http://schemas.microsoft.com/office/drawing/2014/main" id="{061E5DD8-CAE1-B9D8-4E9A-FF37704C2B4F}"/>
              </a:ext>
            </a:extLst>
          </p:cNvPr>
          <p:cNvSpPr>
            <a:spLocks noGrp="1"/>
          </p:cNvSpPr>
          <p:nvPr>
            <p:ph type="body" sz="quarter" idx="49"/>
          </p:nvPr>
        </p:nvSpPr>
        <p:spPr>
          <a:xfrm>
            <a:off x="3182890" y="3725103"/>
            <a:ext cx="2572262" cy="153888"/>
          </a:xfrm>
        </p:spPr>
        <p:txBody>
          <a:bodyPr/>
          <a:lstStyle/>
          <a:p>
            <a:r>
              <a:rPr lang="en-US" noProof="0"/>
              <a:t>Send weekly employee update</a:t>
            </a:r>
          </a:p>
        </p:txBody>
      </p:sp>
      <p:sp>
        <p:nvSpPr>
          <p:cNvPr id="77" name="Text Placeholder 76">
            <a:extLst>
              <a:ext uri="{FF2B5EF4-FFF2-40B4-BE49-F238E27FC236}">
                <a16:creationId xmlns:a16="http://schemas.microsoft.com/office/drawing/2014/main" id="{AAEF1F8E-D754-8A1B-DDA8-4E58FE70E63A}"/>
              </a:ext>
            </a:extLst>
          </p:cNvPr>
          <p:cNvSpPr>
            <a:spLocks noGrp="1"/>
          </p:cNvSpPr>
          <p:nvPr>
            <p:ph type="body" sz="quarter" idx="50"/>
          </p:nvPr>
        </p:nvSpPr>
        <p:spPr>
          <a:xfrm>
            <a:off x="3182890" y="4050957"/>
            <a:ext cx="2572262" cy="626701"/>
          </a:xfrm>
        </p:spPr>
        <p:txBody>
          <a:bodyPr/>
          <a:lstStyle/>
          <a:p>
            <a:r>
              <a:rPr lang="en-US" noProof="0"/>
              <a:t>Copilot drafts the weekly email to employees that includes the latest schedule and task assignments and notifies them of the recent policy changes.</a:t>
            </a:r>
          </a:p>
          <a:p>
            <a:endParaRPr lang="en-US" noProof="0"/>
          </a:p>
        </p:txBody>
      </p:sp>
      <p:sp>
        <p:nvSpPr>
          <p:cNvPr id="78" name="Text Placeholder 77">
            <a:extLst>
              <a:ext uri="{FF2B5EF4-FFF2-40B4-BE49-F238E27FC236}">
                <a16:creationId xmlns:a16="http://schemas.microsoft.com/office/drawing/2014/main" id="{537BE934-9D05-6F3E-4D6B-3313897AA391}"/>
              </a:ext>
            </a:extLst>
          </p:cNvPr>
          <p:cNvSpPr>
            <a:spLocks noGrp="1"/>
          </p:cNvSpPr>
          <p:nvPr>
            <p:ph type="body" sz="quarter" idx="51"/>
          </p:nvPr>
        </p:nvSpPr>
        <p:spPr>
          <a:xfrm>
            <a:off x="6066682" y="3725103"/>
            <a:ext cx="2572262" cy="153888"/>
          </a:xfrm>
        </p:spPr>
        <p:txBody>
          <a:bodyPr/>
          <a:lstStyle/>
          <a:p>
            <a:r>
              <a:rPr lang="en-US" noProof="0"/>
              <a:t>Identify incomplete training</a:t>
            </a:r>
          </a:p>
        </p:txBody>
      </p:sp>
      <p:sp>
        <p:nvSpPr>
          <p:cNvPr id="79" name="Text Placeholder 78">
            <a:extLst>
              <a:ext uri="{FF2B5EF4-FFF2-40B4-BE49-F238E27FC236}">
                <a16:creationId xmlns:a16="http://schemas.microsoft.com/office/drawing/2014/main" id="{5F827C86-6C32-6DD2-0128-F31EB17FBE8C}"/>
              </a:ext>
            </a:extLst>
          </p:cNvPr>
          <p:cNvSpPr>
            <a:spLocks noGrp="1"/>
          </p:cNvSpPr>
          <p:nvPr>
            <p:ph type="body" sz="quarter" idx="52"/>
          </p:nvPr>
        </p:nvSpPr>
        <p:spPr>
          <a:xfrm>
            <a:off x="6066682" y="4050957"/>
            <a:ext cx="2572262" cy="626701"/>
          </a:xfrm>
        </p:spPr>
        <p:txBody>
          <a:bodyPr/>
          <a:lstStyle/>
          <a:p>
            <a:r>
              <a:rPr lang="en-US" noProof="0"/>
              <a:t>Copilot identifies employees who have training due so reminders can be sent.</a:t>
            </a:r>
          </a:p>
          <a:p>
            <a:endParaRPr lang="en-US" noProof="0"/>
          </a:p>
        </p:txBody>
      </p:sp>
      <p:sp>
        <p:nvSpPr>
          <p:cNvPr id="31" name="Text Placeholder 30">
            <a:extLst>
              <a:ext uri="{FF2B5EF4-FFF2-40B4-BE49-F238E27FC236}">
                <a16:creationId xmlns:a16="http://schemas.microsoft.com/office/drawing/2014/main" id="{C1E25EB3-90FB-F690-CC4D-A267CEF4964C}"/>
              </a:ext>
            </a:extLst>
          </p:cNvPr>
          <p:cNvSpPr>
            <a:spLocks noGrp="1"/>
          </p:cNvSpPr>
          <p:nvPr>
            <p:ph type="body" sz="quarter" idx="66"/>
          </p:nvPr>
        </p:nvSpPr>
        <p:spPr>
          <a:xfrm>
            <a:off x="8950475" y="5334522"/>
            <a:ext cx="2572262" cy="712876"/>
          </a:xfrm>
        </p:spPr>
        <p:txBody>
          <a:bodyPr/>
          <a:lstStyle/>
          <a:p>
            <a:r>
              <a:rPr lang="en-US" noProof="0" dirty="0"/>
              <a:t>Prompt: Create an announcement based on / Policy Update Oct 1.docx pages 35–41. </a:t>
            </a:r>
          </a:p>
        </p:txBody>
      </p:sp>
      <p:sp>
        <p:nvSpPr>
          <p:cNvPr id="81" name="Text Placeholder 80">
            <a:extLst>
              <a:ext uri="{FF2B5EF4-FFF2-40B4-BE49-F238E27FC236}">
                <a16:creationId xmlns:a16="http://schemas.microsoft.com/office/drawing/2014/main" id="{CB4798A4-C69B-D264-ED07-96D37C4BC9EF}"/>
              </a:ext>
            </a:extLst>
          </p:cNvPr>
          <p:cNvSpPr>
            <a:spLocks noGrp="1"/>
          </p:cNvSpPr>
          <p:nvPr>
            <p:ph type="body" sz="quarter" idx="54"/>
          </p:nvPr>
        </p:nvSpPr>
        <p:spPr>
          <a:xfrm>
            <a:off x="8950475" y="3725103"/>
            <a:ext cx="2572262" cy="153888"/>
          </a:xfrm>
        </p:spPr>
        <p:txBody>
          <a:bodyPr/>
          <a:lstStyle/>
          <a:p>
            <a:r>
              <a:rPr lang="en-US" noProof="0"/>
              <a:t>Summarize policy changes</a:t>
            </a:r>
          </a:p>
        </p:txBody>
      </p:sp>
      <p:sp>
        <p:nvSpPr>
          <p:cNvPr id="82" name="Text Placeholder 81">
            <a:extLst>
              <a:ext uri="{FF2B5EF4-FFF2-40B4-BE49-F238E27FC236}">
                <a16:creationId xmlns:a16="http://schemas.microsoft.com/office/drawing/2014/main" id="{E56E7CB1-E1C9-4619-A9D8-A65BD371DD73}"/>
              </a:ext>
            </a:extLst>
          </p:cNvPr>
          <p:cNvSpPr>
            <a:spLocks noGrp="1"/>
          </p:cNvSpPr>
          <p:nvPr>
            <p:ph type="body" sz="quarter" idx="55"/>
          </p:nvPr>
        </p:nvSpPr>
        <p:spPr>
          <a:xfrm>
            <a:off x="8950325" y="4051300"/>
            <a:ext cx="2571750" cy="627063"/>
          </a:xfrm>
        </p:spPr>
        <p:txBody>
          <a:bodyPr/>
          <a:lstStyle/>
          <a:p>
            <a:r>
              <a:rPr lang="en-US" noProof="0"/>
              <a:t>Copilot drafts a summary of recent policy updates for distribution and posting in employee forums.</a:t>
            </a:r>
          </a:p>
          <a:p>
            <a:endParaRPr lang="en-US" noProof="0"/>
          </a:p>
        </p:txBody>
      </p:sp>
      <p:sp>
        <p:nvSpPr>
          <p:cNvPr id="63" name="Text Placeholder 62">
            <a:extLst>
              <a:ext uri="{FF2B5EF4-FFF2-40B4-BE49-F238E27FC236}">
                <a16:creationId xmlns:a16="http://schemas.microsoft.com/office/drawing/2014/main" id="{44206966-8B60-C172-D0EB-69362AC8AF2B}"/>
              </a:ext>
            </a:extLst>
          </p:cNvPr>
          <p:cNvSpPr>
            <a:spLocks noGrp="1"/>
          </p:cNvSpPr>
          <p:nvPr>
            <p:ph type="body" sz="quarter" idx="67"/>
          </p:nvPr>
        </p:nvSpPr>
        <p:spPr>
          <a:xfrm>
            <a:off x="6066682" y="5334522"/>
            <a:ext cx="2572262" cy="712876"/>
          </a:xfrm>
        </p:spPr>
        <p:txBody>
          <a:bodyPr/>
          <a:lstStyle/>
          <a:p>
            <a:r>
              <a:rPr lang="en-US" noProof="0" dirty="0"/>
              <a:t>Prompt: Create a summary of required training due for each employee. Put it in a table format including the name of the training with due dates for each employee.</a:t>
            </a:r>
          </a:p>
        </p:txBody>
      </p:sp>
      <p:sp>
        <p:nvSpPr>
          <p:cNvPr id="89" name="Text Placeholder 88">
            <a:extLst>
              <a:ext uri="{FF2B5EF4-FFF2-40B4-BE49-F238E27FC236}">
                <a16:creationId xmlns:a16="http://schemas.microsoft.com/office/drawing/2014/main" id="{D9000D1A-8869-FB9D-17AD-0F562CDDF3F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90" name="Text Placeholder 89">
            <a:extLst>
              <a:ext uri="{FF2B5EF4-FFF2-40B4-BE49-F238E27FC236}">
                <a16:creationId xmlns:a16="http://schemas.microsoft.com/office/drawing/2014/main" id="{C819E4FC-448B-0146-BDEB-91172FDA0A6C}"/>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91" name="Group 90">
            <a:extLst>
              <a:ext uri="{FF2B5EF4-FFF2-40B4-BE49-F238E27FC236}">
                <a16:creationId xmlns:a16="http://schemas.microsoft.com/office/drawing/2014/main" id="{127DCEB4-4A35-75A4-4F29-A94556712F38}"/>
              </a:ext>
            </a:extLst>
          </p:cNvPr>
          <p:cNvGrpSpPr/>
          <p:nvPr/>
        </p:nvGrpSpPr>
        <p:grpSpPr>
          <a:xfrm>
            <a:off x="320719" y="5020658"/>
            <a:ext cx="1771605" cy="216000"/>
            <a:chOff x="320719" y="4224856"/>
            <a:chExt cx="1771605" cy="219456"/>
          </a:xfrm>
        </p:grpSpPr>
        <p:sp>
          <p:nvSpPr>
            <p:cNvPr id="92" name="Rectangle: Rounded Corners 6">
              <a:extLst>
                <a:ext uri="{FF2B5EF4-FFF2-40B4-BE49-F238E27FC236}">
                  <a16:creationId xmlns:a16="http://schemas.microsoft.com/office/drawing/2014/main" id="{C4E67BD4-9B28-88D5-2874-8817F24C535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93" name="Graphic 92">
              <a:extLst>
                <a:ext uri="{FF2B5EF4-FFF2-40B4-BE49-F238E27FC236}">
                  <a16:creationId xmlns:a16="http://schemas.microsoft.com/office/drawing/2014/main" id="{60349824-D274-9611-F91D-A3019A7B54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94" name="Group 93">
            <a:extLst>
              <a:ext uri="{FF2B5EF4-FFF2-40B4-BE49-F238E27FC236}">
                <a16:creationId xmlns:a16="http://schemas.microsoft.com/office/drawing/2014/main" id="{AB4665F9-8B02-4102-03B9-2755F7C69ACD}"/>
              </a:ext>
            </a:extLst>
          </p:cNvPr>
          <p:cNvGrpSpPr/>
          <p:nvPr/>
        </p:nvGrpSpPr>
        <p:grpSpPr>
          <a:xfrm>
            <a:off x="320721" y="5309272"/>
            <a:ext cx="1771605" cy="216000"/>
            <a:chOff x="320721" y="4517211"/>
            <a:chExt cx="1771605" cy="216000"/>
          </a:xfrm>
        </p:grpSpPr>
        <p:sp>
          <p:nvSpPr>
            <p:cNvPr id="95" name="Rectangle: Rounded Corners 6">
              <a:extLst>
                <a:ext uri="{FF2B5EF4-FFF2-40B4-BE49-F238E27FC236}">
                  <a16:creationId xmlns:a16="http://schemas.microsoft.com/office/drawing/2014/main" id="{16A0C570-3593-80BA-83A6-F58DC9A15BD6}"/>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6" name="Graphic 95">
              <a:extLst>
                <a:ext uri="{FF2B5EF4-FFF2-40B4-BE49-F238E27FC236}">
                  <a16:creationId xmlns:a16="http://schemas.microsoft.com/office/drawing/2014/main" id="{BB2AF2CD-8B93-5EAC-9AB5-969E34AAA5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97" name="Group 96">
            <a:extLst>
              <a:ext uri="{FF2B5EF4-FFF2-40B4-BE49-F238E27FC236}">
                <a16:creationId xmlns:a16="http://schemas.microsoft.com/office/drawing/2014/main" id="{07F34550-34BB-69FC-1976-9622B1998D09}"/>
              </a:ext>
            </a:extLst>
          </p:cNvPr>
          <p:cNvGrpSpPr/>
          <p:nvPr/>
        </p:nvGrpSpPr>
        <p:grpSpPr>
          <a:xfrm>
            <a:off x="320719" y="3778836"/>
            <a:ext cx="1771605" cy="216000"/>
            <a:chOff x="320719" y="4224856"/>
            <a:chExt cx="1771605" cy="219456"/>
          </a:xfrm>
        </p:grpSpPr>
        <p:sp>
          <p:nvSpPr>
            <p:cNvPr id="98" name="Rectangle: Rounded Corners 6">
              <a:extLst>
                <a:ext uri="{FF2B5EF4-FFF2-40B4-BE49-F238E27FC236}">
                  <a16:creationId xmlns:a16="http://schemas.microsoft.com/office/drawing/2014/main" id="{A07A911D-D522-4F56-8836-F2030CFD9EE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99" name="Graphic 98">
              <a:extLst>
                <a:ext uri="{FF2B5EF4-FFF2-40B4-BE49-F238E27FC236}">
                  <a16:creationId xmlns:a16="http://schemas.microsoft.com/office/drawing/2014/main" id="{7C8FF7C0-8B6F-2829-3ADB-1F9634677BE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00" name="Group 99">
            <a:extLst>
              <a:ext uri="{FF2B5EF4-FFF2-40B4-BE49-F238E27FC236}">
                <a16:creationId xmlns:a16="http://schemas.microsoft.com/office/drawing/2014/main" id="{7555A817-C89E-441B-FA56-35C147420BFC}"/>
              </a:ext>
            </a:extLst>
          </p:cNvPr>
          <p:cNvGrpSpPr/>
          <p:nvPr/>
        </p:nvGrpSpPr>
        <p:grpSpPr>
          <a:xfrm>
            <a:off x="320721" y="4067450"/>
            <a:ext cx="1771605" cy="216000"/>
            <a:chOff x="320721" y="4517211"/>
            <a:chExt cx="1771605" cy="216000"/>
          </a:xfrm>
        </p:grpSpPr>
        <p:sp>
          <p:nvSpPr>
            <p:cNvPr id="101" name="Rectangle: Rounded Corners 6">
              <a:extLst>
                <a:ext uri="{FF2B5EF4-FFF2-40B4-BE49-F238E27FC236}">
                  <a16:creationId xmlns:a16="http://schemas.microsoft.com/office/drawing/2014/main" id="{F3670735-072A-05CB-1B8A-1523B8B213D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02" name="Graphic 101">
              <a:extLst>
                <a:ext uri="{FF2B5EF4-FFF2-40B4-BE49-F238E27FC236}">
                  <a16:creationId xmlns:a16="http://schemas.microsoft.com/office/drawing/2014/main" id="{CC492E1A-C7D6-EA53-60CE-604C72B42D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03" name="Group 102">
            <a:extLst>
              <a:ext uri="{FF2B5EF4-FFF2-40B4-BE49-F238E27FC236}">
                <a16:creationId xmlns:a16="http://schemas.microsoft.com/office/drawing/2014/main" id="{B7344782-0586-BF81-18CE-5DC2B50A979F}"/>
              </a:ext>
            </a:extLst>
          </p:cNvPr>
          <p:cNvGrpSpPr/>
          <p:nvPr/>
        </p:nvGrpSpPr>
        <p:grpSpPr>
          <a:xfrm>
            <a:off x="320719" y="4356602"/>
            <a:ext cx="1771605" cy="216000"/>
            <a:chOff x="320719" y="4224856"/>
            <a:chExt cx="1771605" cy="219456"/>
          </a:xfrm>
        </p:grpSpPr>
        <p:sp>
          <p:nvSpPr>
            <p:cNvPr id="104" name="Rectangle: Rounded Corners 6">
              <a:extLst>
                <a:ext uri="{FF2B5EF4-FFF2-40B4-BE49-F238E27FC236}">
                  <a16:creationId xmlns:a16="http://schemas.microsoft.com/office/drawing/2014/main" id="{AEEF07F3-28D3-8F01-F075-5F316CF7E55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5" name="Graphic 104">
              <a:extLst>
                <a:ext uri="{FF2B5EF4-FFF2-40B4-BE49-F238E27FC236}">
                  <a16:creationId xmlns:a16="http://schemas.microsoft.com/office/drawing/2014/main" id="{0BBB67DE-FF42-5458-25D7-3F39809F1AD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pic>
        <p:nvPicPr>
          <p:cNvPr id="1038" name="Graphic 1037">
            <a:extLst>
              <a:ext uri="{FF2B5EF4-FFF2-40B4-BE49-F238E27FC236}">
                <a16:creationId xmlns:a16="http://schemas.microsoft.com/office/drawing/2014/main" id="{C4549312-18E3-752A-9A29-508A56CD141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6818" b="-6818"/>
          <a:stretch/>
        </p:blipFill>
        <p:spPr>
          <a:xfrm>
            <a:off x="9237999" y="4829399"/>
            <a:ext cx="237610" cy="237610"/>
          </a:xfrm>
          <a:prstGeom prst="rect">
            <a:avLst/>
          </a:prstGeom>
        </p:spPr>
      </p:pic>
      <p:sp>
        <p:nvSpPr>
          <p:cNvPr id="71" name="TextBox 70">
            <a:extLst>
              <a:ext uri="{FF2B5EF4-FFF2-40B4-BE49-F238E27FC236}">
                <a16:creationId xmlns:a16="http://schemas.microsoft.com/office/drawing/2014/main" id="{DD79CD9F-FF8E-7DF5-09DD-D8BC8BBB7399}"/>
              </a:ext>
              <a:ext uri="{C183D7F6-B498-43B3-948B-1728B52AA6E4}">
                <adec:decorative xmlns:adec="http://schemas.microsoft.com/office/drawing/2017/decorative" val="0"/>
              </a:ext>
            </a:extLst>
          </p:cNvPr>
          <p:cNvSpPr txBox="1"/>
          <p:nvPr/>
        </p:nvSpPr>
        <p:spPr>
          <a:xfrm>
            <a:off x="664049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2</a:t>
            </a:r>
          </a:p>
        </p:txBody>
      </p:sp>
      <p:pic>
        <p:nvPicPr>
          <p:cNvPr id="72" name="Picture 50">
            <a:hlinkClick r:id="rId11"/>
            <a:extLst>
              <a:ext uri="{FF2B5EF4-FFF2-40B4-BE49-F238E27FC236}">
                <a16:creationId xmlns:a16="http://schemas.microsoft.com/office/drawing/2014/main" id="{B607B8E7-3103-EDE8-84CB-F770102B67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188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0">
            <a:hlinkClick r:id="rId11"/>
            <a:extLst>
              <a:ext uri="{FF2B5EF4-FFF2-40B4-BE49-F238E27FC236}">
                <a16:creationId xmlns:a16="http://schemas.microsoft.com/office/drawing/2014/main" id="{4583AD83-62BE-D472-7890-F7AB685F52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0612"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Microsoft Teams Logo, symbol, meaning, history, PNG, brand">
            <a:extLst>
              <a:ext uri="{FF2B5EF4-FFF2-40B4-BE49-F238E27FC236}">
                <a16:creationId xmlns:a16="http://schemas.microsoft.com/office/drawing/2014/main" id="{75DE6BB8-2B50-03A2-8E19-D8AE7E30836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6355099" y="4836543"/>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65697699-F8E9-D16A-5A18-CE78F9F0937B}"/>
              </a:ext>
              <a:ext uri="{C183D7F6-B498-43B3-948B-1728B52AA6E4}">
                <adec:decorative xmlns:adec="http://schemas.microsoft.com/office/drawing/2017/decorative" val="0"/>
              </a:ext>
            </a:extLst>
          </p:cNvPr>
          <p:cNvSpPr txBox="1"/>
          <p:nvPr/>
        </p:nvSpPr>
        <p:spPr>
          <a:xfrm>
            <a:off x="3840126" y="4785360"/>
            <a:ext cx="1490793"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86" name="TextBox 85">
            <a:extLst>
              <a:ext uri="{FF2B5EF4-FFF2-40B4-BE49-F238E27FC236}">
                <a16:creationId xmlns:a16="http://schemas.microsoft.com/office/drawing/2014/main" id="{6E335A67-042D-8299-BE79-38606FDCFDBF}"/>
              </a:ext>
              <a:ext uri="{C183D7F6-B498-43B3-948B-1728B52AA6E4}">
                <adec:decorative xmlns:adec="http://schemas.microsoft.com/office/drawing/2017/decorative" val="0"/>
              </a:ext>
            </a:extLst>
          </p:cNvPr>
          <p:cNvSpPr txBox="1"/>
          <p:nvPr/>
        </p:nvSpPr>
        <p:spPr>
          <a:xfrm>
            <a:off x="6732958"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87" name="TextBox 86">
            <a:extLst>
              <a:ext uri="{FF2B5EF4-FFF2-40B4-BE49-F238E27FC236}">
                <a16:creationId xmlns:a16="http://schemas.microsoft.com/office/drawing/2014/main" id="{D64E5A7E-F8DF-3D99-D92E-E43D94D813C8}"/>
              </a:ext>
              <a:ext uri="{C183D7F6-B498-43B3-948B-1728B52AA6E4}">
                <adec:decorative xmlns:adec="http://schemas.microsoft.com/office/drawing/2017/decorative" val="0"/>
              </a:ext>
            </a:extLst>
          </p:cNvPr>
          <p:cNvSpPr txBox="1"/>
          <p:nvPr/>
        </p:nvSpPr>
        <p:spPr>
          <a:xfrm>
            <a:off x="9616751" y="4785360"/>
            <a:ext cx="1830524" cy="32568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
        <p:nvSpPr>
          <p:cNvPr id="3" name="TextBox 2">
            <a:extLst>
              <a:ext uri="{FF2B5EF4-FFF2-40B4-BE49-F238E27FC236}">
                <a16:creationId xmlns:a16="http://schemas.microsoft.com/office/drawing/2014/main" id="{98E29214-B306-FA53-75CD-43A1E883F0E8}"/>
              </a:ext>
              <a:ext uri="{C183D7F6-B498-43B3-948B-1728B52AA6E4}">
                <adec:decorative xmlns:adec="http://schemas.microsoft.com/office/drawing/2017/decorative" val="0"/>
              </a:ext>
            </a:extLst>
          </p:cNvPr>
          <p:cNvSpPr txBox="1"/>
          <p:nvPr/>
        </p:nvSpPr>
        <p:spPr>
          <a:xfrm>
            <a:off x="9515089" y="225900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4" name="Picture 50">
            <a:hlinkClick r:id="rId11"/>
            <a:extLst>
              <a:ext uri="{FF2B5EF4-FFF2-40B4-BE49-F238E27FC236}">
                <a16:creationId xmlns:a16="http://schemas.microsoft.com/office/drawing/2014/main" id="{02A76E76-F827-3743-7154-63FC95A558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36487" y="221476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A5A94C-4F04-9988-819D-3877375E14F4}"/>
              </a:ext>
              <a:ext uri="{C183D7F6-B498-43B3-948B-1728B52AA6E4}">
                <adec:decorative xmlns:adec="http://schemas.microsoft.com/office/drawing/2017/decorative" val="0"/>
              </a:ext>
            </a:extLst>
          </p:cNvPr>
          <p:cNvSpPr txBox="1"/>
          <p:nvPr/>
        </p:nvSpPr>
        <p:spPr>
          <a:xfrm>
            <a:off x="3804309" y="2249747"/>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6" name="Picture 50">
            <a:hlinkClick r:id="rId11"/>
            <a:extLst>
              <a:ext uri="{FF2B5EF4-FFF2-40B4-BE49-F238E27FC236}">
                <a16:creationId xmlns:a16="http://schemas.microsoft.com/office/drawing/2014/main" id="{F113F89C-D4C2-56BE-7F29-27B22C25FF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5707" y="2205504"/>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681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8CBB-C8A5-C421-6520-F7F7AAAA3ABB}"/>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CBF3C670-B43C-7275-AB6C-4C56E51289DF}"/>
              </a:ext>
            </a:extLst>
          </p:cNvPr>
          <p:cNvSpPr>
            <a:spLocks noGrp="1"/>
          </p:cNvSpPr>
          <p:nvPr>
            <p:ph type="body" sz="quarter" idx="42"/>
          </p:nvPr>
        </p:nvSpPr>
        <p:spPr>
          <a:xfrm>
            <a:off x="311388" y="1026303"/>
            <a:ext cx="2431246" cy="1131079"/>
          </a:xfrm>
        </p:spPr>
        <p:txBody>
          <a:bodyPr/>
          <a:lstStyle/>
          <a:p>
            <a:r>
              <a:rPr lang="en-US" noProof="0" dirty="0"/>
              <a:t>Use AI to deliver</a:t>
            </a:r>
            <a:r>
              <a:rPr lang="en-US" dirty="0"/>
              <a:t> information to store associated to improve customer service and store operations.</a:t>
            </a:r>
          </a:p>
          <a:p>
            <a:endParaRPr lang="en-US" noProof="0"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a:ea typeface="+mn-ea"/>
                <a:cs typeface="+mn-cs"/>
                <a:hlinkClick r:id="rId3"/>
              </a:rPr>
              <a:t>Copilot Studio Store Operations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77" name="Text Placeholder 76">
            <a:extLst>
              <a:ext uri="{FF2B5EF4-FFF2-40B4-BE49-F238E27FC236}">
                <a16:creationId xmlns:a16="http://schemas.microsoft.com/office/drawing/2014/main" id="{6E96306A-6EE1-52AE-E0C3-C5EC86401F43}"/>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9" name="Text Placeholder 78">
            <a:extLst>
              <a:ext uri="{FF2B5EF4-FFF2-40B4-BE49-F238E27FC236}">
                <a16:creationId xmlns:a16="http://schemas.microsoft.com/office/drawing/2014/main" id="{ED59742E-7E68-2DF9-85CC-A6E1D0DDD893}"/>
              </a:ext>
            </a:extLst>
          </p:cNvPr>
          <p:cNvSpPr>
            <a:spLocks noGrp="1"/>
          </p:cNvSpPr>
          <p:nvPr>
            <p:ph type="body" sz="quarter" idx="44"/>
          </p:nvPr>
        </p:nvSpPr>
        <p:spPr>
          <a:xfrm>
            <a:off x="7149557" y="521100"/>
            <a:ext cx="2969488" cy="169277"/>
          </a:xfrm>
        </p:spPr>
        <p:txBody>
          <a:bodyPr/>
          <a:lstStyle/>
          <a:p>
            <a:r>
              <a:rPr lang="en-US" noProof="0"/>
              <a:t>Copilot Studio</a:t>
            </a:r>
          </a:p>
        </p:txBody>
      </p:sp>
      <p:sp>
        <p:nvSpPr>
          <p:cNvPr id="23" name="Text Placeholder 22">
            <a:extLst>
              <a:ext uri="{FF2B5EF4-FFF2-40B4-BE49-F238E27FC236}">
                <a16:creationId xmlns:a16="http://schemas.microsoft.com/office/drawing/2014/main" id="{C0981389-AEB8-99EC-9B3D-F693B366220F}"/>
              </a:ext>
            </a:extLst>
          </p:cNvPr>
          <p:cNvSpPr>
            <a:spLocks noGrp="1"/>
          </p:cNvSpPr>
          <p:nvPr>
            <p:ph type="body" sz="quarter" idx="46"/>
          </p:nvPr>
        </p:nvSpPr>
        <p:spPr>
          <a:xfrm>
            <a:off x="3182889" y="2725494"/>
            <a:ext cx="2572262" cy="712876"/>
          </a:xfrm>
        </p:spPr>
        <p:txBody>
          <a:bodyPr/>
          <a:lstStyle/>
          <a:p>
            <a:r>
              <a:rPr lang="en-US"/>
              <a:t>Benefit: </a:t>
            </a:r>
            <a:r>
              <a:rPr lang="en-US">
                <a:latin typeface="+mj-lt"/>
              </a:rPr>
              <a:t>Quickly finds accurate answers </a:t>
            </a:r>
            <a:r>
              <a:rPr lang="en-US"/>
              <a:t>to customer questions in the flow of work.</a:t>
            </a:r>
          </a:p>
        </p:txBody>
      </p:sp>
      <p:sp>
        <p:nvSpPr>
          <p:cNvPr id="84" name="Text Placeholder 83">
            <a:extLst>
              <a:ext uri="{FF2B5EF4-FFF2-40B4-BE49-F238E27FC236}">
                <a16:creationId xmlns:a16="http://schemas.microsoft.com/office/drawing/2014/main" id="{1DD720D1-8DE8-C51E-0517-E8A2E66A63BA}"/>
              </a:ext>
            </a:extLst>
          </p:cNvPr>
          <p:cNvSpPr>
            <a:spLocks noGrp="1"/>
          </p:cNvSpPr>
          <p:nvPr>
            <p:ph type="body" sz="quarter" idx="47"/>
          </p:nvPr>
        </p:nvSpPr>
        <p:spPr>
          <a:xfrm>
            <a:off x="3182890" y="1112478"/>
            <a:ext cx="2572262" cy="153888"/>
          </a:xfrm>
        </p:spPr>
        <p:txBody>
          <a:bodyPr/>
          <a:lstStyle/>
          <a:p>
            <a:r>
              <a:rPr lang="en-US" noProof="0"/>
              <a:t>Find product info for customer</a:t>
            </a:r>
          </a:p>
        </p:txBody>
      </p:sp>
      <p:sp>
        <p:nvSpPr>
          <p:cNvPr id="85" name="Text Placeholder 84">
            <a:extLst>
              <a:ext uri="{FF2B5EF4-FFF2-40B4-BE49-F238E27FC236}">
                <a16:creationId xmlns:a16="http://schemas.microsoft.com/office/drawing/2014/main" id="{0AECC468-F1DF-8499-56A8-4FBBA42DA299}"/>
              </a:ext>
            </a:extLst>
          </p:cNvPr>
          <p:cNvSpPr>
            <a:spLocks noGrp="1"/>
          </p:cNvSpPr>
          <p:nvPr>
            <p:ph type="body" sz="quarter" idx="48"/>
          </p:nvPr>
        </p:nvSpPr>
        <p:spPr>
          <a:xfrm>
            <a:off x="3182890" y="1438715"/>
            <a:ext cx="2572262" cy="626701"/>
          </a:xfrm>
        </p:spPr>
        <p:txBody>
          <a:bodyPr/>
          <a:lstStyle/>
          <a:p>
            <a:r>
              <a:rPr lang="en-US" noProof="0" dirty="0"/>
              <a:t>Ask the AI Agent to find product specifications. Copilot surfaces information from designated store documentation.</a:t>
            </a:r>
          </a:p>
          <a:p>
            <a:endParaRPr lang="en-US" noProof="0" dirty="0"/>
          </a:p>
        </p:txBody>
      </p:sp>
      <p:sp>
        <p:nvSpPr>
          <p:cNvPr id="86" name="Text Placeholder 85">
            <a:extLst>
              <a:ext uri="{FF2B5EF4-FFF2-40B4-BE49-F238E27FC236}">
                <a16:creationId xmlns:a16="http://schemas.microsoft.com/office/drawing/2014/main" id="{0EF3FD7B-209D-B00A-44A4-414F607B4F37}"/>
              </a:ext>
            </a:extLst>
          </p:cNvPr>
          <p:cNvSpPr>
            <a:spLocks noGrp="1"/>
          </p:cNvSpPr>
          <p:nvPr>
            <p:ph type="body" sz="quarter" idx="49"/>
          </p:nvPr>
        </p:nvSpPr>
        <p:spPr>
          <a:xfrm>
            <a:off x="6066682" y="1112478"/>
            <a:ext cx="2572262" cy="153888"/>
          </a:xfrm>
        </p:spPr>
        <p:txBody>
          <a:bodyPr/>
          <a:lstStyle/>
          <a:p>
            <a:r>
              <a:rPr lang="en-US" noProof="0"/>
              <a:t>Access customer order details</a:t>
            </a:r>
          </a:p>
        </p:txBody>
      </p:sp>
      <p:sp>
        <p:nvSpPr>
          <p:cNvPr id="87" name="Text Placeholder 86">
            <a:extLst>
              <a:ext uri="{FF2B5EF4-FFF2-40B4-BE49-F238E27FC236}">
                <a16:creationId xmlns:a16="http://schemas.microsoft.com/office/drawing/2014/main" id="{1DB5A7E7-C601-545B-C11C-C753536AB6E8}"/>
              </a:ext>
            </a:extLst>
          </p:cNvPr>
          <p:cNvSpPr>
            <a:spLocks noGrp="1"/>
          </p:cNvSpPr>
          <p:nvPr>
            <p:ph type="body" sz="quarter" idx="50"/>
          </p:nvPr>
        </p:nvSpPr>
        <p:spPr>
          <a:xfrm>
            <a:off x="6066682" y="1438715"/>
            <a:ext cx="2572262" cy="626701"/>
          </a:xfrm>
        </p:spPr>
        <p:txBody>
          <a:bodyPr/>
          <a:lstStyle/>
          <a:p>
            <a:r>
              <a:rPr lang="en-US" noProof="0"/>
              <a:t>Associates can use Copilot to access the relevant details from the order management system in real time and provide immediate answers quickly.</a:t>
            </a:r>
          </a:p>
          <a:p>
            <a:endParaRPr lang="en-US" noProof="0"/>
          </a:p>
        </p:txBody>
      </p:sp>
      <p:sp>
        <p:nvSpPr>
          <p:cNvPr id="91" name="Text Placeholder 90">
            <a:extLst>
              <a:ext uri="{FF2B5EF4-FFF2-40B4-BE49-F238E27FC236}">
                <a16:creationId xmlns:a16="http://schemas.microsoft.com/office/drawing/2014/main" id="{17A018FA-8F4F-4E07-0B69-270A454DBCD3}"/>
              </a:ext>
            </a:extLst>
          </p:cNvPr>
          <p:cNvSpPr>
            <a:spLocks noGrp="1"/>
          </p:cNvSpPr>
          <p:nvPr>
            <p:ph type="body" sz="quarter" idx="67"/>
          </p:nvPr>
        </p:nvSpPr>
        <p:spPr>
          <a:xfrm>
            <a:off x="8950475" y="2725494"/>
            <a:ext cx="2572262" cy="712876"/>
          </a:xfrm>
        </p:spPr>
        <p:txBody>
          <a:bodyPr/>
          <a:lstStyle/>
          <a:p>
            <a:r>
              <a:rPr lang="en-US" noProof="0" dirty="0"/>
              <a:t>Benefit: </a:t>
            </a:r>
            <a:r>
              <a:rPr lang="en-US" dirty="0">
                <a:latin typeface="+mj-lt"/>
              </a:rPr>
              <a:t>Drive efficient issue resolution </a:t>
            </a:r>
            <a:r>
              <a:rPr lang="en-US" noProof="0" dirty="0"/>
              <a:t>with easy task creation and assignment to co-workers or functional groups within the store.</a:t>
            </a:r>
          </a:p>
        </p:txBody>
      </p:sp>
      <p:sp>
        <p:nvSpPr>
          <p:cNvPr id="89" name="Text Placeholder 88">
            <a:extLst>
              <a:ext uri="{FF2B5EF4-FFF2-40B4-BE49-F238E27FC236}">
                <a16:creationId xmlns:a16="http://schemas.microsoft.com/office/drawing/2014/main" id="{ABAA5ED7-8956-7885-BFE9-B781B4BB0096}"/>
              </a:ext>
            </a:extLst>
          </p:cNvPr>
          <p:cNvSpPr>
            <a:spLocks noGrp="1"/>
          </p:cNvSpPr>
          <p:nvPr>
            <p:ph type="body" sz="quarter" idx="52"/>
          </p:nvPr>
        </p:nvSpPr>
        <p:spPr>
          <a:xfrm>
            <a:off x="8950475" y="1112478"/>
            <a:ext cx="2572262" cy="153888"/>
          </a:xfrm>
        </p:spPr>
        <p:txBody>
          <a:bodyPr/>
          <a:lstStyle/>
          <a:p>
            <a:r>
              <a:rPr lang="en-US" noProof="0"/>
              <a:t>Task management</a:t>
            </a:r>
          </a:p>
        </p:txBody>
      </p:sp>
      <p:sp>
        <p:nvSpPr>
          <p:cNvPr id="90" name="Text Placeholder 89">
            <a:extLst>
              <a:ext uri="{FF2B5EF4-FFF2-40B4-BE49-F238E27FC236}">
                <a16:creationId xmlns:a16="http://schemas.microsoft.com/office/drawing/2014/main" id="{1E1AD2F0-BE13-68EB-4579-19FC3105C3DB}"/>
              </a:ext>
            </a:extLst>
          </p:cNvPr>
          <p:cNvSpPr>
            <a:spLocks noGrp="1"/>
          </p:cNvSpPr>
          <p:nvPr>
            <p:ph type="body" sz="quarter" idx="53"/>
          </p:nvPr>
        </p:nvSpPr>
        <p:spPr>
          <a:xfrm>
            <a:off x="8950475" y="1438715"/>
            <a:ext cx="2572262" cy="626701"/>
          </a:xfrm>
        </p:spPr>
        <p:txBody>
          <a:bodyPr/>
          <a:lstStyle/>
          <a:p>
            <a:r>
              <a:rPr lang="en-US" noProof="0"/>
              <a:t>After helping the customer, review required daily tasks. Create and assign tasks to co-workers for immediate attention.</a:t>
            </a:r>
          </a:p>
          <a:p>
            <a:endParaRPr lang="en-US" noProof="0"/>
          </a:p>
        </p:txBody>
      </p:sp>
      <p:sp>
        <p:nvSpPr>
          <p:cNvPr id="88" name="Text Placeholder 87">
            <a:extLst>
              <a:ext uri="{FF2B5EF4-FFF2-40B4-BE49-F238E27FC236}">
                <a16:creationId xmlns:a16="http://schemas.microsoft.com/office/drawing/2014/main" id="{D1B7A27F-E0B7-B50B-5B9D-CEC527836B52}"/>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Save critical time spent searching for information</a:t>
            </a:r>
            <a:r>
              <a:rPr lang="en-US" noProof="0"/>
              <a:t> across different applications.</a:t>
            </a:r>
          </a:p>
        </p:txBody>
      </p:sp>
      <p:sp>
        <p:nvSpPr>
          <p:cNvPr id="92" name="Text Placeholder 91">
            <a:extLst>
              <a:ext uri="{FF2B5EF4-FFF2-40B4-BE49-F238E27FC236}">
                <a16:creationId xmlns:a16="http://schemas.microsoft.com/office/drawing/2014/main" id="{A53EBEDA-0DEF-E938-5A2B-00096199B539}"/>
              </a:ext>
            </a:extLst>
          </p:cNvPr>
          <p:cNvSpPr>
            <a:spLocks noGrp="1"/>
          </p:cNvSpPr>
          <p:nvPr>
            <p:ph type="body" sz="quarter" idx="58"/>
          </p:nvPr>
        </p:nvSpPr>
        <p:spPr>
          <a:xfrm>
            <a:off x="4036409" y="3725103"/>
            <a:ext cx="3161734" cy="153888"/>
          </a:xfrm>
        </p:spPr>
        <p:txBody>
          <a:bodyPr/>
          <a:lstStyle/>
          <a:p>
            <a:r>
              <a:rPr lang="en-US" noProof="0"/>
              <a:t>View company policies and procedures</a:t>
            </a:r>
          </a:p>
        </p:txBody>
      </p:sp>
      <p:sp>
        <p:nvSpPr>
          <p:cNvPr id="93" name="Text Placeholder 92">
            <a:extLst>
              <a:ext uri="{FF2B5EF4-FFF2-40B4-BE49-F238E27FC236}">
                <a16:creationId xmlns:a16="http://schemas.microsoft.com/office/drawing/2014/main" id="{48C7EFE9-D08A-F7E5-4502-5B12376D44BB}"/>
              </a:ext>
            </a:extLst>
          </p:cNvPr>
          <p:cNvSpPr>
            <a:spLocks noGrp="1"/>
          </p:cNvSpPr>
          <p:nvPr>
            <p:ph type="body" sz="quarter" idx="59"/>
          </p:nvPr>
        </p:nvSpPr>
        <p:spPr>
          <a:xfrm>
            <a:off x="4037013" y="4051300"/>
            <a:ext cx="3160712" cy="627063"/>
          </a:xfrm>
        </p:spPr>
        <p:txBody>
          <a:bodyPr/>
          <a:lstStyle/>
          <a:p>
            <a:r>
              <a:rPr lang="en-US" noProof="0"/>
              <a:t>Use Copilot to quickly find up-to-date store policies and procedures to handle your operations activities.</a:t>
            </a:r>
          </a:p>
          <a:p>
            <a:endParaRPr lang="en-US" noProof="0"/>
          </a:p>
        </p:txBody>
      </p:sp>
      <p:sp>
        <p:nvSpPr>
          <p:cNvPr id="97" name="Text Placeholder 96">
            <a:extLst>
              <a:ext uri="{FF2B5EF4-FFF2-40B4-BE49-F238E27FC236}">
                <a16:creationId xmlns:a16="http://schemas.microsoft.com/office/drawing/2014/main" id="{23E44074-E0DA-CCFC-5102-86B68F062BE5}"/>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Save time switching applications </a:t>
            </a:r>
            <a:r>
              <a:rPr lang="en-US" noProof="0"/>
              <a:t>and manage your incidents from a single interface using natural language.</a:t>
            </a:r>
          </a:p>
        </p:txBody>
      </p:sp>
      <p:sp>
        <p:nvSpPr>
          <p:cNvPr id="95" name="Text Placeholder 94">
            <a:extLst>
              <a:ext uri="{FF2B5EF4-FFF2-40B4-BE49-F238E27FC236}">
                <a16:creationId xmlns:a16="http://schemas.microsoft.com/office/drawing/2014/main" id="{E914D977-DE27-BC7B-963E-DF12B93C33DA}"/>
              </a:ext>
            </a:extLst>
          </p:cNvPr>
          <p:cNvSpPr>
            <a:spLocks noGrp="1"/>
          </p:cNvSpPr>
          <p:nvPr>
            <p:ph type="body" sz="quarter" idx="61"/>
          </p:nvPr>
        </p:nvSpPr>
        <p:spPr>
          <a:xfrm>
            <a:off x="7507483" y="3725103"/>
            <a:ext cx="3161734" cy="153888"/>
          </a:xfrm>
        </p:spPr>
        <p:txBody>
          <a:bodyPr/>
          <a:lstStyle/>
          <a:p>
            <a:r>
              <a:rPr lang="en-US" noProof="0"/>
              <a:t>Create/search for incident tickets</a:t>
            </a:r>
          </a:p>
        </p:txBody>
      </p:sp>
      <p:sp>
        <p:nvSpPr>
          <p:cNvPr id="96" name="Text Placeholder 95">
            <a:extLst>
              <a:ext uri="{FF2B5EF4-FFF2-40B4-BE49-F238E27FC236}">
                <a16:creationId xmlns:a16="http://schemas.microsoft.com/office/drawing/2014/main" id="{5564DDA9-B708-4BF4-F618-5F2735D1F738}"/>
              </a:ext>
            </a:extLst>
          </p:cNvPr>
          <p:cNvSpPr>
            <a:spLocks noGrp="1"/>
          </p:cNvSpPr>
          <p:nvPr>
            <p:ph type="body" sz="quarter" idx="62"/>
          </p:nvPr>
        </p:nvSpPr>
        <p:spPr>
          <a:xfrm>
            <a:off x="7507483" y="4050957"/>
            <a:ext cx="3161734" cy="626701"/>
          </a:xfrm>
        </p:spPr>
        <p:txBody>
          <a:bodyPr/>
          <a:lstStyle/>
          <a:p>
            <a:r>
              <a:rPr lang="en-US" noProof="0"/>
              <a:t>Ask Copilot what to do upon discovery of damaged hardware while setting up the promotional display. Easily schedule a maintenance ticket by creating and assigning a new task.</a:t>
            </a:r>
          </a:p>
        </p:txBody>
      </p:sp>
      <p:sp>
        <p:nvSpPr>
          <p:cNvPr id="94" name="Text Placeholder 93">
            <a:extLst>
              <a:ext uri="{FF2B5EF4-FFF2-40B4-BE49-F238E27FC236}">
                <a16:creationId xmlns:a16="http://schemas.microsoft.com/office/drawing/2014/main" id="{F76B4EB2-631B-13DE-5CB1-8F9FA31DB09D}"/>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Feel confident and informed</a:t>
            </a:r>
            <a:r>
              <a:rPr lang="en-US" noProof="0"/>
              <a:t> about company policies and procedures – reducing stress and vulnerability during critical onboarding and upskilling periods.</a:t>
            </a:r>
          </a:p>
        </p:txBody>
      </p:sp>
      <p:sp>
        <p:nvSpPr>
          <p:cNvPr id="98" name="Text Placeholder 97">
            <a:extLst>
              <a:ext uri="{FF2B5EF4-FFF2-40B4-BE49-F238E27FC236}">
                <a16:creationId xmlns:a16="http://schemas.microsoft.com/office/drawing/2014/main" id="{DE207093-E6D8-A0C7-0146-293AF16AD83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9" name="Text Placeholder 108">
            <a:extLst>
              <a:ext uri="{FF2B5EF4-FFF2-40B4-BE49-F238E27FC236}">
                <a16:creationId xmlns:a16="http://schemas.microsoft.com/office/drawing/2014/main" id="{A0F5F7F0-4CD7-1A88-C39A-6ED33ACDB152}"/>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5" name="Text Placeholder 74">
            <a:extLst>
              <a:ext uri="{FF2B5EF4-FFF2-40B4-BE49-F238E27FC236}">
                <a16:creationId xmlns:a16="http://schemas.microsoft.com/office/drawing/2014/main" id="{1CAC0CEA-C1CC-EF9C-19CA-B40B96AAAEE0}"/>
              </a:ext>
            </a:extLst>
          </p:cNvPr>
          <p:cNvSpPr>
            <a:spLocks noGrp="1"/>
          </p:cNvSpPr>
          <p:nvPr>
            <p:ph type="body" sz="quarter" idx="33"/>
          </p:nvPr>
        </p:nvSpPr>
        <p:spPr>
          <a:xfrm>
            <a:off x="304796" y="413987"/>
            <a:ext cx="1941119" cy="307777"/>
          </a:xfrm>
        </p:spPr>
        <p:txBody>
          <a:bodyPr/>
          <a:lstStyle/>
          <a:p>
            <a:r>
              <a:rPr lang="en-US"/>
              <a:t>Retail</a:t>
            </a:r>
          </a:p>
        </p:txBody>
      </p:sp>
      <p:sp>
        <p:nvSpPr>
          <p:cNvPr id="74" name="Title 73">
            <a:extLst>
              <a:ext uri="{FF2B5EF4-FFF2-40B4-BE49-F238E27FC236}">
                <a16:creationId xmlns:a16="http://schemas.microsoft.com/office/drawing/2014/main" id="{6C8D737B-7CD6-785C-777E-79CD6E8FE53E}"/>
              </a:ext>
            </a:extLst>
          </p:cNvPr>
          <p:cNvSpPr>
            <a:spLocks noGrp="1"/>
          </p:cNvSpPr>
          <p:nvPr>
            <p:ph type="title"/>
          </p:nvPr>
        </p:nvSpPr>
        <p:spPr>
          <a:xfrm>
            <a:off x="2492556" y="429376"/>
            <a:ext cx="4144817" cy="276999"/>
          </a:xfrm>
        </p:spPr>
        <p:txBody>
          <a:bodyPr/>
          <a:lstStyle/>
          <a:p>
            <a:r>
              <a:rPr lang="en-US" noProof="0"/>
              <a:t>Improve retail store operations</a:t>
            </a:r>
          </a:p>
        </p:txBody>
      </p:sp>
      <p:grpSp>
        <p:nvGrpSpPr>
          <p:cNvPr id="110" name="Group 109">
            <a:extLst>
              <a:ext uri="{FF2B5EF4-FFF2-40B4-BE49-F238E27FC236}">
                <a16:creationId xmlns:a16="http://schemas.microsoft.com/office/drawing/2014/main" id="{820A5052-DC21-A252-4E0F-4D351B7DDCF5}"/>
              </a:ext>
            </a:extLst>
          </p:cNvPr>
          <p:cNvGrpSpPr/>
          <p:nvPr/>
        </p:nvGrpSpPr>
        <p:grpSpPr>
          <a:xfrm>
            <a:off x="320719" y="5020658"/>
            <a:ext cx="1771605" cy="216000"/>
            <a:chOff x="320719" y="4224856"/>
            <a:chExt cx="1771605" cy="219456"/>
          </a:xfrm>
        </p:grpSpPr>
        <p:sp>
          <p:nvSpPr>
            <p:cNvPr id="111" name="Rectangle: Rounded Corners 6">
              <a:extLst>
                <a:ext uri="{FF2B5EF4-FFF2-40B4-BE49-F238E27FC236}">
                  <a16:creationId xmlns:a16="http://schemas.microsoft.com/office/drawing/2014/main" id="{7394F841-DA6E-E5F8-3717-3622993C4FF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2" name="Graphic 111">
              <a:extLst>
                <a:ext uri="{FF2B5EF4-FFF2-40B4-BE49-F238E27FC236}">
                  <a16:creationId xmlns:a16="http://schemas.microsoft.com/office/drawing/2014/main" id="{01F1AD25-ABDA-704C-DC05-31CDF78D4DD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3" name="Group 112">
            <a:extLst>
              <a:ext uri="{FF2B5EF4-FFF2-40B4-BE49-F238E27FC236}">
                <a16:creationId xmlns:a16="http://schemas.microsoft.com/office/drawing/2014/main" id="{E6A85B80-6746-35D6-2877-3C88410D7F9F}"/>
              </a:ext>
            </a:extLst>
          </p:cNvPr>
          <p:cNvGrpSpPr/>
          <p:nvPr/>
        </p:nvGrpSpPr>
        <p:grpSpPr>
          <a:xfrm>
            <a:off x="320721" y="5309272"/>
            <a:ext cx="1771605" cy="216000"/>
            <a:chOff x="320721" y="4517211"/>
            <a:chExt cx="1771605" cy="216000"/>
          </a:xfrm>
        </p:grpSpPr>
        <p:sp>
          <p:nvSpPr>
            <p:cNvPr id="115" name="Rectangle: Rounded Corners 6">
              <a:extLst>
                <a:ext uri="{FF2B5EF4-FFF2-40B4-BE49-F238E27FC236}">
                  <a16:creationId xmlns:a16="http://schemas.microsoft.com/office/drawing/2014/main" id="{28AA02BC-6079-495C-08D6-244FE52A01F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33868519-5629-86C8-DD78-2BC6C0E5EF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17" name="Group 116">
            <a:extLst>
              <a:ext uri="{FF2B5EF4-FFF2-40B4-BE49-F238E27FC236}">
                <a16:creationId xmlns:a16="http://schemas.microsoft.com/office/drawing/2014/main" id="{B082B98B-6EA7-4504-EA56-BD790F5404CA}"/>
              </a:ext>
            </a:extLst>
          </p:cNvPr>
          <p:cNvGrpSpPr/>
          <p:nvPr/>
        </p:nvGrpSpPr>
        <p:grpSpPr>
          <a:xfrm>
            <a:off x="320719" y="3778836"/>
            <a:ext cx="1771605" cy="216000"/>
            <a:chOff x="320719" y="4224856"/>
            <a:chExt cx="1771605" cy="219456"/>
          </a:xfrm>
        </p:grpSpPr>
        <p:sp>
          <p:nvSpPr>
            <p:cNvPr id="118" name="Rectangle: Rounded Corners 6">
              <a:extLst>
                <a:ext uri="{FF2B5EF4-FFF2-40B4-BE49-F238E27FC236}">
                  <a16:creationId xmlns:a16="http://schemas.microsoft.com/office/drawing/2014/main" id="{1DB8FA26-80F3-9CA1-6CD0-B989DD63B53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19" name="Graphic 118">
              <a:extLst>
                <a:ext uri="{FF2B5EF4-FFF2-40B4-BE49-F238E27FC236}">
                  <a16:creationId xmlns:a16="http://schemas.microsoft.com/office/drawing/2014/main" id="{46401007-F90C-6E0C-A590-AE3FC820B5F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0" name="Group 119">
            <a:extLst>
              <a:ext uri="{FF2B5EF4-FFF2-40B4-BE49-F238E27FC236}">
                <a16:creationId xmlns:a16="http://schemas.microsoft.com/office/drawing/2014/main" id="{DC182673-0F93-AD94-8CE4-2CE07343DDB3}"/>
              </a:ext>
            </a:extLst>
          </p:cNvPr>
          <p:cNvGrpSpPr/>
          <p:nvPr/>
        </p:nvGrpSpPr>
        <p:grpSpPr>
          <a:xfrm>
            <a:off x="320721" y="4067450"/>
            <a:ext cx="1771605" cy="216000"/>
            <a:chOff x="320721" y="4517211"/>
            <a:chExt cx="1771605" cy="216000"/>
          </a:xfrm>
        </p:grpSpPr>
        <p:sp>
          <p:nvSpPr>
            <p:cNvPr id="121" name="Rectangle: Rounded Corners 6">
              <a:extLst>
                <a:ext uri="{FF2B5EF4-FFF2-40B4-BE49-F238E27FC236}">
                  <a16:creationId xmlns:a16="http://schemas.microsoft.com/office/drawing/2014/main" id="{47A1B6B1-358C-0594-AEB3-2C9B44AA52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2" name="Graphic 121">
              <a:extLst>
                <a:ext uri="{FF2B5EF4-FFF2-40B4-BE49-F238E27FC236}">
                  <a16:creationId xmlns:a16="http://schemas.microsoft.com/office/drawing/2014/main" id="{D3803272-BD39-3073-5EEB-6361076F09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3" name="Group 122">
            <a:extLst>
              <a:ext uri="{FF2B5EF4-FFF2-40B4-BE49-F238E27FC236}">
                <a16:creationId xmlns:a16="http://schemas.microsoft.com/office/drawing/2014/main" id="{94E67EEF-6597-9018-5EA1-CDE1C8F6EF42}"/>
              </a:ext>
            </a:extLst>
          </p:cNvPr>
          <p:cNvGrpSpPr/>
          <p:nvPr/>
        </p:nvGrpSpPr>
        <p:grpSpPr>
          <a:xfrm>
            <a:off x="320719" y="4356602"/>
            <a:ext cx="1771605" cy="216000"/>
            <a:chOff x="320719" y="4224856"/>
            <a:chExt cx="1771605" cy="219456"/>
          </a:xfrm>
        </p:grpSpPr>
        <p:sp>
          <p:nvSpPr>
            <p:cNvPr id="124" name="Rectangle: Rounded Corners 6">
              <a:extLst>
                <a:ext uri="{FF2B5EF4-FFF2-40B4-BE49-F238E27FC236}">
                  <a16:creationId xmlns:a16="http://schemas.microsoft.com/office/drawing/2014/main" id="{6540C6B6-1CDC-93C9-5787-6ED4C9A457C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25" name="Graphic 124">
              <a:extLst>
                <a:ext uri="{FF2B5EF4-FFF2-40B4-BE49-F238E27FC236}">
                  <a16:creationId xmlns:a16="http://schemas.microsoft.com/office/drawing/2014/main" id="{E4D5BBE4-AFCE-8ED0-5392-0CD43DB7BC6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161" name="Picture 160">
            <a:hlinkClick r:id="rId8"/>
            <a:extLst>
              <a:ext uri="{FF2B5EF4-FFF2-40B4-BE49-F238E27FC236}">
                <a16:creationId xmlns:a16="http://schemas.microsoft.com/office/drawing/2014/main" id="{31F9454D-080A-AC5E-7795-27A865D0125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87" name="Graphic 2">
            <a:hlinkClick r:id="rId10"/>
            <a:extLst>
              <a:ext uri="{FF2B5EF4-FFF2-40B4-BE49-F238E27FC236}">
                <a16:creationId xmlns:a16="http://schemas.microsoft.com/office/drawing/2014/main" id="{33A0E371-7F2C-938B-C545-103D4A43BA3C}"/>
              </a:ext>
            </a:extLst>
          </p:cNvPr>
          <p:cNvSpPr>
            <a:spLocks/>
          </p:cNvSpPr>
          <p:nvPr/>
        </p:nvSpPr>
        <p:spPr>
          <a:xfrm>
            <a:off x="6304100" y="353157"/>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88" name="Straight Connector 187">
            <a:extLst>
              <a:ext uri="{FF2B5EF4-FFF2-40B4-BE49-F238E27FC236}">
                <a16:creationId xmlns:a16="http://schemas.microsoft.com/office/drawing/2014/main" id="{D639B7B0-8F1B-D89B-DE69-D24F70B21F98}"/>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B293216E-0C00-845F-61E5-4D4F4D5948D8}"/>
              </a:ext>
              <a:ext uri="{C183D7F6-B498-43B3-948B-1728B52AA6E4}">
                <adec:decorative xmlns:adec="http://schemas.microsoft.com/office/drawing/2017/decorative" val="0"/>
              </a:ext>
            </a:extLst>
          </p:cNvPr>
          <p:cNvSpPr txBox="1"/>
          <p:nvPr/>
        </p:nvSpPr>
        <p:spPr>
          <a:xfrm>
            <a:off x="9327307"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site</a:t>
            </a:r>
          </a:p>
        </p:txBody>
      </p:sp>
      <p:sp>
        <p:nvSpPr>
          <p:cNvPr id="157" name="TextBox 156">
            <a:extLst>
              <a:ext uri="{FF2B5EF4-FFF2-40B4-BE49-F238E27FC236}">
                <a16:creationId xmlns:a16="http://schemas.microsoft.com/office/drawing/2014/main" id="{45556CA6-EFA8-0F64-932E-E2F2C5DC83B3}"/>
              </a:ext>
              <a:ext uri="{C183D7F6-B498-43B3-948B-1728B52AA6E4}">
                <adec:decorative xmlns:adec="http://schemas.microsoft.com/office/drawing/2017/decorative" val="0"/>
              </a:ext>
            </a:extLst>
          </p:cNvPr>
          <p:cNvSpPr txBox="1"/>
          <p:nvPr/>
        </p:nvSpPr>
        <p:spPr>
          <a:xfrm>
            <a:off x="6447645"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order management system</a:t>
            </a:r>
          </a:p>
        </p:txBody>
      </p:sp>
      <p:sp>
        <p:nvSpPr>
          <p:cNvPr id="151" name="TextBox 150">
            <a:extLst>
              <a:ext uri="{FF2B5EF4-FFF2-40B4-BE49-F238E27FC236}">
                <a16:creationId xmlns:a16="http://schemas.microsoft.com/office/drawing/2014/main" id="{8ECEF923-A6C8-9621-1B50-499DFE425908}"/>
              </a:ext>
              <a:ext uri="{C183D7F6-B498-43B3-948B-1728B52AA6E4}">
                <adec:decorative xmlns:adec="http://schemas.microsoft.com/office/drawing/2017/decorative" val="0"/>
              </a:ext>
            </a:extLst>
          </p:cNvPr>
          <p:cNvSpPr txBox="1"/>
          <p:nvPr/>
        </p:nvSpPr>
        <p:spPr>
          <a:xfrm>
            <a:off x="3559920" y="2176519"/>
            <a:ext cx="2379991"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site</a:t>
            </a:r>
          </a:p>
        </p:txBody>
      </p:sp>
      <p:sp>
        <p:nvSpPr>
          <p:cNvPr id="166" name="TextBox 165">
            <a:extLst>
              <a:ext uri="{FF2B5EF4-FFF2-40B4-BE49-F238E27FC236}">
                <a16:creationId xmlns:a16="http://schemas.microsoft.com/office/drawing/2014/main" id="{E9669123-1602-53B0-67DD-69A6B1B5F411}"/>
              </a:ext>
              <a:ext uri="{C183D7F6-B498-43B3-948B-1728B52AA6E4}">
                <adec:decorative xmlns:adec="http://schemas.microsoft.com/office/drawing/2017/decorative" val="0"/>
              </a:ext>
            </a:extLst>
          </p:cNvPr>
          <p:cNvSpPr txBox="1"/>
          <p:nvPr/>
        </p:nvSpPr>
        <p:spPr>
          <a:xfrm>
            <a:off x="7866233" y="4809705"/>
            <a:ext cx="316173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ticketing app</a:t>
            </a:r>
          </a:p>
        </p:txBody>
      </p:sp>
      <p:pic>
        <p:nvPicPr>
          <p:cNvPr id="131" name="Picture 130">
            <a:extLst>
              <a:ext uri="{FF2B5EF4-FFF2-40B4-BE49-F238E27FC236}">
                <a16:creationId xmlns:a16="http://schemas.microsoft.com/office/drawing/2014/main" id="{921EF6A2-86D6-8A14-8034-BDE0E2BF2893}"/>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132" name="Picture 131">
            <a:extLst>
              <a:ext uri="{FF2B5EF4-FFF2-40B4-BE49-F238E27FC236}">
                <a16:creationId xmlns:a16="http://schemas.microsoft.com/office/drawing/2014/main" id="{EF934B4E-04D4-DA37-33A9-E825E84C899A}"/>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133" name="Picture 132">
            <a:extLst>
              <a:ext uri="{FF2B5EF4-FFF2-40B4-BE49-F238E27FC236}">
                <a16:creationId xmlns:a16="http://schemas.microsoft.com/office/drawing/2014/main" id="{640D66F9-10D4-4B93-7BEA-367942DE9DC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134" name="Picture 133">
            <a:extLst>
              <a:ext uri="{FF2B5EF4-FFF2-40B4-BE49-F238E27FC236}">
                <a16:creationId xmlns:a16="http://schemas.microsoft.com/office/drawing/2014/main" id="{FF203F60-6A13-3745-F370-BC3A71D63DE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60" name="TextBox 159">
            <a:extLst>
              <a:ext uri="{FF2B5EF4-FFF2-40B4-BE49-F238E27FC236}">
                <a16:creationId xmlns:a16="http://schemas.microsoft.com/office/drawing/2014/main" id="{68C6B80D-31C5-5BD5-03FA-EBAB514DBC1A}"/>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company Intranet</a:t>
            </a:r>
          </a:p>
        </p:txBody>
      </p:sp>
    </p:spTree>
    <p:extLst>
      <p:ext uri="{BB962C8B-B14F-4D97-AF65-F5344CB8AC3E}">
        <p14:creationId xmlns:p14="http://schemas.microsoft.com/office/powerpoint/2010/main" val="1049680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3F909-041C-085F-BB67-1698EA87B446}"/>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A8A41F91-C9FC-3D8C-6A77-B1058A6E47B1}"/>
              </a:ext>
            </a:extLst>
          </p:cNvPr>
          <p:cNvSpPr>
            <a:spLocks noGrp="1"/>
          </p:cNvSpPr>
          <p:nvPr>
            <p:ph type="body" sz="quarter" idx="42"/>
          </p:nvPr>
        </p:nvSpPr>
        <p:spPr>
          <a:xfrm>
            <a:off x="311388" y="1026303"/>
            <a:ext cx="2431246" cy="1131079"/>
          </a:xfrm>
        </p:spPr>
        <p:txBody>
          <a:bodyPr/>
          <a:lstStyle/>
          <a:p>
            <a:r>
              <a:rPr lang="en-US" noProof="0" dirty="0"/>
              <a:t>Retailers can apply AI to store associate activities to increase efficiency, job satisfaction, and business growth. </a:t>
            </a:r>
          </a:p>
          <a:p>
            <a:endParaRPr lang="en-US" dirty="0"/>
          </a:p>
          <a:p>
            <a:r>
              <a:rPr lang="en-US" sz="1050" noProof="0" dirty="0">
                <a:latin typeface="+mj-lt"/>
              </a:rPr>
              <a:t>Customer reference: </a:t>
            </a:r>
            <a:r>
              <a:rPr lang="en-US" sz="1050" noProof="0" dirty="0">
                <a:hlinkClick r:id="rId3"/>
              </a:rPr>
              <a:t>CP AXTRA amplifies efficiency and optimizes customer service</a:t>
            </a:r>
            <a:endParaRPr lang="en-US" sz="1050" noProof="0" dirty="0"/>
          </a:p>
          <a:p>
            <a:endParaRPr lang="en-US" noProof="0" dirty="0"/>
          </a:p>
          <a:p>
            <a:endParaRPr lang="en-US" noProof="0" dirty="0"/>
          </a:p>
        </p:txBody>
      </p:sp>
      <p:sp>
        <p:nvSpPr>
          <p:cNvPr id="83" name="Text Placeholder 82">
            <a:extLst>
              <a:ext uri="{FF2B5EF4-FFF2-40B4-BE49-F238E27FC236}">
                <a16:creationId xmlns:a16="http://schemas.microsoft.com/office/drawing/2014/main" id="{9BC2A431-91A9-37DB-A317-96102708D9F4}"/>
              </a:ext>
            </a:extLst>
          </p:cNvPr>
          <p:cNvSpPr>
            <a:spLocks noGrp="1"/>
          </p:cNvSpPr>
          <p:nvPr>
            <p:ph type="body" sz="quarter" idx="43"/>
          </p:nvPr>
        </p:nvSpPr>
        <p:spPr>
          <a:xfrm>
            <a:off x="10430351" y="521099"/>
            <a:ext cx="1456966" cy="175614"/>
          </a:xfrm>
        </p:spPr>
        <p:txBody>
          <a:bodyPr/>
          <a:lstStyle/>
          <a:p>
            <a:r>
              <a:rPr lang="en-US" noProof="0" dirty="0"/>
              <a:t>Start</a:t>
            </a:r>
          </a:p>
        </p:txBody>
      </p:sp>
      <p:sp>
        <p:nvSpPr>
          <p:cNvPr id="86" name="Text Placeholder 85">
            <a:extLst>
              <a:ext uri="{FF2B5EF4-FFF2-40B4-BE49-F238E27FC236}">
                <a16:creationId xmlns:a16="http://schemas.microsoft.com/office/drawing/2014/main" id="{0A8757B1-8CA5-0DD3-C873-CB42BB90F654}"/>
              </a:ext>
            </a:extLst>
          </p:cNvPr>
          <p:cNvSpPr>
            <a:spLocks noGrp="1"/>
          </p:cNvSpPr>
          <p:nvPr>
            <p:ph type="body" sz="quarter" idx="44"/>
          </p:nvPr>
        </p:nvSpPr>
        <p:spPr>
          <a:xfrm>
            <a:off x="7149557" y="521100"/>
            <a:ext cx="2969488" cy="169277"/>
          </a:xfrm>
        </p:spPr>
        <p:txBody>
          <a:bodyPr/>
          <a:lstStyle/>
          <a:p>
            <a:r>
              <a:rPr lang="en-US" noProof="0"/>
              <a:t>Microsoft 365 Copilot Chat and Copilot Studio</a:t>
            </a:r>
          </a:p>
        </p:txBody>
      </p:sp>
      <p:sp>
        <p:nvSpPr>
          <p:cNvPr id="23" name="Text Placeholder 22">
            <a:extLst>
              <a:ext uri="{FF2B5EF4-FFF2-40B4-BE49-F238E27FC236}">
                <a16:creationId xmlns:a16="http://schemas.microsoft.com/office/drawing/2014/main" id="{EA4E0900-3306-D1F4-36AD-0C78F3AB6BC2}"/>
              </a:ext>
            </a:extLst>
          </p:cNvPr>
          <p:cNvSpPr>
            <a:spLocks noGrp="1"/>
          </p:cNvSpPr>
          <p:nvPr>
            <p:ph type="body" sz="quarter" idx="46"/>
          </p:nvPr>
        </p:nvSpPr>
        <p:spPr>
          <a:xfrm>
            <a:off x="3182889" y="2725494"/>
            <a:ext cx="2572262" cy="712876"/>
          </a:xfrm>
        </p:spPr>
        <p:txBody>
          <a:bodyPr/>
          <a:lstStyle/>
          <a:p>
            <a:r>
              <a:rPr lang="en-US" noProof="0"/>
              <a:t>Benefit: Help sales associates locate product information easily from the manufacturer’s website.</a:t>
            </a:r>
          </a:p>
        </p:txBody>
      </p:sp>
      <p:sp>
        <p:nvSpPr>
          <p:cNvPr id="90" name="Text Placeholder 89">
            <a:extLst>
              <a:ext uri="{FF2B5EF4-FFF2-40B4-BE49-F238E27FC236}">
                <a16:creationId xmlns:a16="http://schemas.microsoft.com/office/drawing/2014/main" id="{5A462E6D-A55C-C592-AD98-4AFADA9A0514}"/>
              </a:ext>
            </a:extLst>
          </p:cNvPr>
          <p:cNvSpPr>
            <a:spLocks noGrp="1"/>
          </p:cNvSpPr>
          <p:nvPr>
            <p:ph type="body" sz="quarter" idx="47"/>
          </p:nvPr>
        </p:nvSpPr>
        <p:spPr>
          <a:xfrm>
            <a:off x="3182890" y="1112478"/>
            <a:ext cx="2572262" cy="153888"/>
          </a:xfrm>
        </p:spPr>
        <p:txBody>
          <a:bodyPr/>
          <a:lstStyle/>
          <a:p>
            <a:r>
              <a:rPr lang="en-US" noProof="0"/>
              <a:t>Retrieve product details</a:t>
            </a:r>
          </a:p>
        </p:txBody>
      </p:sp>
      <p:sp>
        <p:nvSpPr>
          <p:cNvPr id="91" name="Text Placeholder 90">
            <a:extLst>
              <a:ext uri="{FF2B5EF4-FFF2-40B4-BE49-F238E27FC236}">
                <a16:creationId xmlns:a16="http://schemas.microsoft.com/office/drawing/2014/main" id="{79D1391E-54D1-A116-9E95-1A15205EA38E}"/>
              </a:ext>
            </a:extLst>
          </p:cNvPr>
          <p:cNvSpPr>
            <a:spLocks noGrp="1"/>
          </p:cNvSpPr>
          <p:nvPr>
            <p:ph type="body" sz="quarter" idx="48"/>
          </p:nvPr>
        </p:nvSpPr>
        <p:spPr>
          <a:xfrm>
            <a:off x="3182890" y="1438715"/>
            <a:ext cx="2572262" cy="626701"/>
          </a:xfrm>
        </p:spPr>
        <p:txBody>
          <a:bodyPr/>
          <a:lstStyle/>
          <a:p>
            <a:r>
              <a:rPr lang="en-US" noProof="0"/>
              <a:t>Ask Copilot to retrieve product specifications based on the product/model info provided. </a:t>
            </a:r>
          </a:p>
          <a:p>
            <a:endParaRPr lang="en-US" noProof="0"/>
          </a:p>
        </p:txBody>
      </p:sp>
      <p:sp>
        <p:nvSpPr>
          <p:cNvPr id="93" name="Text Placeholder 92">
            <a:extLst>
              <a:ext uri="{FF2B5EF4-FFF2-40B4-BE49-F238E27FC236}">
                <a16:creationId xmlns:a16="http://schemas.microsoft.com/office/drawing/2014/main" id="{1BE547D6-1A3E-EE9D-3B52-ABEC88353779}"/>
              </a:ext>
            </a:extLst>
          </p:cNvPr>
          <p:cNvSpPr>
            <a:spLocks noGrp="1"/>
          </p:cNvSpPr>
          <p:nvPr>
            <p:ph type="body" sz="quarter" idx="49"/>
          </p:nvPr>
        </p:nvSpPr>
        <p:spPr>
          <a:xfrm>
            <a:off x="6066682" y="1112478"/>
            <a:ext cx="2572262" cy="153888"/>
          </a:xfrm>
        </p:spPr>
        <p:txBody>
          <a:bodyPr/>
          <a:lstStyle/>
          <a:p>
            <a:r>
              <a:rPr lang="en-US" noProof="0"/>
              <a:t>Locate product</a:t>
            </a:r>
          </a:p>
        </p:txBody>
      </p:sp>
      <p:sp>
        <p:nvSpPr>
          <p:cNvPr id="95" name="Text Placeholder 94">
            <a:extLst>
              <a:ext uri="{FF2B5EF4-FFF2-40B4-BE49-F238E27FC236}">
                <a16:creationId xmlns:a16="http://schemas.microsoft.com/office/drawing/2014/main" id="{CABC8879-6BEA-017B-1F97-5FDF5F6E65D6}"/>
              </a:ext>
            </a:extLst>
          </p:cNvPr>
          <p:cNvSpPr>
            <a:spLocks noGrp="1"/>
          </p:cNvSpPr>
          <p:nvPr>
            <p:ph type="body" sz="quarter" idx="50"/>
          </p:nvPr>
        </p:nvSpPr>
        <p:spPr>
          <a:xfrm>
            <a:off x="6066682" y="1438715"/>
            <a:ext cx="2572262" cy="626701"/>
          </a:xfrm>
        </p:spPr>
        <p:txBody>
          <a:bodyPr/>
          <a:lstStyle/>
          <a:p>
            <a:r>
              <a:rPr lang="en-US" noProof="0"/>
              <a:t>Retrieve shelf location and specific aisle where the product is located.</a:t>
            </a:r>
          </a:p>
          <a:p>
            <a:endParaRPr lang="en-US" noProof="0"/>
          </a:p>
        </p:txBody>
      </p:sp>
      <p:sp>
        <p:nvSpPr>
          <p:cNvPr id="102" name="Text Placeholder 101">
            <a:extLst>
              <a:ext uri="{FF2B5EF4-FFF2-40B4-BE49-F238E27FC236}">
                <a16:creationId xmlns:a16="http://schemas.microsoft.com/office/drawing/2014/main" id="{2763A9D9-6C6B-9D4B-7CCB-3622ACF307F4}"/>
              </a:ext>
            </a:extLst>
          </p:cNvPr>
          <p:cNvSpPr>
            <a:spLocks noGrp="1"/>
          </p:cNvSpPr>
          <p:nvPr>
            <p:ph type="body" sz="quarter" idx="67"/>
          </p:nvPr>
        </p:nvSpPr>
        <p:spPr>
          <a:xfrm>
            <a:off x="8950475" y="2725494"/>
            <a:ext cx="2572262" cy="712876"/>
          </a:xfrm>
        </p:spPr>
        <p:txBody>
          <a:bodyPr/>
          <a:lstStyle/>
          <a:p>
            <a:r>
              <a:rPr lang="en-US" noProof="0"/>
              <a:t>Benefit: Increases customer satisfaction by educating them on return policy for the product.</a:t>
            </a:r>
          </a:p>
        </p:txBody>
      </p:sp>
      <p:sp>
        <p:nvSpPr>
          <p:cNvPr id="97" name="Text Placeholder 96">
            <a:extLst>
              <a:ext uri="{FF2B5EF4-FFF2-40B4-BE49-F238E27FC236}">
                <a16:creationId xmlns:a16="http://schemas.microsoft.com/office/drawing/2014/main" id="{AB216D7F-0889-A741-2082-F226A6947D3B}"/>
              </a:ext>
            </a:extLst>
          </p:cNvPr>
          <p:cNvSpPr>
            <a:spLocks noGrp="1"/>
          </p:cNvSpPr>
          <p:nvPr>
            <p:ph type="body" sz="quarter" idx="52"/>
          </p:nvPr>
        </p:nvSpPr>
        <p:spPr>
          <a:xfrm>
            <a:off x="8950475" y="1112478"/>
            <a:ext cx="2572262" cy="153888"/>
          </a:xfrm>
        </p:spPr>
        <p:txBody>
          <a:bodyPr/>
          <a:lstStyle/>
          <a:p>
            <a:r>
              <a:rPr lang="en-US" noProof="0"/>
              <a:t>Assist with return policy</a:t>
            </a:r>
          </a:p>
        </p:txBody>
      </p:sp>
      <p:sp>
        <p:nvSpPr>
          <p:cNvPr id="101" name="Text Placeholder 100">
            <a:extLst>
              <a:ext uri="{FF2B5EF4-FFF2-40B4-BE49-F238E27FC236}">
                <a16:creationId xmlns:a16="http://schemas.microsoft.com/office/drawing/2014/main" id="{DEA57577-A010-1BA8-FA18-3FBF72560BEA}"/>
              </a:ext>
            </a:extLst>
          </p:cNvPr>
          <p:cNvSpPr>
            <a:spLocks noGrp="1"/>
          </p:cNvSpPr>
          <p:nvPr>
            <p:ph type="body" sz="quarter" idx="53"/>
          </p:nvPr>
        </p:nvSpPr>
        <p:spPr>
          <a:xfrm>
            <a:off x="8950475" y="1438715"/>
            <a:ext cx="2572262" cy="626701"/>
          </a:xfrm>
        </p:spPr>
        <p:txBody>
          <a:bodyPr/>
          <a:lstStyle/>
          <a:p>
            <a:r>
              <a:rPr lang="en-US" noProof="0"/>
              <a:t>Sales associate can help customer by using Copilot to retrieve the company return policy for the products under consideration.</a:t>
            </a:r>
          </a:p>
          <a:p>
            <a:endParaRPr lang="en-US" noProof="0"/>
          </a:p>
        </p:txBody>
      </p:sp>
      <p:sp>
        <p:nvSpPr>
          <p:cNvPr id="96" name="Text Placeholder 95">
            <a:extLst>
              <a:ext uri="{FF2B5EF4-FFF2-40B4-BE49-F238E27FC236}">
                <a16:creationId xmlns:a16="http://schemas.microsoft.com/office/drawing/2014/main" id="{6BDA98A8-E599-F609-AC38-B8BB18959DE4}"/>
              </a:ext>
            </a:extLst>
          </p:cNvPr>
          <p:cNvSpPr>
            <a:spLocks noGrp="1"/>
          </p:cNvSpPr>
          <p:nvPr>
            <p:ph type="body" sz="quarter" idx="66"/>
          </p:nvPr>
        </p:nvSpPr>
        <p:spPr>
          <a:xfrm>
            <a:off x="6066682" y="2725494"/>
            <a:ext cx="2572262" cy="712876"/>
          </a:xfrm>
        </p:spPr>
        <p:txBody>
          <a:bodyPr/>
          <a:lstStyle/>
          <a:p>
            <a:r>
              <a:rPr lang="en-US" noProof="0"/>
              <a:t>Benefit: Assists store assistants in finding the exact location, saving time to locate a product.</a:t>
            </a:r>
          </a:p>
        </p:txBody>
      </p:sp>
      <p:sp>
        <p:nvSpPr>
          <p:cNvPr id="103" name="Text Placeholder 102">
            <a:extLst>
              <a:ext uri="{FF2B5EF4-FFF2-40B4-BE49-F238E27FC236}">
                <a16:creationId xmlns:a16="http://schemas.microsoft.com/office/drawing/2014/main" id="{497213D5-8B2E-D4C6-1002-86ABE79D19AE}"/>
              </a:ext>
            </a:extLst>
          </p:cNvPr>
          <p:cNvSpPr>
            <a:spLocks noGrp="1"/>
          </p:cNvSpPr>
          <p:nvPr>
            <p:ph type="body" sz="quarter" idx="58"/>
          </p:nvPr>
        </p:nvSpPr>
        <p:spPr>
          <a:xfrm>
            <a:off x="4036409" y="3725103"/>
            <a:ext cx="3161734" cy="153888"/>
          </a:xfrm>
        </p:spPr>
        <p:txBody>
          <a:bodyPr/>
          <a:lstStyle/>
          <a:p>
            <a:r>
              <a:rPr lang="en-US" noProof="0"/>
              <a:t>Cross selling</a:t>
            </a:r>
          </a:p>
        </p:txBody>
      </p:sp>
      <p:sp>
        <p:nvSpPr>
          <p:cNvPr id="104" name="Text Placeholder 103">
            <a:extLst>
              <a:ext uri="{FF2B5EF4-FFF2-40B4-BE49-F238E27FC236}">
                <a16:creationId xmlns:a16="http://schemas.microsoft.com/office/drawing/2014/main" id="{987F83A4-3B51-EA36-2334-9120CAF80E59}"/>
              </a:ext>
            </a:extLst>
          </p:cNvPr>
          <p:cNvSpPr>
            <a:spLocks noGrp="1"/>
          </p:cNvSpPr>
          <p:nvPr>
            <p:ph type="body" sz="quarter" idx="59"/>
          </p:nvPr>
        </p:nvSpPr>
        <p:spPr>
          <a:xfrm>
            <a:off x="4036409" y="4050957"/>
            <a:ext cx="3161734" cy="626701"/>
          </a:xfrm>
        </p:spPr>
        <p:txBody>
          <a:bodyPr/>
          <a:lstStyle/>
          <a:p>
            <a:r>
              <a:rPr lang="en-US" noProof="0"/>
              <a:t>Sales associate prompts Copilot to suggest items similar that would complement the current order.</a:t>
            </a:r>
          </a:p>
          <a:p>
            <a:endParaRPr lang="en-US" noProof="0"/>
          </a:p>
        </p:txBody>
      </p:sp>
      <p:sp>
        <p:nvSpPr>
          <p:cNvPr id="108" name="Text Placeholder 107">
            <a:extLst>
              <a:ext uri="{FF2B5EF4-FFF2-40B4-BE49-F238E27FC236}">
                <a16:creationId xmlns:a16="http://schemas.microsoft.com/office/drawing/2014/main" id="{91E28EB0-3A72-0BA2-0130-E32BD430AADD}"/>
              </a:ext>
            </a:extLst>
          </p:cNvPr>
          <p:cNvSpPr>
            <a:spLocks noGrp="1"/>
          </p:cNvSpPr>
          <p:nvPr>
            <p:ph type="body" sz="quarter" idx="69"/>
          </p:nvPr>
        </p:nvSpPr>
        <p:spPr>
          <a:xfrm>
            <a:off x="7507483" y="5338502"/>
            <a:ext cx="3161734" cy="712876"/>
          </a:xfrm>
        </p:spPr>
        <p:txBody>
          <a:bodyPr/>
          <a:lstStyle/>
          <a:p>
            <a:r>
              <a:rPr lang="en-US" noProof="0"/>
              <a:t>Benefit: Increases customer satisfaction by suggesting products personalized to them.</a:t>
            </a:r>
          </a:p>
        </p:txBody>
      </p:sp>
      <p:sp>
        <p:nvSpPr>
          <p:cNvPr id="106" name="Text Placeholder 105">
            <a:extLst>
              <a:ext uri="{FF2B5EF4-FFF2-40B4-BE49-F238E27FC236}">
                <a16:creationId xmlns:a16="http://schemas.microsoft.com/office/drawing/2014/main" id="{BC65C395-D024-CD13-43DD-F6BBB515AD89}"/>
              </a:ext>
            </a:extLst>
          </p:cNvPr>
          <p:cNvSpPr>
            <a:spLocks noGrp="1"/>
          </p:cNvSpPr>
          <p:nvPr>
            <p:ph type="body" sz="quarter" idx="61"/>
          </p:nvPr>
        </p:nvSpPr>
        <p:spPr>
          <a:xfrm>
            <a:off x="7507483" y="3725103"/>
            <a:ext cx="3161734" cy="153888"/>
          </a:xfrm>
        </p:spPr>
        <p:txBody>
          <a:bodyPr/>
          <a:lstStyle/>
          <a:p>
            <a:r>
              <a:rPr lang="en-US" noProof="0"/>
              <a:t>Recommendations</a:t>
            </a:r>
          </a:p>
        </p:txBody>
      </p:sp>
      <p:sp>
        <p:nvSpPr>
          <p:cNvPr id="107" name="Text Placeholder 106">
            <a:extLst>
              <a:ext uri="{FF2B5EF4-FFF2-40B4-BE49-F238E27FC236}">
                <a16:creationId xmlns:a16="http://schemas.microsoft.com/office/drawing/2014/main" id="{FF23B7B0-4810-7656-3028-3006E1E0EBCB}"/>
              </a:ext>
            </a:extLst>
          </p:cNvPr>
          <p:cNvSpPr>
            <a:spLocks noGrp="1"/>
          </p:cNvSpPr>
          <p:nvPr>
            <p:ph type="body" sz="quarter" idx="62"/>
          </p:nvPr>
        </p:nvSpPr>
        <p:spPr>
          <a:xfrm>
            <a:off x="7507483" y="4050957"/>
            <a:ext cx="3161734" cy="626701"/>
          </a:xfrm>
        </p:spPr>
        <p:txBody>
          <a:bodyPr/>
          <a:lstStyle/>
          <a:p>
            <a:r>
              <a:rPr lang="en-US" noProof="0"/>
              <a:t>Copilot identifies items for sales associate to suggest based on the customer’s age group, product preference etc.</a:t>
            </a:r>
          </a:p>
          <a:p>
            <a:endParaRPr lang="en-US" noProof="0"/>
          </a:p>
        </p:txBody>
      </p:sp>
      <p:sp>
        <p:nvSpPr>
          <p:cNvPr id="105" name="Text Placeholder 104">
            <a:extLst>
              <a:ext uri="{FF2B5EF4-FFF2-40B4-BE49-F238E27FC236}">
                <a16:creationId xmlns:a16="http://schemas.microsoft.com/office/drawing/2014/main" id="{70490731-C992-C9C3-5875-2BFA3EC01278}"/>
              </a:ext>
            </a:extLst>
          </p:cNvPr>
          <p:cNvSpPr>
            <a:spLocks noGrp="1"/>
          </p:cNvSpPr>
          <p:nvPr>
            <p:ph type="body" sz="quarter" idx="68"/>
          </p:nvPr>
        </p:nvSpPr>
        <p:spPr>
          <a:xfrm>
            <a:off x="4036409" y="5338502"/>
            <a:ext cx="3161734" cy="712876"/>
          </a:xfrm>
        </p:spPr>
        <p:txBody>
          <a:bodyPr/>
          <a:lstStyle/>
          <a:p>
            <a:r>
              <a:rPr lang="en-US" noProof="0"/>
              <a:t>Benefit: Assists store assistants in bundling products that customers are likely to buy, increasing the order value.</a:t>
            </a:r>
          </a:p>
        </p:txBody>
      </p:sp>
      <p:sp>
        <p:nvSpPr>
          <p:cNvPr id="1046" name="Text Placeholder 1045">
            <a:extLst>
              <a:ext uri="{FF2B5EF4-FFF2-40B4-BE49-F238E27FC236}">
                <a16:creationId xmlns:a16="http://schemas.microsoft.com/office/drawing/2014/main" id="{FBF9053D-5961-B0B9-43ED-72D7FA97B5FC}"/>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47" name="Text Placeholder 1046">
            <a:extLst>
              <a:ext uri="{FF2B5EF4-FFF2-40B4-BE49-F238E27FC236}">
                <a16:creationId xmlns:a16="http://schemas.microsoft.com/office/drawing/2014/main" id="{82667AE1-E611-D583-D003-B43F78596825}"/>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7" name="Text Placeholder 76">
            <a:extLst>
              <a:ext uri="{FF2B5EF4-FFF2-40B4-BE49-F238E27FC236}">
                <a16:creationId xmlns:a16="http://schemas.microsoft.com/office/drawing/2014/main" id="{F9CBBEE9-CFAD-B813-2A3E-65738DDBC072}"/>
              </a:ext>
            </a:extLst>
          </p:cNvPr>
          <p:cNvSpPr>
            <a:spLocks noGrp="1"/>
          </p:cNvSpPr>
          <p:nvPr>
            <p:ph type="body" sz="quarter" idx="33"/>
          </p:nvPr>
        </p:nvSpPr>
        <p:spPr>
          <a:xfrm>
            <a:off x="304796" y="413987"/>
            <a:ext cx="1941119" cy="307777"/>
          </a:xfrm>
        </p:spPr>
        <p:txBody>
          <a:bodyPr/>
          <a:lstStyle/>
          <a:p>
            <a:r>
              <a:rPr lang="en-US"/>
              <a:t>Retail</a:t>
            </a:r>
          </a:p>
        </p:txBody>
      </p:sp>
      <p:sp>
        <p:nvSpPr>
          <p:cNvPr id="54" name="Title 53">
            <a:extLst>
              <a:ext uri="{FF2B5EF4-FFF2-40B4-BE49-F238E27FC236}">
                <a16:creationId xmlns:a16="http://schemas.microsoft.com/office/drawing/2014/main" id="{45FA1A60-CFBB-D5A3-8340-C87DF734EC76}"/>
              </a:ext>
            </a:extLst>
          </p:cNvPr>
          <p:cNvSpPr>
            <a:spLocks noGrp="1"/>
          </p:cNvSpPr>
          <p:nvPr>
            <p:ph type="title"/>
          </p:nvPr>
        </p:nvSpPr>
        <p:spPr>
          <a:xfrm>
            <a:off x="2492556" y="429376"/>
            <a:ext cx="4144817" cy="276999"/>
          </a:xfrm>
        </p:spPr>
        <p:txBody>
          <a:bodyPr/>
          <a:lstStyle/>
          <a:p>
            <a:r>
              <a:rPr lang="en-US" noProof="0"/>
              <a:t>Assist store associates</a:t>
            </a:r>
          </a:p>
        </p:txBody>
      </p:sp>
      <p:grpSp>
        <p:nvGrpSpPr>
          <p:cNvPr id="111" name="Group 110">
            <a:extLst>
              <a:ext uri="{FF2B5EF4-FFF2-40B4-BE49-F238E27FC236}">
                <a16:creationId xmlns:a16="http://schemas.microsoft.com/office/drawing/2014/main" id="{C3A8F384-D029-B337-881F-62AA94998427}"/>
              </a:ext>
            </a:extLst>
          </p:cNvPr>
          <p:cNvGrpSpPr/>
          <p:nvPr/>
        </p:nvGrpSpPr>
        <p:grpSpPr>
          <a:xfrm>
            <a:off x="320719" y="5020658"/>
            <a:ext cx="1771605" cy="216000"/>
            <a:chOff x="320719" y="4224856"/>
            <a:chExt cx="1771605" cy="219456"/>
          </a:xfrm>
        </p:grpSpPr>
        <p:sp>
          <p:nvSpPr>
            <p:cNvPr id="112" name="Rectangle: Rounded Corners 6">
              <a:extLst>
                <a:ext uri="{FF2B5EF4-FFF2-40B4-BE49-F238E27FC236}">
                  <a16:creationId xmlns:a16="http://schemas.microsoft.com/office/drawing/2014/main" id="{963226B2-7453-C41D-B6A4-A73DBC82965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3" name="Graphic 112">
              <a:extLst>
                <a:ext uri="{FF2B5EF4-FFF2-40B4-BE49-F238E27FC236}">
                  <a16:creationId xmlns:a16="http://schemas.microsoft.com/office/drawing/2014/main" id="{11F531EF-E49F-6153-FFE7-8B239CFF59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8" name="Group 117">
            <a:extLst>
              <a:ext uri="{FF2B5EF4-FFF2-40B4-BE49-F238E27FC236}">
                <a16:creationId xmlns:a16="http://schemas.microsoft.com/office/drawing/2014/main" id="{F31CA29C-F8D0-3126-DD79-614190951A45}"/>
              </a:ext>
            </a:extLst>
          </p:cNvPr>
          <p:cNvGrpSpPr/>
          <p:nvPr/>
        </p:nvGrpSpPr>
        <p:grpSpPr>
          <a:xfrm>
            <a:off x="320721" y="5309272"/>
            <a:ext cx="1771605" cy="216000"/>
            <a:chOff x="320721" y="4517211"/>
            <a:chExt cx="1771605" cy="216000"/>
          </a:xfrm>
        </p:grpSpPr>
        <p:sp>
          <p:nvSpPr>
            <p:cNvPr id="119" name="Rectangle: Rounded Corners 6">
              <a:extLst>
                <a:ext uri="{FF2B5EF4-FFF2-40B4-BE49-F238E27FC236}">
                  <a16:creationId xmlns:a16="http://schemas.microsoft.com/office/drawing/2014/main" id="{656586BB-3847-17B8-AD99-2414E280BC75}"/>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20" name="Graphic 119">
              <a:extLst>
                <a:ext uri="{FF2B5EF4-FFF2-40B4-BE49-F238E27FC236}">
                  <a16:creationId xmlns:a16="http://schemas.microsoft.com/office/drawing/2014/main" id="{D666100C-D8CE-F3A4-540D-A3F577F73F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21" name="Group 120">
            <a:extLst>
              <a:ext uri="{FF2B5EF4-FFF2-40B4-BE49-F238E27FC236}">
                <a16:creationId xmlns:a16="http://schemas.microsoft.com/office/drawing/2014/main" id="{87F3D289-947B-BF16-91C2-D8856411F7D0}"/>
              </a:ext>
            </a:extLst>
          </p:cNvPr>
          <p:cNvGrpSpPr/>
          <p:nvPr/>
        </p:nvGrpSpPr>
        <p:grpSpPr>
          <a:xfrm>
            <a:off x="320719" y="3778836"/>
            <a:ext cx="1771605" cy="216000"/>
            <a:chOff x="320719" y="4224856"/>
            <a:chExt cx="1771605" cy="219456"/>
          </a:xfrm>
        </p:grpSpPr>
        <p:sp>
          <p:nvSpPr>
            <p:cNvPr id="122" name="Rectangle: Rounded Corners 6">
              <a:extLst>
                <a:ext uri="{FF2B5EF4-FFF2-40B4-BE49-F238E27FC236}">
                  <a16:creationId xmlns:a16="http://schemas.microsoft.com/office/drawing/2014/main" id="{F001080B-3DF7-C115-A5EB-A6C4E0DE41B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23" name="Graphic 122">
              <a:extLst>
                <a:ext uri="{FF2B5EF4-FFF2-40B4-BE49-F238E27FC236}">
                  <a16:creationId xmlns:a16="http://schemas.microsoft.com/office/drawing/2014/main" id="{09A41D2A-771E-0A15-1FA0-5C270853894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4" name="Group 123">
            <a:extLst>
              <a:ext uri="{FF2B5EF4-FFF2-40B4-BE49-F238E27FC236}">
                <a16:creationId xmlns:a16="http://schemas.microsoft.com/office/drawing/2014/main" id="{C148E439-D08B-2C6A-A04B-EBB7604D318B}"/>
              </a:ext>
            </a:extLst>
          </p:cNvPr>
          <p:cNvGrpSpPr/>
          <p:nvPr/>
        </p:nvGrpSpPr>
        <p:grpSpPr>
          <a:xfrm>
            <a:off x="320721" y="4067450"/>
            <a:ext cx="1771605" cy="216000"/>
            <a:chOff x="320721" y="4517211"/>
            <a:chExt cx="1771605" cy="216000"/>
          </a:xfrm>
        </p:grpSpPr>
        <p:sp>
          <p:nvSpPr>
            <p:cNvPr id="125" name="Rectangle: Rounded Corners 6">
              <a:extLst>
                <a:ext uri="{FF2B5EF4-FFF2-40B4-BE49-F238E27FC236}">
                  <a16:creationId xmlns:a16="http://schemas.microsoft.com/office/drawing/2014/main" id="{B7EF7F68-2358-9179-2887-DD83AC69186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6" name="Graphic 125">
              <a:extLst>
                <a:ext uri="{FF2B5EF4-FFF2-40B4-BE49-F238E27FC236}">
                  <a16:creationId xmlns:a16="http://schemas.microsoft.com/office/drawing/2014/main" id="{317CA223-DA53-6E59-9EB6-86008D1CF6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7" name="Group 126">
            <a:extLst>
              <a:ext uri="{FF2B5EF4-FFF2-40B4-BE49-F238E27FC236}">
                <a16:creationId xmlns:a16="http://schemas.microsoft.com/office/drawing/2014/main" id="{78E200F4-0493-6F86-24C5-10B582DFFC41}"/>
              </a:ext>
            </a:extLst>
          </p:cNvPr>
          <p:cNvGrpSpPr/>
          <p:nvPr/>
        </p:nvGrpSpPr>
        <p:grpSpPr>
          <a:xfrm>
            <a:off x="320719" y="4356602"/>
            <a:ext cx="1771605" cy="216000"/>
            <a:chOff x="320719" y="4224856"/>
            <a:chExt cx="1771605" cy="219456"/>
          </a:xfrm>
        </p:grpSpPr>
        <p:sp>
          <p:nvSpPr>
            <p:cNvPr id="1024" name="Rectangle: Rounded Corners 6">
              <a:extLst>
                <a:ext uri="{FF2B5EF4-FFF2-40B4-BE49-F238E27FC236}">
                  <a16:creationId xmlns:a16="http://schemas.microsoft.com/office/drawing/2014/main" id="{EBCAAE0B-D36F-993E-9A8A-9F61C9A3C6F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25" name="Graphic 1024">
              <a:extLst>
                <a:ext uri="{FF2B5EF4-FFF2-40B4-BE49-F238E27FC236}">
                  <a16:creationId xmlns:a16="http://schemas.microsoft.com/office/drawing/2014/main" id="{9DA98BF2-BBB7-670F-C44F-33D341AE036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71" name="Picture 70">
            <a:hlinkClick r:id="rId8"/>
            <a:extLst>
              <a:ext uri="{FF2B5EF4-FFF2-40B4-BE49-F238E27FC236}">
                <a16:creationId xmlns:a16="http://schemas.microsoft.com/office/drawing/2014/main" id="{C89A224F-C155-A187-1E23-27455CD27A84}"/>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049" name="TextBox 1048">
            <a:extLst>
              <a:ext uri="{FF2B5EF4-FFF2-40B4-BE49-F238E27FC236}">
                <a16:creationId xmlns:a16="http://schemas.microsoft.com/office/drawing/2014/main" id="{C1C46FBB-6735-3DCC-8CC7-52096295EA3C}"/>
              </a:ext>
              <a:ext uri="{C183D7F6-B498-43B3-948B-1728B52AA6E4}">
                <adec:decorative xmlns:adec="http://schemas.microsoft.com/office/drawing/2017/decorative" val="0"/>
              </a:ext>
            </a:extLst>
          </p:cNvPr>
          <p:cNvSpPr txBox="1"/>
          <p:nvPr/>
        </p:nvSpPr>
        <p:spPr>
          <a:xfrm>
            <a:off x="6447645"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a:t>
            </a:r>
          </a:p>
        </p:txBody>
      </p:sp>
      <p:pic>
        <p:nvPicPr>
          <p:cNvPr id="73" name="Picture 72">
            <a:extLst>
              <a:ext uri="{FF2B5EF4-FFF2-40B4-BE49-F238E27FC236}">
                <a16:creationId xmlns:a16="http://schemas.microsoft.com/office/drawing/2014/main" id="{13F56CBE-C67D-E99A-070D-AC97B13AC2E2}"/>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sp>
        <p:nvSpPr>
          <p:cNvPr id="1052" name="TextBox 1051">
            <a:extLst>
              <a:ext uri="{FF2B5EF4-FFF2-40B4-BE49-F238E27FC236}">
                <a16:creationId xmlns:a16="http://schemas.microsoft.com/office/drawing/2014/main" id="{959FD716-DEC8-8143-2B5F-AB58D5C866EE}"/>
              </a:ext>
              <a:ext uri="{C183D7F6-B498-43B3-948B-1728B52AA6E4}">
                <adec:decorative xmlns:adec="http://schemas.microsoft.com/office/drawing/2017/decorative" val="0"/>
              </a:ext>
            </a:extLst>
          </p:cNvPr>
          <p:cNvSpPr txBox="1"/>
          <p:nvPr/>
        </p:nvSpPr>
        <p:spPr>
          <a:xfrm>
            <a:off x="4417233" y="4822913"/>
            <a:ext cx="1886867"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a:t>
            </a:r>
          </a:p>
        </p:txBody>
      </p:sp>
      <p:sp>
        <p:nvSpPr>
          <p:cNvPr id="75" name="TextBox 74">
            <a:extLst>
              <a:ext uri="{FF2B5EF4-FFF2-40B4-BE49-F238E27FC236}">
                <a16:creationId xmlns:a16="http://schemas.microsoft.com/office/drawing/2014/main" id="{2AB158AB-BC65-91E0-A526-B90FBBD67494}"/>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6" name="Picture 50">
            <a:hlinkClick r:id="rId8"/>
            <a:extLst>
              <a:ext uri="{FF2B5EF4-FFF2-40B4-BE49-F238E27FC236}">
                <a16:creationId xmlns:a16="http://schemas.microsoft.com/office/drawing/2014/main" id="{5EB1230E-26CF-D889-557D-521F5186FD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BBCFB16F-8002-DBD3-375A-2C316F66B23A}"/>
              </a:ext>
              <a:ext uri="{C183D7F6-B498-43B3-948B-1728B52AA6E4}">
                <adec:decorative xmlns:adec="http://schemas.microsoft.com/office/drawing/2017/decorative" val="0"/>
              </a:ext>
            </a:extLst>
          </p:cNvPr>
          <p:cNvSpPr txBox="1">
            <a:spLocks/>
          </p:cNvSpPr>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9" name="Picture 50">
            <a:hlinkClick r:id="rId8"/>
            <a:extLst>
              <a:ext uri="{FF2B5EF4-FFF2-40B4-BE49-F238E27FC236}">
                <a16:creationId xmlns:a16="http://schemas.microsoft.com/office/drawing/2014/main" id="{A4B9A1CF-9539-0F48-FBEB-C46F15DD3E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2A1CF9FF-DF13-0A9E-C4B4-F7F22EF7E82D}"/>
              </a:ext>
              <a:ext uri="{C183D7F6-B498-43B3-948B-1728B52AA6E4}">
                <adec:decorative xmlns:adec="http://schemas.microsoft.com/office/drawing/2017/decorative" val="0"/>
              </a:ext>
            </a:extLst>
          </p:cNvPr>
          <p:cNvSpPr txBox="1"/>
          <p:nvPr/>
        </p:nvSpPr>
        <p:spPr>
          <a:xfrm>
            <a:off x="7866233"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1" name="Picture 50">
            <a:hlinkClick r:id="rId8"/>
            <a:extLst>
              <a:ext uri="{FF2B5EF4-FFF2-40B4-BE49-F238E27FC236}">
                <a16:creationId xmlns:a16="http://schemas.microsoft.com/office/drawing/2014/main" id="{A87AE5F0-F95F-C13E-6A03-B946F6B96A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7483"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567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7170C-47B0-3339-B3DB-7F41A937716E}"/>
            </a:ext>
          </a:extLst>
        </p:cNvPr>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BF390041-3DA6-0BA8-1354-AC506BDB75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23" name="think-cell data - do not delete" hidden="1">
                        <a:extLst>
                          <a:ext uri="{FF2B5EF4-FFF2-40B4-BE49-F238E27FC236}">
                            <a16:creationId xmlns:a16="http://schemas.microsoft.com/office/drawing/2014/main" id="{BF390041-3DA6-0BA8-1354-AC506BDB75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38" name="Text Placeholder 1037">
            <a:extLst>
              <a:ext uri="{FF2B5EF4-FFF2-40B4-BE49-F238E27FC236}">
                <a16:creationId xmlns:a16="http://schemas.microsoft.com/office/drawing/2014/main" id="{1738BB99-4735-868E-E805-6C2E261FAA67}"/>
              </a:ext>
            </a:extLst>
          </p:cNvPr>
          <p:cNvSpPr>
            <a:spLocks noGrp="1"/>
          </p:cNvSpPr>
          <p:nvPr>
            <p:ph type="body" sz="quarter" idx="32"/>
          </p:nvPr>
        </p:nvSpPr>
        <p:spPr>
          <a:xfrm>
            <a:off x="311388" y="1026303"/>
            <a:ext cx="2431246" cy="1131079"/>
          </a:xfrm>
        </p:spPr>
        <p:txBody>
          <a:bodyPr/>
          <a:lstStyle/>
          <a:p>
            <a:r>
              <a:rPr lang="en-US" noProof="0" dirty="0"/>
              <a:t>Retailers can apply AI to store manager activities to improve store operations.</a:t>
            </a:r>
          </a:p>
          <a:p>
            <a:endParaRPr lang="en-US" noProof="0" dirty="0"/>
          </a:p>
        </p:txBody>
      </p:sp>
      <p:sp>
        <p:nvSpPr>
          <p:cNvPr id="76" name="Text Placeholder 75">
            <a:extLst>
              <a:ext uri="{FF2B5EF4-FFF2-40B4-BE49-F238E27FC236}">
                <a16:creationId xmlns:a16="http://schemas.microsoft.com/office/drawing/2014/main" id="{7B38B20D-E601-FA6F-5BDA-ECB1594637CC}"/>
              </a:ext>
            </a:extLst>
          </p:cNvPr>
          <p:cNvSpPr>
            <a:spLocks noGrp="1"/>
          </p:cNvSpPr>
          <p:nvPr>
            <p:ph type="body" sz="quarter" idx="33"/>
          </p:nvPr>
        </p:nvSpPr>
        <p:spPr>
          <a:xfrm>
            <a:off x="304796" y="413987"/>
            <a:ext cx="2057403" cy="307777"/>
          </a:xfrm>
        </p:spPr>
        <p:txBody>
          <a:bodyPr/>
          <a:lstStyle/>
          <a:p>
            <a:r>
              <a:rPr lang="en-US"/>
              <a:t>Retail</a:t>
            </a:r>
          </a:p>
        </p:txBody>
      </p:sp>
      <p:sp>
        <p:nvSpPr>
          <p:cNvPr id="74" name="Text Placeholder 73">
            <a:extLst>
              <a:ext uri="{FF2B5EF4-FFF2-40B4-BE49-F238E27FC236}">
                <a16:creationId xmlns:a16="http://schemas.microsoft.com/office/drawing/2014/main" id="{12F53127-2F78-1CA8-7B1E-92429A2F723B}"/>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72" name="Text Placeholder 71">
            <a:extLst>
              <a:ext uri="{FF2B5EF4-FFF2-40B4-BE49-F238E27FC236}">
                <a16:creationId xmlns:a16="http://schemas.microsoft.com/office/drawing/2014/main" id="{D3BAC106-CDF3-C1D7-01CC-4C26E511676B}"/>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70" name="Title 69">
            <a:extLst>
              <a:ext uri="{FF2B5EF4-FFF2-40B4-BE49-F238E27FC236}">
                <a16:creationId xmlns:a16="http://schemas.microsoft.com/office/drawing/2014/main" id="{7A3496FC-5AAC-14D6-5DA2-F1193423C000}"/>
              </a:ext>
            </a:extLst>
          </p:cNvPr>
          <p:cNvSpPr>
            <a:spLocks noGrp="1"/>
          </p:cNvSpPr>
          <p:nvPr>
            <p:ph type="title"/>
          </p:nvPr>
        </p:nvSpPr>
        <p:spPr>
          <a:xfrm>
            <a:off x="2492556" y="429376"/>
            <a:ext cx="4144817" cy="276999"/>
          </a:xfrm>
        </p:spPr>
        <p:txBody>
          <a:bodyPr vert="horz"/>
          <a:lstStyle/>
          <a:p>
            <a:r>
              <a:rPr lang="en-US" dirty="0"/>
              <a:t>Assist store managers</a:t>
            </a:r>
          </a:p>
        </p:txBody>
      </p:sp>
      <p:sp>
        <p:nvSpPr>
          <p:cNvPr id="89" name="Text Placeholder 88">
            <a:extLst>
              <a:ext uri="{FF2B5EF4-FFF2-40B4-BE49-F238E27FC236}">
                <a16:creationId xmlns:a16="http://schemas.microsoft.com/office/drawing/2014/main" id="{B97B5AE0-4D07-F616-84C3-6298D5D5B7D8}"/>
              </a:ext>
            </a:extLst>
          </p:cNvPr>
          <p:cNvSpPr>
            <a:spLocks noGrp="1"/>
          </p:cNvSpPr>
          <p:nvPr>
            <p:ph type="body" sz="quarter" idx="69"/>
          </p:nvPr>
        </p:nvSpPr>
        <p:spPr>
          <a:xfrm>
            <a:off x="3182890" y="2725494"/>
            <a:ext cx="2572262" cy="712876"/>
          </a:xfrm>
        </p:spPr>
        <p:txBody>
          <a:bodyPr/>
          <a:lstStyle/>
          <a:p>
            <a:r>
              <a:rPr lang="en-US" dirty="0"/>
              <a:t>Example prompt: Create a schedule template for team members' shifts.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5"/>
              </a:rPr>
              <a:t>Try in Prompt Gallery: Manage shift schedules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dirty="0"/>
          </a:p>
        </p:txBody>
      </p:sp>
      <p:sp>
        <p:nvSpPr>
          <p:cNvPr id="71" name="Text Placeholder 70">
            <a:extLst>
              <a:ext uri="{FF2B5EF4-FFF2-40B4-BE49-F238E27FC236}">
                <a16:creationId xmlns:a16="http://schemas.microsoft.com/office/drawing/2014/main" id="{B1E13445-ECF1-9442-07BD-C5B54B662E34}"/>
              </a:ext>
            </a:extLst>
          </p:cNvPr>
          <p:cNvSpPr>
            <a:spLocks noGrp="1"/>
          </p:cNvSpPr>
          <p:nvPr>
            <p:ph type="body" sz="quarter" idx="11"/>
          </p:nvPr>
        </p:nvSpPr>
        <p:spPr>
          <a:xfrm>
            <a:off x="3182890" y="1112478"/>
            <a:ext cx="2572262" cy="153888"/>
          </a:xfrm>
        </p:spPr>
        <p:txBody>
          <a:bodyPr/>
          <a:lstStyle/>
          <a:p>
            <a:r>
              <a:rPr lang="en-US" noProof="0"/>
              <a:t>Manage team shifts</a:t>
            </a:r>
          </a:p>
        </p:txBody>
      </p:sp>
      <p:sp>
        <p:nvSpPr>
          <p:cNvPr id="73" name="Text Placeholder 72">
            <a:extLst>
              <a:ext uri="{FF2B5EF4-FFF2-40B4-BE49-F238E27FC236}">
                <a16:creationId xmlns:a16="http://schemas.microsoft.com/office/drawing/2014/main" id="{828FE815-CE5B-33FF-D63F-377F5461A43B}"/>
              </a:ext>
            </a:extLst>
          </p:cNvPr>
          <p:cNvSpPr>
            <a:spLocks noGrp="1"/>
          </p:cNvSpPr>
          <p:nvPr>
            <p:ph type="body" sz="quarter" idx="18"/>
          </p:nvPr>
        </p:nvSpPr>
        <p:spPr>
          <a:xfrm>
            <a:off x="3182890" y="1438715"/>
            <a:ext cx="2572262" cy="626701"/>
          </a:xfrm>
        </p:spPr>
        <p:txBody>
          <a:bodyPr/>
          <a:lstStyle/>
          <a:p>
            <a:r>
              <a:rPr lang="en-US" noProof="0"/>
              <a:t>Use Copilot to create a template for shift scheduling.</a:t>
            </a:r>
          </a:p>
          <a:p>
            <a:endParaRPr lang="en-US" noProof="0"/>
          </a:p>
        </p:txBody>
      </p:sp>
      <p:sp>
        <p:nvSpPr>
          <p:cNvPr id="78" name="Text Placeholder 77">
            <a:extLst>
              <a:ext uri="{FF2B5EF4-FFF2-40B4-BE49-F238E27FC236}">
                <a16:creationId xmlns:a16="http://schemas.microsoft.com/office/drawing/2014/main" id="{40A71FA3-FC97-2051-545E-CE3F69400B69}"/>
              </a:ext>
            </a:extLst>
          </p:cNvPr>
          <p:cNvSpPr>
            <a:spLocks noGrp="1"/>
          </p:cNvSpPr>
          <p:nvPr>
            <p:ph type="body" sz="quarter" idx="42"/>
          </p:nvPr>
        </p:nvSpPr>
        <p:spPr>
          <a:xfrm>
            <a:off x="6066682" y="1112478"/>
            <a:ext cx="2572262" cy="153888"/>
          </a:xfrm>
        </p:spPr>
        <p:txBody>
          <a:bodyPr/>
          <a:lstStyle/>
          <a:p>
            <a:r>
              <a:rPr lang="en-US" noProof="0"/>
              <a:t>Create an employee survey</a:t>
            </a:r>
          </a:p>
        </p:txBody>
      </p:sp>
      <p:sp>
        <p:nvSpPr>
          <p:cNvPr id="79" name="Text Placeholder 78">
            <a:extLst>
              <a:ext uri="{FF2B5EF4-FFF2-40B4-BE49-F238E27FC236}">
                <a16:creationId xmlns:a16="http://schemas.microsoft.com/office/drawing/2014/main" id="{2FC3F9AF-2241-AEF0-F836-7F0EB8B8C03A}"/>
              </a:ext>
            </a:extLst>
          </p:cNvPr>
          <p:cNvSpPr>
            <a:spLocks noGrp="1"/>
          </p:cNvSpPr>
          <p:nvPr>
            <p:ph type="body" sz="quarter" idx="43"/>
          </p:nvPr>
        </p:nvSpPr>
        <p:spPr>
          <a:xfrm>
            <a:off x="6066682" y="1438715"/>
            <a:ext cx="2572262" cy="626701"/>
          </a:xfrm>
        </p:spPr>
        <p:txBody>
          <a:bodyPr/>
          <a:lstStyle/>
          <a:p>
            <a:r>
              <a:rPr lang="en-US" noProof="0"/>
              <a:t>Ask Copilot to help you create a survey to get employee feedback and suggestions to improve store operations or any other topics.</a:t>
            </a:r>
          </a:p>
          <a:p>
            <a:endParaRPr lang="en-US" noProof="0"/>
          </a:p>
        </p:txBody>
      </p:sp>
      <p:sp>
        <p:nvSpPr>
          <p:cNvPr id="83" name="Text Placeholder 82">
            <a:extLst>
              <a:ext uri="{FF2B5EF4-FFF2-40B4-BE49-F238E27FC236}">
                <a16:creationId xmlns:a16="http://schemas.microsoft.com/office/drawing/2014/main" id="{BF466554-133A-7587-94EA-9FC6ED8751A0}"/>
              </a:ext>
            </a:extLst>
          </p:cNvPr>
          <p:cNvSpPr>
            <a:spLocks noGrp="1"/>
          </p:cNvSpPr>
          <p:nvPr>
            <p:ph type="body" sz="quarter" idx="68"/>
          </p:nvPr>
        </p:nvSpPr>
        <p:spPr>
          <a:xfrm>
            <a:off x="8950475" y="2725494"/>
            <a:ext cx="2572262" cy="712876"/>
          </a:xfrm>
        </p:spPr>
        <p:txBody>
          <a:bodyPr/>
          <a:lstStyle/>
          <a:p>
            <a:r>
              <a:rPr lang="en-US" noProof="0" dirty="0"/>
              <a:t>Example prompt: Compose an email to my [store employees] informing them about a change in [employee policy and contractual terms].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Communicate company policy to employees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81" name="Text Placeholder 80">
            <a:extLst>
              <a:ext uri="{FF2B5EF4-FFF2-40B4-BE49-F238E27FC236}">
                <a16:creationId xmlns:a16="http://schemas.microsoft.com/office/drawing/2014/main" id="{30C8940F-CCD4-5B11-0AB3-74E28BCB0CDF}"/>
              </a:ext>
            </a:extLst>
          </p:cNvPr>
          <p:cNvSpPr>
            <a:spLocks noGrp="1"/>
          </p:cNvSpPr>
          <p:nvPr>
            <p:ph type="body" sz="quarter" idx="45"/>
          </p:nvPr>
        </p:nvSpPr>
        <p:spPr>
          <a:xfrm>
            <a:off x="8950475" y="1112478"/>
            <a:ext cx="2572262" cy="153888"/>
          </a:xfrm>
        </p:spPr>
        <p:txBody>
          <a:bodyPr/>
          <a:lstStyle/>
          <a:p>
            <a:r>
              <a:rPr lang="en-US" noProof="0"/>
              <a:t>Communicate policies</a:t>
            </a:r>
          </a:p>
        </p:txBody>
      </p:sp>
      <p:sp>
        <p:nvSpPr>
          <p:cNvPr id="82" name="Text Placeholder 81">
            <a:extLst>
              <a:ext uri="{FF2B5EF4-FFF2-40B4-BE49-F238E27FC236}">
                <a16:creationId xmlns:a16="http://schemas.microsoft.com/office/drawing/2014/main" id="{64EE8F08-A033-05F5-095C-C5E92E856A62}"/>
              </a:ext>
            </a:extLst>
          </p:cNvPr>
          <p:cNvSpPr>
            <a:spLocks noGrp="1"/>
          </p:cNvSpPr>
          <p:nvPr>
            <p:ph type="body" sz="quarter" idx="46"/>
          </p:nvPr>
        </p:nvSpPr>
        <p:spPr>
          <a:xfrm>
            <a:off x="8950475" y="1438715"/>
            <a:ext cx="2572262" cy="626701"/>
          </a:xfrm>
        </p:spPr>
        <p:txBody>
          <a:bodyPr/>
          <a:lstStyle/>
          <a:p>
            <a:r>
              <a:rPr lang="en-US" noProof="0"/>
              <a:t>Ask Copilot to review a policy document and then create an email to employees about any changes.</a:t>
            </a:r>
          </a:p>
          <a:p>
            <a:endParaRPr lang="en-US" noProof="0"/>
          </a:p>
        </p:txBody>
      </p:sp>
      <p:sp>
        <p:nvSpPr>
          <p:cNvPr id="92" name="Text Placeholder 91">
            <a:extLst>
              <a:ext uri="{FF2B5EF4-FFF2-40B4-BE49-F238E27FC236}">
                <a16:creationId xmlns:a16="http://schemas.microsoft.com/office/drawing/2014/main" id="{72B2E167-0568-B638-5A30-2D990491FA88}"/>
              </a:ext>
            </a:extLst>
          </p:cNvPr>
          <p:cNvSpPr>
            <a:spLocks noGrp="1"/>
          </p:cNvSpPr>
          <p:nvPr>
            <p:ph type="body" sz="quarter" idx="70"/>
          </p:nvPr>
        </p:nvSpPr>
        <p:spPr>
          <a:xfrm>
            <a:off x="6066682" y="2725494"/>
            <a:ext cx="2572262" cy="712876"/>
          </a:xfrm>
        </p:spPr>
        <p:txBody>
          <a:bodyPr/>
          <a:lstStyle/>
          <a:p>
            <a:r>
              <a:rPr lang="en-US" noProof="0" dirty="0"/>
              <a:t>Example prompt: Create a survey template which helps capture and understand the motivation levels of store employees.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7"/>
              </a:rPr>
              <a:t>Try in Prompt Gallery: Build an employee survey</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84" name="Text Placeholder 83">
            <a:extLst>
              <a:ext uri="{FF2B5EF4-FFF2-40B4-BE49-F238E27FC236}">
                <a16:creationId xmlns:a16="http://schemas.microsoft.com/office/drawing/2014/main" id="{BD541B50-D69A-0A44-8DE9-A4FF7B825D03}"/>
              </a:ext>
            </a:extLst>
          </p:cNvPr>
          <p:cNvSpPr>
            <a:spLocks noGrp="1"/>
          </p:cNvSpPr>
          <p:nvPr>
            <p:ph type="body" sz="quarter" idx="48"/>
          </p:nvPr>
        </p:nvSpPr>
        <p:spPr>
          <a:xfrm>
            <a:off x="3182890" y="5334522"/>
            <a:ext cx="2572262" cy="712876"/>
          </a:xfrm>
        </p:spPr>
        <p:txBody>
          <a:bodyPr/>
          <a:lstStyle/>
          <a:p>
            <a:r>
              <a:rPr lang="en-US" noProof="0" dirty="0"/>
              <a:t>Example prompt: How should I ensure displays are set up according to the [planogram.pdf] for effective merchandising and space optimization?</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8"/>
              </a:rPr>
              <a:t>Try in Prompt Gallery: Ensure planogram compliance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85" name="Text Placeholder 84">
            <a:extLst>
              <a:ext uri="{FF2B5EF4-FFF2-40B4-BE49-F238E27FC236}">
                <a16:creationId xmlns:a16="http://schemas.microsoft.com/office/drawing/2014/main" id="{45F498B7-FA65-3283-F4D0-DD331E7E788F}"/>
              </a:ext>
            </a:extLst>
          </p:cNvPr>
          <p:cNvSpPr>
            <a:spLocks noGrp="1"/>
          </p:cNvSpPr>
          <p:nvPr>
            <p:ph type="body" sz="quarter" idx="49"/>
          </p:nvPr>
        </p:nvSpPr>
        <p:spPr>
          <a:xfrm>
            <a:off x="3182890" y="3725103"/>
            <a:ext cx="2572262" cy="153888"/>
          </a:xfrm>
        </p:spPr>
        <p:txBody>
          <a:bodyPr/>
          <a:lstStyle/>
          <a:p>
            <a:r>
              <a:rPr lang="en-US" noProof="0"/>
              <a:t>Improve display setup</a:t>
            </a:r>
          </a:p>
        </p:txBody>
      </p:sp>
      <p:sp>
        <p:nvSpPr>
          <p:cNvPr id="86" name="Text Placeholder 85">
            <a:extLst>
              <a:ext uri="{FF2B5EF4-FFF2-40B4-BE49-F238E27FC236}">
                <a16:creationId xmlns:a16="http://schemas.microsoft.com/office/drawing/2014/main" id="{420DC51A-F269-6722-6F82-9846F4465198}"/>
              </a:ext>
            </a:extLst>
          </p:cNvPr>
          <p:cNvSpPr>
            <a:spLocks noGrp="1"/>
          </p:cNvSpPr>
          <p:nvPr>
            <p:ph type="body" sz="quarter" idx="50"/>
          </p:nvPr>
        </p:nvSpPr>
        <p:spPr>
          <a:xfrm>
            <a:off x="3182890" y="4050957"/>
            <a:ext cx="2572262" cy="626701"/>
          </a:xfrm>
        </p:spPr>
        <p:txBody>
          <a:bodyPr/>
          <a:lstStyle/>
          <a:p>
            <a:r>
              <a:rPr lang="en-US" noProof="0"/>
              <a:t>Use Copilot to create strategies and procedures to handle planogram updates.</a:t>
            </a:r>
          </a:p>
          <a:p>
            <a:endParaRPr lang="en-US" noProof="0"/>
          </a:p>
        </p:txBody>
      </p:sp>
      <p:sp>
        <p:nvSpPr>
          <p:cNvPr id="87" name="Text Placeholder 86">
            <a:extLst>
              <a:ext uri="{FF2B5EF4-FFF2-40B4-BE49-F238E27FC236}">
                <a16:creationId xmlns:a16="http://schemas.microsoft.com/office/drawing/2014/main" id="{BA498DE7-8D1A-682B-7B58-A5541ACDB003}"/>
              </a:ext>
            </a:extLst>
          </p:cNvPr>
          <p:cNvSpPr>
            <a:spLocks noGrp="1"/>
          </p:cNvSpPr>
          <p:nvPr>
            <p:ph type="body" sz="quarter" idx="51"/>
          </p:nvPr>
        </p:nvSpPr>
        <p:spPr>
          <a:xfrm>
            <a:off x="6066682" y="3725103"/>
            <a:ext cx="2572262" cy="153888"/>
          </a:xfrm>
        </p:spPr>
        <p:txBody>
          <a:bodyPr/>
          <a:lstStyle/>
          <a:p>
            <a:r>
              <a:rPr lang="en-US" noProof="0"/>
              <a:t>Summarize daily notes</a:t>
            </a:r>
          </a:p>
        </p:txBody>
      </p:sp>
      <p:sp>
        <p:nvSpPr>
          <p:cNvPr id="88" name="Text Placeholder 87">
            <a:extLst>
              <a:ext uri="{FF2B5EF4-FFF2-40B4-BE49-F238E27FC236}">
                <a16:creationId xmlns:a16="http://schemas.microsoft.com/office/drawing/2014/main" id="{259C0F68-27DA-22AD-9539-9C21A8885570}"/>
              </a:ext>
            </a:extLst>
          </p:cNvPr>
          <p:cNvSpPr>
            <a:spLocks noGrp="1"/>
          </p:cNvSpPr>
          <p:nvPr>
            <p:ph type="body" sz="quarter" idx="52"/>
          </p:nvPr>
        </p:nvSpPr>
        <p:spPr>
          <a:xfrm>
            <a:off x="6066682" y="4050957"/>
            <a:ext cx="2572262" cy="626701"/>
          </a:xfrm>
        </p:spPr>
        <p:txBody>
          <a:bodyPr/>
          <a:lstStyle/>
          <a:p>
            <a:r>
              <a:rPr lang="en-US" noProof="0"/>
              <a:t>Use Copilot to turn a few short bullet points about the day’s activities into a well-written summary report.</a:t>
            </a:r>
          </a:p>
          <a:p>
            <a:endParaRPr lang="en-US" noProof="0"/>
          </a:p>
        </p:txBody>
      </p:sp>
      <p:sp>
        <p:nvSpPr>
          <p:cNvPr id="77" name="Text Placeholder 76">
            <a:extLst>
              <a:ext uri="{FF2B5EF4-FFF2-40B4-BE49-F238E27FC236}">
                <a16:creationId xmlns:a16="http://schemas.microsoft.com/office/drawing/2014/main" id="{BB10DC17-C94A-65ED-BED0-A53E5A187BEA}"/>
              </a:ext>
            </a:extLst>
          </p:cNvPr>
          <p:cNvSpPr>
            <a:spLocks noGrp="1"/>
          </p:cNvSpPr>
          <p:nvPr>
            <p:ph type="body" sz="quarter" idx="66"/>
          </p:nvPr>
        </p:nvSpPr>
        <p:spPr>
          <a:xfrm>
            <a:off x="8950475" y="5334522"/>
            <a:ext cx="2572262" cy="712876"/>
          </a:xfrm>
        </p:spPr>
        <p:txBody>
          <a:bodyPr/>
          <a:lstStyle/>
          <a:p>
            <a:r>
              <a:rPr lang="en-US" noProof="0" dirty="0"/>
              <a:t>Example prompt: Help me plan for a store visit.</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9"/>
              </a:rPr>
              <a:t>Try in Prompt Gallery: Plan a store visit</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90" name="Text Placeholder 89">
            <a:extLst>
              <a:ext uri="{FF2B5EF4-FFF2-40B4-BE49-F238E27FC236}">
                <a16:creationId xmlns:a16="http://schemas.microsoft.com/office/drawing/2014/main" id="{7F891D57-5D82-B63B-464F-08A9EE0D7158}"/>
              </a:ext>
            </a:extLst>
          </p:cNvPr>
          <p:cNvSpPr>
            <a:spLocks noGrp="1"/>
          </p:cNvSpPr>
          <p:nvPr>
            <p:ph type="body" sz="quarter" idx="54"/>
          </p:nvPr>
        </p:nvSpPr>
        <p:spPr>
          <a:xfrm>
            <a:off x="8950475" y="3725103"/>
            <a:ext cx="2572262" cy="153888"/>
          </a:xfrm>
        </p:spPr>
        <p:txBody>
          <a:bodyPr/>
          <a:lstStyle/>
          <a:p>
            <a:r>
              <a:rPr lang="en-US" noProof="0"/>
              <a:t>Plan a store visit</a:t>
            </a:r>
          </a:p>
        </p:txBody>
      </p:sp>
      <p:sp>
        <p:nvSpPr>
          <p:cNvPr id="91" name="Text Placeholder 90">
            <a:extLst>
              <a:ext uri="{FF2B5EF4-FFF2-40B4-BE49-F238E27FC236}">
                <a16:creationId xmlns:a16="http://schemas.microsoft.com/office/drawing/2014/main" id="{E11907F8-79EC-9907-64D6-BE173E71976D}"/>
              </a:ext>
            </a:extLst>
          </p:cNvPr>
          <p:cNvSpPr>
            <a:spLocks noGrp="1"/>
          </p:cNvSpPr>
          <p:nvPr>
            <p:ph type="body" sz="quarter" idx="55"/>
          </p:nvPr>
        </p:nvSpPr>
        <p:spPr>
          <a:xfrm>
            <a:off x="8950475" y="4050957"/>
            <a:ext cx="2572262" cy="626701"/>
          </a:xfrm>
        </p:spPr>
        <p:txBody>
          <a:bodyPr/>
          <a:lstStyle/>
          <a:p>
            <a:r>
              <a:rPr lang="en-US" noProof="0"/>
              <a:t>Use Copilot to generate a checklist for a store visit based on a procedure document.</a:t>
            </a:r>
          </a:p>
          <a:p>
            <a:endParaRPr lang="en-US" noProof="0"/>
          </a:p>
        </p:txBody>
      </p:sp>
      <p:sp>
        <p:nvSpPr>
          <p:cNvPr id="80" name="Text Placeholder 79">
            <a:extLst>
              <a:ext uri="{FF2B5EF4-FFF2-40B4-BE49-F238E27FC236}">
                <a16:creationId xmlns:a16="http://schemas.microsoft.com/office/drawing/2014/main" id="{40B3B6C4-39C1-2D9A-6BD4-4F0B74AEB292}"/>
              </a:ext>
            </a:extLst>
          </p:cNvPr>
          <p:cNvSpPr>
            <a:spLocks noGrp="1"/>
          </p:cNvSpPr>
          <p:nvPr>
            <p:ph type="body" sz="quarter" idx="67"/>
          </p:nvPr>
        </p:nvSpPr>
        <p:spPr>
          <a:xfrm>
            <a:off x="6067425" y="5334000"/>
            <a:ext cx="2571750" cy="712788"/>
          </a:xfrm>
        </p:spPr>
        <p:txBody>
          <a:bodyPr/>
          <a:lstStyle/>
          <a:p>
            <a:r>
              <a:rPr lang="en-US" noProof="0" dirty="0"/>
              <a:t>Example prompt: Summarize these end-of-day store notes [list of activities].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10"/>
              </a:rPr>
              <a:t>Try in Prompt Gallery: Summarize end-of-day notes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039" name="Text Placeholder 1038">
            <a:extLst>
              <a:ext uri="{FF2B5EF4-FFF2-40B4-BE49-F238E27FC236}">
                <a16:creationId xmlns:a16="http://schemas.microsoft.com/office/drawing/2014/main" id="{EA49ACB1-C132-49C6-FCB5-F9915C1FA37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40" name="Text Placeholder 1039">
            <a:extLst>
              <a:ext uri="{FF2B5EF4-FFF2-40B4-BE49-F238E27FC236}">
                <a16:creationId xmlns:a16="http://schemas.microsoft.com/office/drawing/2014/main" id="{B68CDE3D-BAF4-EB02-7FBC-2D2BCB80B3FD}"/>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047" name="Group 1046">
            <a:extLst>
              <a:ext uri="{FF2B5EF4-FFF2-40B4-BE49-F238E27FC236}">
                <a16:creationId xmlns:a16="http://schemas.microsoft.com/office/drawing/2014/main" id="{5570EACF-27F5-D806-BC7B-0A6B0224F501}"/>
              </a:ext>
            </a:extLst>
          </p:cNvPr>
          <p:cNvGrpSpPr/>
          <p:nvPr/>
        </p:nvGrpSpPr>
        <p:grpSpPr>
          <a:xfrm>
            <a:off x="320719" y="5020658"/>
            <a:ext cx="1771605" cy="216000"/>
            <a:chOff x="320719" y="4224856"/>
            <a:chExt cx="1771605" cy="219456"/>
          </a:xfrm>
        </p:grpSpPr>
        <p:sp>
          <p:nvSpPr>
            <p:cNvPr id="1048" name="Rectangle: Rounded Corners 6">
              <a:extLst>
                <a:ext uri="{FF2B5EF4-FFF2-40B4-BE49-F238E27FC236}">
                  <a16:creationId xmlns:a16="http://schemas.microsoft.com/office/drawing/2014/main" id="{1817C665-422A-92DB-B7B3-CF68F9A531D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049" name="Graphic 1048">
              <a:extLst>
                <a:ext uri="{FF2B5EF4-FFF2-40B4-BE49-F238E27FC236}">
                  <a16:creationId xmlns:a16="http://schemas.microsoft.com/office/drawing/2014/main" id="{DD089D51-E0F1-767C-2298-B9A54329116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7506" y="4260849"/>
              <a:ext cx="144000" cy="144000"/>
            </a:xfrm>
            <a:prstGeom prst="rect">
              <a:avLst/>
            </a:prstGeom>
          </p:spPr>
        </p:pic>
      </p:grpSp>
      <p:grpSp>
        <p:nvGrpSpPr>
          <p:cNvPr id="1050" name="Group 1049">
            <a:extLst>
              <a:ext uri="{FF2B5EF4-FFF2-40B4-BE49-F238E27FC236}">
                <a16:creationId xmlns:a16="http://schemas.microsoft.com/office/drawing/2014/main" id="{38B5189E-8349-3249-506B-B4D4894D0CEF}"/>
              </a:ext>
            </a:extLst>
          </p:cNvPr>
          <p:cNvGrpSpPr/>
          <p:nvPr/>
        </p:nvGrpSpPr>
        <p:grpSpPr>
          <a:xfrm>
            <a:off x="320721" y="5309272"/>
            <a:ext cx="1771605" cy="216000"/>
            <a:chOff x="320721" y="4517211"/>
            <a:chExt cx="1771605" cy="216000"/>
          </a:xfrm>
        </p:grpSpPr>
        <p:sp>
          <p:nvSpPr>
            <p:cNvPr id="1051" name="Rectangle: Rounded Corners 6">
              <a:extLst>
                <a:ext uri="{FF2B5EF4-FFF2-40B4-BE49-F238E27FC236}">
                  <a16:creationId xmlns:a16="http://schemas.microsoft.com/office/drawing/2014/main" id="{752E392E-553E-489B-A9BB-C412AC7BE6F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052" name="Graphic 1051">
              <a:extLst>
                <a:ext uri="{FF2B5EF4-FFF2-40B4-BE49-F238E27FC236}">
                  <a16:creationId xmlns:a16="http://schemas.microsoft.com/office/drawing/2014/main" id="{6CDF2D61-EFF7-5E11-00EE-FA9CFC380C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507" y="4552645"/>
              <a:ext cx="144000" cy="141732"/>
            </a:xfrm>
            <a:prstGeom prst="rect">
              <a:avLst/>
            </a:prstGeom>
          </p:spPr>
        </p:pic>
      </p:grpSp>
      <p:grpSp>
        <p:nvGrpSpPr>
          <p:cNvPr id="1053" name="Group 1052">
            <a:extLst>
              <a:ext uri="{FF2B5EF4-FFF2-40B4-BE49-F238E27FC236}">
                <a16:creationId xmlns:a16="http://schemas.microsoft.com/office/drawing/2014/main" id="{77F3549F-5792-F08D-2A2D-1BBD4631592C}"/>
              </a:ext>
            </a:extLst>
          </p:cNvPr>
          <p:cNvGrpSpPr/>
          <p:nvPr/>
        </p:nvGrpSpPr>
        <p:grpSpPr>
          <a:xfrm>
            <a:off x="320719" y="3778836"/>
            <a:ext cx="1771605" cy="216000"/>
            <a:chOff x="320719" y="4224856"/>
            <a:chExt cx="1771605" cy="219456"/>
          </a:xfrm>
        </p:grpSpPr>
        <p:sp>
          <p:nvSpPr>
            <p:cNvPr id="1054" name="Rectangle: Rounded Corners 6">
              <a:extLst>
                <a:ext uri="{FF2B5EF4-FFF2-40B4-BE49-F238E27FC236}">
                  <a16:creationId xmlns:a16="http://schemas.microsoft.com/office/drawing/2014/main" id="{82BAABEE-3920-7FBB-4028-B1F485F34D6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055" name="Graphic 1054">
              <a:extLst>
                <a:ext uri="{FF2B5EF4-FFF2-40B4-BE49-F238E27FC236}">
                  <a16:creationId xmlns:a16="http://schemas.microsoft.com/office/drawing/2014/main" id="{147ECBC6-72A0-9A08-F2DE-4FAB9085036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6" y="4260849"/>
              <a:ext cx="144000" cy="144000"/>
            </a:xfrm>
            <a:prstGeom prst="rect">
              <a:avLst/>
            </a:prstGeom>
          </p:spPr>
        </p:pic>
      </p:grpSp>
      <p:grpSp>
        <p:nvGrpSpPr>
          <p:cNvPr id="1056" name="Group 1055">
            <a:extLst>
              <a:ext uri="{FF2B5EF4-FFF2-40B4-BE49-F238E27FC236}">
                <a16:creationId xmlns:a16="http://schemas.microsoft.com/office/drawing/2014/main" id="{BC3AC6D5-5657-3F82-33D3-E21BFCCB4B67}"/>
              </a:ext>
            </a:extLst>
          </p:cNvPr>
          <p:cNvGrpSpPr/>
          <p:nvPr/>
        </p:nvGrpSpPr>
        <p:grpSpPr>
          <a:xfrm>
            <a:off x="320721" y="4067450"/>
            <a:ext cx="1771605" cy="216000"/>
            <a:chOff x="320721" y="4517211"/>
            <a:chExt cx="1771605" cy="216000"/>
          </a:xfrm>
        </p:grpSpPr>
        <p:sp>
          <p:nvSpPr>
            <p:cNvPr id="1057" name="Rectangle: Rounded Corners 6">
              <a:extLst>
                <a:ext uri="{FF2B5EF4-FFF2-40B4-BE49-F238E27FC236}">
                  <a16:creationId xmlns:a16="http://schemas.microsoft.com/office/drawing/2014/main" id="{74BDC905-342A-FB26-2C8C-02763C2BC39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058" name="Graphic 1057">
              <a:extLst>
                <a:ext uri="{FF2B5EF4-FFF2-40B4-BE49-F238E27FC236}">
                  <a16:creationId xmlns:a16="http://schemas.microsoft.com/office/drawing/2014/main" id="{EF3384F3-382A-C3B0-A424-12CFA4DC42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7507" y="4552645"/>
              <a:ext cx="144000" cy="141732"/>
            </a:xfrm>
            <a:prstGeom prst="rect">
              <a:avLst/>
            </a:prstGeom>
          </p:spPr>
        </p:pic>
      </p:grpSp>
      <p:grpSp>
        <p:nvGrpSpPr>
          <p:cNvPr id="1059" name="Group 1058">
            <a:extLst>
              <a:ext uri="{FF2B5EF4-FFF2-40B4-BE49-F238E27FC236}">
                <a16:creationId xmlns:a16="http://schemas.microsoft.com/office/drawing/2014/main" id="{45EDD6D0-F218-8A67-7A60-61D1E898355F}"/>
              </a:ext>
            </a:extLst>
          </p:cNvPr>
          <p:cNvGrpSpPr/>
          <p:nvPr/>
        </p:nvGrpSpPr>
        <p:grpSpPr>
          <a:xfrm>
            <a:off x="320719" y="4356602"/>
            <a:ext cx="1771605" cy="216000"/>
            <a:chOff x="320719" y="4224856"/>
            <a:chExt cx="1771605" cy="219456"/>
          </a:xfrm>
        </p:grpSpPr>
        <p:sp>
          <p:nvSpPr>
            <p:cNvPr id="1060" name="Rectangle: Rounded Corners 6">
              <a:extLst>
                <a:ext uri="{FF2B5EF4-FFF2-40B4-BE49-F238E27FC236}">
                  <a16:creationId xmlns:a16="http://schemas.microsoft.com/office/drawing/2014/main" id="{73B3CFDD-98D3-92F4-DB83-1607EC01D89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061" name="Graphic 1060">
              <a:extLst>
                <a:ext uri="{FF2B5EF4-FFF2-40B4-BE49-F238E27FC236}">
                  <a16:creationId xmlns:a16="http://schemas.microsoft.com/office/drawing/2014/main" id="{FB5F3D36-F382-EBAF-62C3-CC551FB0916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6" y="4260849"/>
              <a:ext cx="144000" cy="144000"/>
            </a:xfrm>
            <a:prstGeom prst="rect">
              <a:avLst/>
            </a:prstGeom>
          </p:spPr>
        </p:pic>
      </p:grpSp>
      <p:sp>
        <p:nvSpPr>
          <p:cNvPr id="1073" name="TextBox 1072">
            <a:extLst>
              <a:ext uri="{FF2B5EF4-FFF2-40B4-BE49-F238E27FC236}">
                <a16:creationId xmlns:a16="http://schemas.microsoft.com/office/drawing/2014/main" id="{881207AD-680F-8923-1C5A-03398A42E752}"/>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074" name="Picture 50">
            <a:hlinkClick r:id="rId15"/>
            <a:extLst>
              <a:ext uri="{FF2B5EF4-FFF2-40B4-BE49-F238E27FC236}">
                <a16:creationId xmlns:a16="http://schemas.microsoft.com/office/drawing/2014/main" id="{1E1C2A34-8F01-1B8B-D109-F50FF7F6F1B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76" name="TextBox 1075">
            <a:extLst>
              <a:ext uri="{FF2B5EF4-FFF2-40B4-BE49-F238E27FC236}">
                <a16:creationId xmlns:a16="http://schemas.microsoft.com/office/drawing/2014/main" id="{A825CC04-5C04-D90C-2712-C862902A9AEE}"/>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077" name="Picture 50">
            <a:hlinkClick r:id="rId15"/>
            <a:extLst>
              <a:ext uri="{FF2B5EF4-FFF2-40B4-BE49-F238E27FC236}">
                <a16:creationId xmlns:a16="http://schemas.microsoft.com/office/drawing/2014/main" id="{A1C36858-4A56-3090-A5D3-8C6DC71F084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0">
            <a:hlinkClick r:id="rId15"/>
            <a:extLst>
              <a:ext uri="{FF2B5EF4-FFF2-40B4-BE49-F238E27FC236}">
                <a16:creationId xmlns:a16="http://schemas.microsoft.com/office/drawing/2014/main" id="{D6B191BC-A810-8F00-8453-96003BC76E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FB6B7B7B-AC62-323C-D25B-632DD065C9DD}"/>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0" name="Picture 50">
            <a:hlinkClick r:id="rId15"/>
            <a:extLst>
              <a:ext uri="{FF2B5EF4-FFF2-40B4-BE49-F238E27FC236}">
                <a16:creationId xmlns:a16="http://schemas.microsoft.com/office/drawing/2014/main" id="{CEEDCF81-6663-ACB9-E514-8C4460F7FA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135272A4-BC7D-3361-A877-9C47D724AD4E}"/>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2" name="Picture 50">
            <a:hlinkClick r:id="rId15"/>
            <a:extLst>
              <a:ext uri="{FF2B5EF4-FFF2-40B4-BE49-F238E27FC236}">
                <a16:creationId xmlns:a16="http://schemas.microsoft.com/office/drawing/2014/main" id="{3A5D847B-DE61-2EFF-3384-D4E82C2E52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a:extLst>
              <a:ext uri="{FF2B5EF4-FFF2-40B4-BE49-F238E27FC236}">
                <a16:creationId xmlns:a16="http://schemas.microsoft.com/office/drawing/2014/main" id="{22A83EC9-3A45-B0FC-D3C6-996192D84A54}"/>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14" name="TextBox 113">
            <a:extLst>
              <a:ext uri="{FF2B5EF4-FFF2-40B4-BE49-F238E27FC236}">
                <a16:creationId xmlns:a16="http://schemas.microsoft.com/office/drawing/2014/main" id="{D4C0C920-6F71-584B-555E-F4CA61E76B4C}"/>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5" name="Picture 50">
            <a:hlinkClick r:id="rId15"/>
            <a:extLst>
              <a:ext uri="{FF2B5EF4-FFF2-40B4-BE49-F238E27FC236}">
                <a16:creationId xmlns:a16="http://schemas.microsoft.com/office/drawing/2014/main" id="{46DC8E2F-568F-9AB2-F819-8BF718D1BC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920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0ECD239C-0E12-AEC5-D94A-3F38C28EBC75}"/>
              </a:ext>
            </a:extLst>
          </p:cNvPr>
          <p:cNvSpPr>
            <a:spLocks noGrp="1"/>
          </p:cNvSpPr>
          <p:nvPr>
            <p:ph type="body" sz="quarter" idx="42"/>
          </p:nvPr>
        </p:nvSpPr>
        <p:spPr>
          <a:xfrm>
            <a:off x="311388" y="1026303"/>
            <a:ext cx="2431246" cy="1131079"/>
          </a:xfrm>
        </p:spPr>
        <p:txBody>
          <a:bodyPr/>
          <a:lstStyle/>
          <a:p>
            <a:r>
              <a:rPr lang="en-US" dirty="0"/>
              <a:t>Store Operations Agent in Copilot Studio empowers retail store employees to get answers to their questions, check order status and item inventory, and initiate a return. </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Semibold"/>
                <a:ea typeface="+mn-ea"/>
                <a:cs typeface="+mn-cs"/>
                <a:hlinkClick r:id="rId3"/>
              </a:rPr>
              <a:t>Store operations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dirty="0"/>
          </a:p>
          <a:p>
            <a:endParaRPr lang="en-US" noProof="0" dirty="0"/>
          </a:p>
        </p:txBody>
      </p:sp>
      <p:sp>
        <p:nvSpPr>
          <p:cNvPr id="76" name="Text Placeholder 75">
            <a:extLst>
              <a:ext uri="{FF2B5EF4-FFF2-40B4-BE49-F238E27FC236}">
                <a16:creationId xmlns:a16="http://schemas.microsoft.com/office/drawing/2014/main" id="{9011C8B0-56DA-09C3-8B55-8736FFD773C6}"/>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7" name="Text Placeholder 76">
            <a:extLst>
              <a:ext uri="{FF2B5EF4-FFF2-40B4-BE49-F238E27FC236}">
                <a16:creationId xmlns:a16="http://schemas.microsoft.com/office/drawing/2014/main" id="{80C75E1C-D454-A48D-C1BC-60480C17414F}"/>
              </a:ext>
            </a:extLst>
          </p:cNvPr>
          <p:cNvSpPr>
            <a:spLocks noGrp="1"/>
          </p:cNvSpPr>
          <p:nvPr>
            <p:ph type="body" sz="quarter" idx="44"/>
          </p:nvPr>
        </p:nvSpPr>
        <p:spPr>
          <a:xfrm>
            <a:off x="7149557" y="521100"/>
            <a:ext cx="2969488" cy="169277"/>
          </a:xfrm>
        </p:spPr>
        <p:txBody>
          <a:bodyPr/>
          <a:lstStyle/>
          <a:p>
            <a:r>
              <a:rPr lang="en-US" noProof="0"/>
              <a:t>Copilot Studio and Azure AI Foundry</a:t>
            </a:r>
          </a:p>
        </p:txBody>
      </p:sp>
      <p:sp>
        <p:nvSpPr>
          <p:cNvPr id="23" name="Text Placeholder 22">
            <a:extLst>
              <a:ext uri="{FF2B5EF4-FFF2-40B4-BE49-F238E27FC236}">
                <a16:creationId xmlns:a16="http://schemas.microsoft.com/office/drawing/2014/main" id="{7FE66270-E715-55C7-192D-CB78151D68F0}"/>
              </a:ext>
            </a:extLst>
          </p:cNvPr>
          <p:cNvSpPr>
            <a:spLocks noGrp="1"/>
          </p:cNvSpPr>
          <p:nvPr>
            <p:ph type="body" sz="quarter" idx="46"/>
          </p:nvPr>
        </p:nvSpPr>
        <p:spPr>
          <a:xfrm>
            <a:off x="3182889" y="2725494"/>
            <a:ext cx="2572262" cy="712876"/>
          </a:xfrm>
        </p:spPr>
        <p:txBody>
          <a:bodyPr/>
          <a:lstStyle/>
          <a:p>
            <a:r>
              <a:rPr lang="en-US" dirty="0"/>
              <a:t>Benefit: </a:t>
            </a:r>
            <a:r>
              <a:rPr lang="en-US" dirty="0">
                <a:latin typeface="+mj-lt"/>
              </a:rPr>
              <a:t>Quickly find accurate answers</a:t>
            </a:r>
            <a:r>
              <a:rPr lang="en-US" dirty="0"/>
              <a:t> to customer questions in the flow of work using natural language voice search.</a:t>
            </a:r>
          </a:p>
        </p:txBody>
      </p:sp>
      <p:sp>
        <p:nvSpPr>
          <p:cNvPr id="83" name="Text Placeholder 82">
            <a:extLst>
              <a:ext uri="{FF2B5EF4-FFF2-40B4-BE49-F238E27FC236}">
                <a16:creationId xmlns:a16="http://schemas.microsoft.com/office/drawing/2014/main" id="{AC0BACED-FBDC-291E-9E3D-74C8E510E7D7}"/>
              </a:ext>
            </a:extLst>
          </p:cNvPr>
          <p:cNvSpPr>
            <a:spLocks noGrp="1"/>
          </p:cNvSpPr>
          <p:nvPr>
            <p:ph type="body" sz="quarter" idx="47"/>
          </p:nvPr>
        </p:nvSpPr>
        <p:spPr>
          <a:xfrm>
            <a:off x="3182890" y="1112478"/>
            <a:ext cx="2572262" cy="153888"/>
          </a:xfrm>
        </p:spPr>
        <p:txBody>
          <a:bodyPr/>
          <a:lstStyle/>
          <a:p>
            <a:r>
              <a:rPr lang="en-US" noProof="0"/>
              <a:t>Find product info for customer</a:t>
            </a:r>
          </a:p>
        </p:txBody>
      </p:sp>
      <p:sp>
        <p:nvSpPr>
          <p:cNvPr id="85" name="Text Placeholder 84">
            <a:extLst>
              <a:ext uri="{FF2B5EF4-FFF2-40B4-BE49-F238E27FC236}">
                <a16:creationId xmlns:a16="http://schemas.microsoft.com/office/drawing/2014/main" id="{6F5DC55D-F579-25DB-6D03-FCC5FC99BFCA}"/>
              </a:ext>
            </a:extLst>
          </p:cNvPr>
          <p:cNvSpPr>
            <a:spLocks noGrp="1"/>
          </p:cNvSpPr>
          <p:nvPr>
            <p:ph type="body" sz="quarter" idx="48"/>
          </p:nvPr>
        </p:nvSpPr>
        <p:spPr>
          <a:xfrm>
            <a:off x="3182890" y="1438715"/>
            <a:ext cx="2572262" cy="626701"/>
          </a:xfrm>
        </p:spPr>
        <p:txBody>
          <a:bodyPr/>
          <a:lstStyle/>
          <a:p>
            <a:r>
              <a:rPr lang="en-US" noProof="0" dirty="0"/>
              <a:t>Use natural language voice search to ask the AI Agent to find product specifications. AI Agent for store operations surfaces information from designated store documentation.</a:t>
            </a:r>
          </a:p>
          <a:p>
            <a:endParaRPr lang="en-US" noProof="0" dirty="0"/>
          </a:p>
        </p:txBody>
      </p:sp>
      <p:sp>
        <p:nvSpPr>
          <p:cNvPr id="86" name="Text Placeholder 85">
            <a:extLst>
              <a:ext uri="{FF2B5EF4-FFF2-40B4-BE49-F238E27FC236}">
                <a16:creationId xmlns:a16="http://schemas.microsoft.com/office/drawing/2014/main" id="{39A73561-DD32-E317-FF8F-CAA1277E29BF}"/>
              </a:ext>
            </a:extLst>
          </p:cNvPr>
          <p:cNvSpPr>
            <a:spLocks noGrp="1"/>
          </p:cNvSpPr>
          <p:nvPr>
            <p:ph type="body" sz="quarter" idx="49"/>
          </p:nvPr>
        </p:nvSpPr>
        <p:spPr>
          <a:xfrm>
            <a:off x="6066682" y="1112478"/>
            <a:ext cx="2572262" cy="153888"/>
          </a:xfrm>
        </p:spPr>
        <p:txBody>
          <a:bodyPr/>
          <a:lstStyle/>
          <a:p>
            <a:r>
              <a:rPr lang="en-US" noProof="0"/>
              <a:t>Help customer with return policy</a:t>
            </a:r>
          </a:p>
        </p:txBody>
      </p:sp>
      <p:sp>
        <p:nvSpPr>
          <p:cNvPr id="87" name="Text Placeholder 86">
            <a:extLst>
              <a:ext uri="{FF2B5EF4-FFF2-40B4-BE49-F238E27FC236}">
                <a16:creationId xmlns:a16="http://schemas.microsoft.com/office/drawing/2014/main" id="{B71D79FB-D533-F835-3795-C12AA63DCFE1}"/>
              </a:ext>
            </a:extLst>
          </p:cNvPr>
          <p:cNvSpPr>
            <a:spLocks noGrp="1"/>
          </p:cNvSpPr>
          <p:nvPr>
            <p:ph type="body" sz="quarter" idx="50"/>
          </p:nvPr>
        </p:nvSpPr>
        <p:spPr>
          <a:xfrm>
            <a:off x="6066682" y="1438715"/>
            <a:ext cx="2572262" cy="626701"/>
          </a:xfrm>
        </p:spPr>
        <p:txBody>
          <a:bodyPr/>
          <a:lstStyle/>
          <a:p>
            <a:r>
              <a:rPr lang="en-US" noProof="0" dirty="0"/>
              <a:t>Offer the customer piece-of-mind before purchasing by asking the AI Agent to show you the company return policy for the products under consideration.</a:t>
            </a:r>
          </a:p>
          <a:p>
            <a:endParaRPr lang="en-US" noProof="0" dirty="0"/>
          </a:p>
        </p:txBody>
      </p:sp>
      <p:sp>
        <p:nvSpPr>
          <p:cNvPr id="91" name="Text Placeholder 90">
            <a:extLst>
              <a:ext uri="{FF2B5EF4-FFF2-40B4-BE49-F238E27FC236}">
                <a16:creationId xmlns:a16="http://schemas.microsoft.com/office/drawing/2014/main" id="{00E807C4-C3E8-6BF2-C9C7-D21C7BB4ADFF}"/>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Get detailed guidance </a:t>
            </a:r>
            <a:r>
              <a:rPr lang="en-US" noProof="0"/>
              <a:t>on how to complete assigned tasks—all built using repeatable task templates that can be published across stores and role types.</a:t>
            </a:r>
          </a:p>
        </p:txBody>
      </p:sp>
      <p:sp>
        <p:nvSpPr>
          <p:cNvPr id="89" name="Text Placeholder 88">
            <a:extLst>
              <a:ext uri="{FF2B5EF4-FFF2-40B4-BE49-F238E27FC236}">
                <a16:creationId xmlns:a16="http://schemas.microsoft.com/office/drawing/2014/main" id="{041B5DED-C33D-745E-D4A0-8CC8D9E25CF5}"/>
              </a:ext>
            </a:extLst>
          </p:cNvPr>
          <p:cNvSpPr>
            <a:spLocks noGrp="1"/>
          </p:cNvSpPr>
          <p:nvPr>
            <p:ph type="body" sz="quarter" idx="52"/>
          </p:nvPr>
        </p:nvSpPr>
        <p:spPr>
          <a:xfrm>
            <a:off x="8950475" y="1112478"/>
            <a:ext cx="2572262" cy="153888"/>
          </a:xfrm>
        </p:spPr>
        <p:txBody>
          <a:bodyPr/>
          <a:lstStyle/>
          <a:p>
            <a:r>
              <a:rPr lang="en-US" noProof="0"/>
              <a:t>Fulfill assigned tasks</a:t>
            </a:r>
          </a:p>
        </p:txBody>
      </p:sp>
      <p:sp>
        <p:nvSpPr>
          <p:cNvPr id="90" name="Text Placeholder 89">
            <a:extLst>
              <a:ext uri="{FF2B5EF4-FFF2-40B4-BE49-F238E27FC236}">
                <a16:creationId xmlns:a16="http://schemas.microsoft.com/office/drawing/2014/main" id="{6AFCFCA7-5578-12A9-00EF-C7E6926E18C8}"/>
              </a:ext>
            </a:extLst>
          </p:cNvPr>
          <p:cNvSpPr>
            <a:spLocks noGrp="1"/>
          </p:cNvSpPr>
          <p:nvPr>
            <p:ph type="body" sz="quarter" idx="53"/>
          </p:nvPr>
        </p:nvSpPr>
        <p:spPr>
          <a:xfrm>
            <a:off x="8950475" y="1438715"/>
            <a:ext cx="2572262" cy="626701"/>
          </a:xfrm>
        </p:spPr>
        <p:txBody>
          <a:bodyPr/>
          <a:lstStyle/>
          <a:p>
            <a:r>
              <a:rPr lang="en-US" noProof="0"/>
              <a:t>After helping the customer, begin assembling promotional display via step-by-step instructions found in the personalized task list assigned by the store manager.</a:t>
            </a:r>
          </a:p>
          <a:p>
            <a:endParaRPr lang="en-US" noProof="0"/>
          </a:p>
        </p:txBody>
      </p:sp>
      <p:sp>
        <p:nvSpPr>
          <p:cNvPr id="88" name="Text Placeholder 87">
            <a:extLst>
              <a:ext uri="{FF2B5EF4-FFF2-40B4-BE49-F238E27FC236}">
                <a16:creationId xmlns:a16="http://schemas.microsoft.com/office/drawing/2014/main" id="{C54FC4BB-6CC7-4940-5CC1-57882CF22F66}"/>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Save critical time spent searching for a manager</a:t>
            </a:r>
            <a:r>
              <a:rPr lang="en-US" noProof="0"/>
              <a:t> for answers about company policies and procedures.</a:t>
            </a:r>
          </a:p>
        </p:txBody>
      </p:sp>
      <p:sp>
        <p:nvSpPr>
          <p:cNvPr id="92" name="Text Placeholder 91">
            <a:extLst>
              <a:ext uri="{FF2B5EF4-FFF2-40B4-BE49-F238E27FC236}">
                <a16:creationId xmlns:a16="http://schemas.microsoft.com/office/drawing/2014/main" id="{19E5E1A8-BBDD-9AC4-7586-7B985055FC4B}"/>
              </a:ext>
            </a:extLst>
          </p:cNvPr>
          <p:cNvSpPr>
            <a:spLocks noGrp="1"/>
          </p:cNvSpPr>
          <p:nvPr>
            <p:ph type="body" sz="quarter" idx="58"/>
          </p:nvPr>
        </p:nvSpPr>
        <p:spPr>
          <a:xfrm>
            <a:off x="4036409" y="3725103"/>
            <a:ext cx="3161734" cy="153888"/>
          </a:xfrm>
        </p:spPr>
        <p:txBody>
          <a:bodyPr/>
          <a:lstStyle/>
          <a:p>
            <a:r>
              <a:rPr lang="en-US" noProof="0"/>
              <a:t>Review company time-off policies</a:t>
            </a:r>
          </a:p>
        </p:txBody>
      </p:sp>
      <p:sp>
        <p:nvSpPr>
          <p:cNvPr id="93" name="Text Placeholder 92">
            <a:extLst>
              <a:ext uri="{FF2B5EF4-FFF2-40B4-BE49-F238E27FC236}">
                <a16:creationId xmlns:a16="http://schemas.microsoft.com/office/drawing/2014/main" id="{FB06129F-CF83-BF35-09D6-95C60D4CCDC2}"/>
              </a:ext>
            </a:extLst>
          </p:cNvPr>
          <p:cNvSpPr>
            <a:spLocks noGrp="1"/>
          </p:cNvSpPr>
          <p:nvPr>
            <p:ph type="body" sz="quarter" idx="59"/>
          </p:nvPr>
        </p:nvSpPr>
        <p:spPr>
          <a:xfrm>
            <a:off x="4036409" y="4050957"/>
            <a:ext cx="3161734" cy="626701"/>
          </a:xfrm>
        </p:spPr>
        <p:txBody>
          <a:bodyPr/>
          <a:lstStyle/>
          <a:p>
            <a:r>
              <a:rPr lang="en-US" noProof="0" dirty="0"/>
              <a:t>Use the AI Agent to quickly find up-to-date HR policies about requesting time off for an upcoming vacation – all using natural language voice search.</a:t>
            </a:r>
          </a:p>
          <a:p>
            <a:endParaRPr lang="en-US" noProof="0" dirty="0"/>
          </a:p>
        </p:txBody>
      </p:sp>
      <p:sp>
        <p:nvSpPr>
          <p:cNvPr id="97" name="Text Placeholder 96">
            <a:extLst>
              <a:ext uri="{FF2B5EF4-FFF2-40B4-BE49-F238E27FC236}">
                <a16:creationId xmlns:a16="http://schemas.microsoft.com/office/drawing/2014/main" id="{8A5A4213-2DB8-9046-9EC2-EEA218895D6E}"/>
              </a:ext>
            </a:extLst>
          </p:cNvPr>
          <p:cNvSpPr>
            <a:spLocks noGrp="1"/>
          </p:cNvSpPr>
          <p:nvPr>
            <p:ph type="body" sz="quarter" idx="69"/>
          </p:nvPr>
        </p:nvSpPr>
        <p:spPr>
          <a:xfrm>
            <a:off x="7507483" y="5338502"/>
            <a:ext cx="3161734" cy="712876"/>
          </a:xfrm>
        </p:spPr>
        <p:txBody>
          <a:bodyPr/>
          <a:lstStyle/>
          <a:p>
            <a:r>
              <a:rPr lang="en-US" noProof="0" dirty="0"/>
              <a:t>Benefit: </a:t>
            </a:r>
            <a:r>
              <a:rPr lang="en-US" dirty="0">
                <a:latin typeface="+mj-lt"/>
              </a:rPr>
              <a:t>Drive efficient issue resolution</a:t>
            </a:r>
            <a:r>
              <a:rPr lang="en-US" noProof="0" dirty="0"/>
              <a:t> with easy task creation and assignment to co-workers or functional groups within the store.</a:t>
            </a:r>
          </a:p>
        </p:txBody>
      </p:sp>
      <p:sp>
        <p:nvSpPr>
          <p:cNvPr id="95" name="Text Placeholder 94">
            <a:extLst>
              <a:ext uri="{FF2B5EF4-FFF2-40B4-BE49-F238E27FC236}">
                <a16:creationId xmlns:a16="http://schemas.microsoft.com/office/drawing/2014/main" id="{72CB2B19-365C-6E93-9D9A-7BD4186EB301}"/>
              </a:ext>
            </a:extLst>
          </p:cNvPr>
          <p:cNvSpPr>
            <a:spLocks noGrp="1"/>
          </p:cNvSpPr>
          <p:nvPr>
            <p:ph type="body" sz="quarter" idx="61"/>
          </p:nvPr>
        </p:nvSpPr>
        <p:spPr>
          <a:xfrm>
            <a:off x="7507483" y="3725103"/>
            <a:ext cx="3161734" cy="153888"/>
          </a:xfrm>
        </p:spPr>
        <p:txBody>
          <a:bodyPr/>
          <a:lstStyle/>
          <a:p>
            <a:r>
              <a:rPr lang="en-US" noProof="0"/>
              <a:t>Create a maintenance ticket</a:t>
            </a:r>
          </a:p>
        </p:txBody>
      </p:sp>
      <p:sp>
        <p:nvSpPr>
          <p:cNvPr id="96" name="Text Placeholder 95">
            <a:extLst>
              <a:ext uri="{FF2B5EF4-FFF2-40B4-BE49-F238E27FC236}">
                <a16:creationId xmlns:a16="http://schemas.microsoft.com/office/drawing/2014/main" id="{BD763845-6F92-1FCF-46E2-113903F027EB}"/>
              </a:ext>
            </a:extLst>
          </p:cNvPr>
          <p:cNvSpPr>
            <a:spLocks noGrp="1"/>
          </p:cNvSpPr>
          <p:nvPr>
            <p:ph type="body" sz="quarter" idx="62"/>
          </p:nvPr>
        </p:nvSpPr>
        <p:spPr>
          <a:xfrm>
            <a:off x="7507483" y="4050957"/>
            <a:ext cx="3161734" cy="626701"/>
          </a:xfrm>
        </p:spPr>
        <p:txBody>
          <a:bodyPr/>
          <a:lstStyle/>
          <a:p>
            <a:r>
              <a:rPr lang="en-US" noProof="0" dirty="0"/>
              <a:t>Ask AI Agent what to do upon discovery of damaged hardware while setting up the promotional display. Easily schedule a maintenance ticket by creating and assigning a new task.</a:t>
            </a:r>
          </a:p>
          <a:p>
            <a:endParaRPr lang="en-US" noProof="0" dirty="0"/>
          </a:p>
        </p:txBody>
      </p:sp>
      <p:sp>
        <p:nvSpPr>
          <p:cNvPr id="94" name="Text Placeholder 93">
            <a:extLst>
              <a:ext uri="{FF2B5EF4-FFF2-40B4-BE49-F238E27FC236}">
                <a16:creationId xmlns:a16="http://schemas.microsoft.com/office/drawing/2014/main" id="{8DFFBFC1-8EFA-96C4-219B-159AFF562473}"/>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Feel confident and informed </a:t>
            </a:r>
            <a:r>
              <a:rPr lang="en-US" noProof="0"/>
              <a:t>about company policies and procedures—reducing stress and vulnerability during critical onboarding and upskilling periods.</a:t>
            </a:r>
          </a:p>
        </p:txBody>
      </p:sp>
      <p:sp>
        <p:nvSpPr>
          <p:cNvPr id="98" name="Text Placeholder 97">
            <a:extLst>
              <a:ext uri="{FF2B5EF4-FFF2-40B4-BE49-F238E27FC236}">
                <a16:creationId xmlns:a16="http://schemas.microsoft.com/office/drawing/2014/main" id="{42679D58-8B31-2BE2-7E03-858545ED21D7}"/>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9" name="Text Placeholder 108">
            <a:extLst>
              <a:ext uri="{FF2B5EF4-FFF2-40B4-BE49-F238E27FC236}">
                <a16:creationId xmlns:a16="http://schemas.microsoft.com/office/drawing/2014/main" id="{C34F9E95-D9C8-91CD-8F75-8F1A9C9235F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4" name="Text Placeholder 73">
            <a:extLst>
              <a:ext uri="{FF2B5EF4-FFF2-40B4-BE49-F238E27FC236}">
                <a16:creationId xmlns:a16="http://schemas.microsoft.com/office/drawing/2014/main" id="{0E5339A6-B3B0-B7F7-9226-04B1755541CE}"/>
              </a:ext>
            </a:extLst>
          </p:cNvPr>
          <p:cNvSpPr>
            <a:spLocks noGrp="1"/>
          </p:cNvSpPr>
          <p:nvPr>
            <p:ph type="body" sz="quarter" idx="33"/>
          </p:nvPr>
        </p:nvSpPr>
        <p:spPr>
          <a:xfrm>
            <a:off x="304800" y="414437"/>
            <a:ext cx="1941513" cy="307777"/>
          </a:xfrm>
        </p:spPr>
        <p:txBody>
          <a:bodyPr/>
          <a:lstStyle/>
          <a:p>
            <a:r>
              <a:rPr lang="en-US"/>
              <a:t>Retail</a:t>
            </a:r>
          </a:p>
        </p:txBody>
      </p:sp>
      <p:sp>
        <p:nvSpPr>
          <p:cNvPr id="73" name="Title 72">
            <a:extLst>
              <a:ext uri="{FF2B5EF4-FFF2-40B4-BE49-F238E27FC236}">
                <a16:creationId xmlns:a16="http://schemas.microsoft.com/office/drawing/2014/main" id="{E8E42A03-0AA0-418E-9D77-D80F4A8D1AFB}"/>
              </a:ext>
            </a:extLst>
          </p:cNvPr>
          <p:cNvSpPr>
            <a:spLocks noGrp="1"/>
          </p:cNvSpPr>
          <p:nvPr>
            <p:ph type="title"/>
          </p:nvPr>
        </p:nvSpPr>
        <p:spPr>
          <a:xfrm>
            <a:off x="2518338" y="337750"/>
            <a:ext cx="3644337" cy="553998"/>
          </a:xfrm>
        </p:spPr>
        <p:txBody>
          <a:bodyPr/>
          <a:lstStyle/>
          <a:p>
            <a:r>
              <a:rPr lang="en-US" noProof="0" dirty="0"/>
              <a:t>Improve customer service and info discovery</a:t>
            </a:r>
          </a:p>
        </p:txBody>
      </p:sp>
      <p:grpSp>
        <p:nvGrpSpPr>
          <p:cNvPr id="110" name="Group 109">
            <a:extLst>
              <a:ext uri="{FF2B5EF4-FFF2-40B4-BE49-F238E27FC236}">
                <a16:creationId xmlns:a16="http://schemas.microsoft.com/office/drawing/2014/main" id="{E54DE7B3-90BF-96A6-E7B1-815D95ED8498}"/>
              </a:ext>
            </a:extLst>
          </p:cNvPr>
          <p:cNvGrpSpPr/>
          <p:nvPr/>
        </p:nvGrpSpPr>
        <p:grpSpPr>
          <a:xfrm>
            <a:off x="320719" y="5020658"/>
            <a:ext cx="1771605" cy="216000"/>
            <a:chOff x="320719" y="4224856"/>
            <a:chExt cx="1771605" cy="219456"/>
          </a:xfrm>
        </p:grpSpPr>
        <p:sp>
          <p:nvSpPr>
            <p:cNvPr id="111" name="Rectangle: Rounded Corners 6">
              <a:extLst>
                <a:ext uri="{FF2B5EF4-FFF2-40B4-BE49-F238E27FC236}">
                  <a16:creationId xmlns:a16="http://schemas.microsoft.com/office/drawing/2014/main" id="{D7F0DAEC-D5E7-AC22-D70D-2250A296931A}"/>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12" name="Graphic 111">
              <a:extLst>
                <a:ext uri="{FF2B5EF4-FFF2-40B4-BE49-F238E27FC236}">
                  <a16:creationId xmlns:a16="http://schemas.microsoft.com/office/drawing/2014/main" id="{705317B8-5542-9E5F-8C1A-B4583A4B81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13" name="Group 112">
            <a:extLst>
              <a:ext uri="{FF2B5EF4-FFF2-40B4-BE49-F238E27FC236}">
                <a16:creationId xmlns:a16="http://schemas.microsoft.com/office/drawing/2014/main" id="{9F96FAA3-E21F-A8F5-3C9C-5E58F236FFF4}"/>
              </a:ext>
            </a:extLst>
          </p:cNvPr>
          <p:cNvGrpSpPr/>
          <p:nvPr/>
        </p:nvGrpSpPr>
        <p:grpSpPr>
          <a:xfrm>
            <a:off x="320721" y="5309272"/>
            <a:ext cx="1771605" cy="216000"/>
            <a:chOff x="320721" y="4517211"/>
            <a:chExt cx="1771605" cy="216000"/>
          </a:xfrm>
        </p:grpSpPr>
        <p:sp>
          <p:nvSpPr>
            <p:cNvPr id="115" name="Rectangle: Rounded Corners 6">
              <a:extLst>
                <a:ext uri="{FF2B5EF4-FFF2-40B4-BE49-F238E27FC236}">
                  <a16:creationId xmlns:a16="http://schemas.microsoft.com/office/drawing/2014/main" id="{C43012C8-5377-1CA1-768A-B47E633F5C2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16" name="Graphic 115">
              <a:extLst>
                <a:ext uri="{FF2B5EF4-FFF2-40B4-BE49-F238E27FC236}">
                  <a16:creationId xmlns:a16="http://schemas.microsoft.com/office/drawing/2014/main" id="{12F285B0-5E7E-D86E-F9BE-2940203F16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17" name="Group 116">
            <a:extLst>
              <a:ext uri="{FF2B5EF4-FFF2-40B4-BE49-F238E27FC236}">
                <a16:creationId xmlns:a16="http://schemas.microsoft.com/office/drawing/2014/main" id="{F689A733-729A-5FE3-1C48-C149001DC8B9}"/>
              </a:ext>
            </a:extLst>
          </p:cNvPr>
          <p:cNvGrpSpPr/>
          <p:nvPr/>
        </p:nvGrpSpPr>
        <p:grpSpPr>
          <a:xfrm>
            <a:off x="320719" y="3778836"/>
            <a:ext cx="1771605" cy="216000"/>
            <a:chOff x="320719" y="4224856"/>
            <a:chExt cx="1771605" cy="219456"/>
          </a:xfrm>
        </p:grpSpPr>
        <p:sp>
          <p:nvSpPr>
            <p:cNvPr id="118" name="Rectangle: Rounded Corners 6">
              <a:extLst>
                <a:ext uri="{FF2B5EF4-FFF2-40B4-BE49-F238E27FC236}">
                  <a16:creationId xmlns:a16="http://schemas.microsoft.com/office/drawing/2014/main" id="{87931ABE-042C-D68E-1B24-157DBC5D171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19" name="Graphic 118">
              <a:extLst>
                <a:ext uri="{FF2B5EF4-FFF2-40B4-BE49-F238E27FC236}">
                  <a16:creationId xmlns:a16="http://schemas.microsoft.com/office/drawing/2014/main" id="{7E3CC734-9C48-BB26-DA28-679B3CD248A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20" name="Group 119">
            <a:extLst>
              <a:ext uri="{FF2B5EF4-FFF2-40B4-BE49-F238E27FC236}">
                <a16:creationId xmlns:a16="http://schemas.microsoft.com/office/drawing/2014/main" id="{A52B159D-633F-1EFE-1D6F-3522E31FD1F5}"/>
              </a:ext>
            </a:extLst>
          </p:cNvPr>
          <p:cNvGrpSpPr/>
          <p:nvPr/>
        </p:nvGrpSpPr>
        <p:grpSpPr>
          <a:xfrm>
            <a:off x="320721" y="4067450"/>
            <a:ext cx="1771605" cy="216000"/>
            <a:chOff x="320721" y="4517211"/>
            <a:chExt cx="1771605" cy="216000"/>
          </a:xfrm>
        </p:grpSpPr>
        <p:sp>
          <p:nvSpPr>
            <p:cNvPr id="121" name="Rectangle: Rounded Corners 6">
              <a:extLst>
                <a:ext uri="{FF2B5EF4-FFF2-40B4-BE49-F238E27FC236}">
                  <a16:creationId xmlns:a16="http://schemas.microsoft.com/office/drawing/2014/main" id="{93A95191-7B5A-CC39-3193-A930BC3B3335}"/>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22" name="Graphic 121">
              <a:extLst>
                <a:ext uri="{FF2B5EF4-FFF2-40B4-BE49-F238E27FC236}">
                  <a16:creationId xmlns:a16="http://schemas.microsoft.com/office/drawing/2014/main" id="{30B0F66E-6B29-4B97-DF62-65FB5B7CD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23" name="Group 122">
            <a:extLst>
              <a:ext uri="{FF2B5EF4-FFF2-40B4-BE49-F238E27FC236}">
                <a16:creationId xmlns:a16="http://schemas.microsoft.com/office/drawing/2014/main" id="{4A63D139-7B9C-4110-A9A0-0F747013848F}"/>
              </a:ext>
            </a:extLst>
          </p:cNvPr>
          <p:cNvGrpSpPr/>
          <p:nvPr/>
        </p:nvGrpSpPr>
        <p:grpSpPr>
          <a:xfrm>
            <a:off x="320719" y="4356602"/>
            <a:ext cx="1771605" cy="216000"/>
            <a:chOff x="320719" y="4224856"/>
            <a:chExt cx="1771605" cy="219456"/>
          </a:xfrm>
        </p:grpSpPr>
        <p:sp>
          <p:nvSpPr>
            <p:cNvPr id="124" name="Rectangle: Rounded Corners 6">
              <a:extLst>
                <a:ext uri="{FF2B5EF4-FFF2-40B4-BE49-F238E27FC236}">
                  <a16:creationId xmlns:a16="http://schemas.microsoft.com/office/drawing/2014/main" id="{78C88243-72CB-CED7-8AA4-091A0AB4777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Employee churn</a:t>
              </a:r>
            </a:p>
          </p:txBody>
        </p:sp>
        <p:pic>
          <p:nvPicPr>
            <p:cNvPr id="125" name="Graphic 124">
              <a:extLst>
                <a:ext uri="{FF2B5EF4-FFF2-40B4-BE49-F238E27FC236}">
                  <a16:creationId xmlns:a16="http://schemas.microsoft.com/office/drawing/2014/main" id="{F1C3AF81-2780-C82A-E811-C7B679649EE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sp>
        <p:nvSpPr>
          <p:cNvPr id="131" name="Graphic 2">
            <a:hlinkClick r:id="rId8"/>
            <a:extLst>
              <a:ext uri="{FF2B5EF4-FFF2-40B4-BE49-F238E27FC236}">
                <a16:creationId xmlns:a16="http://schemas.microsoft.com/office/drawing/2014/main" id="{7282EFCF-8759-BAC1-CEBC-19A0BCD28891}"/>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132" name="Straight Connector 131">
            <a:extLst>
              <a:ext uri="{FF2B5EF4-FFF2-40B4-BE49-F238E27FC236}">
                <a16:creationId xmlns:a16="http://schemas.microsoft.com/office/drawing/2014/main" id="{ABA77F3E-05CD-B953-5697-38BB87048489}"/>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a:hlinkClick r:id="rId9"/>
            <a:extLst>
              <a:ext uri="{FF2B5EF4-FFF2-40B4-BE49-F238E27FC236}">
                <a16:creationId xmlns:a16="http://schemas.microsoft.com/office/drawing/2014/main" id="{CA180C03-AAF1-1A7D-186E-F418B7CEC164}"/>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4037013" y="4853435"/>
            <a:ext cx="224338" cy="215956"/>
          </a:xfrm>
          <a:prstGeom prst="rect">
            <a:avLst/>
          </a:prstGeom>
          <a:ln w="6657" cap="flat">
            <a:noFill/>
            <a:prstDash val="solid"/>
            <a:miter/>
          </a:ln>
          <a:effectLst/>
        </p:spPr>
      </p:pic>
      <p:sp>
        <p:nvSpPr>
          <p:cNvPr id="188" name="TextBox 187">
            <a:extLst>
              <a:ext uri="{FF2B5EF4-FFF2-40B4-BE49-F238E27FC236}">
                <a16:creationId xmlns:a16="http://schemas.microsoft.com/office/drawing/2014/main" id="{182E8B94-3031-50D0-E174-FC1D30D2F6C0}"/>
              </a:ext>
              <a:ext uri="{C183D7F6-B498-43B3-948B-1728B52AA6E4}">
                <adec:decorative xmlns:adec="http://schemas.microsoft.com/office/drawing/2017/decorative" val="0"/>
              </a:ext>
            </a:extLst>
          </p:cNvPr>
          <p:cNvSpPr txBox="1"/>
          <p:nvPr/>
        </p:nvSpPr>
        <p:spPr>
          <a:xfrm>
            <a:off x="9327307" y="2238075"/>
            <a:ext cx="201168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Store Operations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85" name="TextBox 184">
            <a:extLst>
              <a:ext uri="{FF2B5EF4-FFF2-40B4-BE49-F238E27FC236}">
                <a16:creationId xmlns:a16="http://schemas.microsoft.com/office/drawing/2014/main" id="{D5107674-4C9A-47F2-8145-6FE844B13021}"/>
              </a:ext>
              <a:ext uri="{C183D7F6-B498-43B3-948B-1728B52AA6E4}">
                <adec:decorative xmlns:adec="http://schemas.microsoft.com/office/drawing/2017/decorative" val="0"/>
              </a:ext>
            </a:extLst>
          </p:cNvPr>
          <p:cNvSpPr txBox="1"/>
          <p:nvPr/>
        </p:nvSpPr>
        <p:spPr>
          <a:xfrm>
            <a:off x="6447645" y="2238075"/>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Store Operations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82" name="TextBox 181">
            <a:extLst>
              <a:ext uri="{FF2B5EF4-FFF2-40B4-BE49-F238E27FC236}">
                <a16:creationId xmlns:a16="http://schemas.microsoft.com/office/drawing/2014/main" id="{1319E6E6-AEF0-2547-1630-8F6C69EC2912}"/>
              </a:ext>
              <a:ext uri="{C183D7F6-B498-43B3-948B-1728B52AA6E4}">
                <adec:decorative xmlns:adec="http://schemas.microsoft.com/office/drawing/2017/decorative" val="0"/>
              </a:ext>
            </a:extLst>
          </p:cNvPr>
          <p:cNvSpPr txBox="1"/>
          <p:nvPr/>
        </p:nvSpPr>
        <p:spPr>
          <a:xfrm>
            <a:off x="3559920" y="2238074"/>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Store Operations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7" name="Picture 6">
            <a:extLst>
              <a:ext uri="{FF2B5EF4-FFF2-40B4-BE49-F238E27FC236}">
                <a16:creationId xmlns:a16="http://schemas.microsoft.com/office/drawing/2014/main" id="{413A7889-489F-8F7B-DFCE-03A8BE7D211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0325" y="2207040"/>
            <a:ext cx="224338" cy="215956"/>
          </a:xfrm>
          <a:prstGeom prst="rect">
            <a:avLst/>
          </a:prstGeom>
          <a:ln w="6657" cap="flat">
            <a:noFill/>
            <a:prstDash val="solid"/>
            <a:miter/>
          </a:ln>
          <a:effectLst/>
        </p:spPr>
      </p:pic>
      <p:pic>
        <p:nvPicPr>
          <p:cNvPr id="8" name="Picture 7">
            <a:extLst>
              <a:ext uri="{FF2B5EF4-FFF2-40B4-BE49-F238E27FC236}">
                <a16:creationId xmlns:a16="http://schemas.microsoft.com/office/drawing/2014/main" id="{6578A701-0457-67A5-96B0-C71BF1580408}"/>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6067425" y="2207040"/>
            <a:ext cx="224338" cy="215956"/>
          </a:xfrm>
          <a:prstGeom prst="rect">
            <a:avLst/>
          </a:prstGeom>
          <a:ln w="6657" cap="flat">
            <a:noFill/>
            <a:prstDash val="solid"/>
            <a:miter/>
          </a:ln>
          <a:effectLst/>
        </p:spPr>
      </p:pic>
      <p:pic>
        <p:nvPicPr>
          <p:cNvPr id="9" name="Picture 8">
            <a:extLst>
              <a:ext uri="{FF2B5EF4-FFF2-40B4-BE49-F238E27FC236}">
                <a16:creationId xmlns:a16="http://schemas.microsoft.com/office/drawing/2014/main" id="{0C03612B-8ED8-0F30-2BA4-83DC35D602B3}"/>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3182938" y="2207040"/>
            <a:ext cx="224338" cy="215956"/>
          </a:xfrm>
          <a:prstGeom prst="rect">
            <a:avLst/>
          </a:prstGeom>
          <a:ln w="6657" cap="flat">
            <a:noFill/>
            <a:prstDash val="solid"/>
            <a:miter/>
          </a:ln>
          <a:effectLst/>
        </p:spPr>
      </p:pic>
      <p:pic>
        <p:nvPicPr>
          <p:cNvPr id="10" name="Picture 9">
            <a:extLst>
              <a:ext uri="{FF2B5EF4-FFF2-40B4-BE49-F238E27FC236}">
                <a16:creationId xmlns:a16="http://schemas.microsoft.com/office/drawing/2014/main" id="{613290DA-3E25-6275-EB8F-CD115362E181}"/>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
        <p:nvSpPr>
          <p:cNvPr id="191" name="TextBox 190">
            <a:extLst>
              <a:ext uri="{FF2B5EF4-FFF2-40B4-BE49-F238E27FC236}">
                <a16:creationId xmlns:a16="http://schemas.microsoft.com/office/drawing/2014/main" id="{243CF5F6-0685-1BBE-E779-3138A065C4EC}"/>
              </a:ext>
              <a:ext uri="{C183D7F6-B498-43B3-948B-1728B52AA6E4}">
                <adec:decorative xmlns:adec="http://schemas.microsoft.com/office/drawing/2017/decorative" val="0"/>
              </a:ext>
            </a:extLst>
          </p:cNvPr>
          <p:cNvSpPr txBox="1"/>
          <p:nvPr/>
        </p:nvSpPr>
        <p:spPr>
          <a:xfrm>
            <a:off x="4417233" y="4884469"/>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Store Operations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026" name="TextBox 1025">
            <a:extLst>
              <a:ext uri="{FF2B5EF4-FFF2-40B4-BE49-F238E27FC236}">
                <a16:creationId xmlns:a16="http://schemas.microsoft.com/office/drawing/2014/main" id="{9F4E2F06-66B6-29C4-9CCB-A056B8F0E270}"/>
              </a:ext>
              <a:ext uri="{C183D7F6-B498-43B3-948B-1728B52AA6E4}">
                <adec:decorative xmlns:adec="http://schemas.microsoft.com/office/drawing/2017/decorative" val="0"/>
              </a:ext>
            </a:extLst>
          </p:cNvPr>
          <p:cNvSpPr txBox="1"/>
          <p:nvPr/>
        </p:nvSpPr>
        <p:spPr>
          <a:xfrm>
            <a:off x="7866235" y="4871261"/>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Store Operations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Tree>
    <p:extLst>
      <p:ext uri="{BB962C8B-B14F-4D97-AF65-F5344CB8AC3E}">
        <p14:creationId xmlns:p14="http://schemas.microsoft.com/office/powerpoint/2010/main" val="30843191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75" name="Text Placeholder 74">
            <a:extLst>
              <a:ext uri="{FF2B5EF4-FFF2-40B4-BE49-F238E27FC236}">
                <a16:creationId xmlns:a16="http://schemas.microsoft.com/office/drawing/2014/main" id="{DA59CE2A-A4DA-66DA-6E6C-4C14F6FBB666}"/>
              </a:ext>
            </a:extLst>
          </p:cNvPr>
          <p:cNvSpPr>
            <a:spLocks noGrp="1"/>
          </p:cNvSpPr>
          <p:nvPr>
            <p:ph type="body" sz="quarter" idx="42"/>
          </p:nvPr>
        </p:nvSpPr>
        <p:spPr>
          <a:xfrm>
            <a:off x="311388" y="1026303"/>
            <a:ext cx="2431246" cy="1131079"/>
          </a:xfrm>
        </p:spPr>
        <p:txBody>
          <a:bodyPr/>
          <a:lstStyle/>
          <a:p>
            <a:r>
              <a:rPr lang="en-US" noProof="0" dirty="0"/>
              <a:t>Enhance personalized shopping experiences and support for online shoppers by leveraging AI-driven digital assistants to boost customer satisfaction, streamline the shopping process, and drive sales.</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000000"/>
                </a:solidFill>
                <a:effectLst/>
                <a:uLnTx/>
                <a:uFillTx/>
                <a:latin typeface="Segoe UI Semibold"/>
                <a:ea typeface="+mn-ea"/>
                <a:cs typeface="+mn-cs"/>
                <a:hlinkClick r:id="rId3"/>
              </a:rPr>
              <a:t>Personalized shopping agent</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76" name="Text Placeholder 75">
            <a:extLst>
              <a:ext uri="{FF2B5EF4-FFF2-40B4-BE49-F238E27FC236}">
                <a16:creationId xmlns:a16="http://schemas.microsoft.com/office/drawing/2014/main" id="{C2823732-5DE2-0D76-F430-7850B528195A}"/>
              </a:ext>
            </a:extLst>
          </p:cNvPr>
          <p:cNvSpPr>
            <a:spLocks noGrp="1"/>
          </p:cNvSpPr>
          <p:nvPr>
            <p:ph type="body" sz="quarter" idx="43"/>
          </p:nvPr>
        </p:nvSpPr>
        <p:spPr>
          <a:xfrm>
            <a:off x="10430351" y="521099"/>
            <a:ext cx="1456966" cy="175614"/>
          </a:xfrm>
        </p:spPr>
        <p:txBody>
          <a:bodyPr/>
          <a:lstStyle/>
          <a:p>
            <a:r>
              <a:rPr lang="en-US" noProof="0"/>
              <a:t>Build</a:t>
            </a:r>
          </a:p>
        </p:txBody>
      </p:sp>
      <p:sp>
        <p:nvSpPr>
          <p:cNvPr id="77" name="Text Placeholder 76">
            <a:extLst>
              <a:ext uri="{FF2B5EF4-FFF2-40B4-BE49-F238E27FC236}">
                <a16:creationId xmlns:a16="http://schemas.microsoft.com/office/drawing/2014/main" id="{62B1DE58-FA88-9124-C7F2-C791B06AF7CF}"/>
              </a:ext>
            </a:extLst>
          </p:cNvPr>
          <p:cNvSpPr>
            <a:spLocks noGrp="1"/>
          </p:cNvSpPr>
          <p:nvPr>
            <p:ph type="body" sz="quarter" idx="44"/>
          </p:nvPr>
        </p:nvSpPr>
        <p:spPr>
          <a:xfrm>
            <a:off x="7149557" y="521100"/>
            <a:ext cx="2969488" cy="169277"/>
          </a:xfrm>
        </p:spPr>
        <p:txBody>
          <a:bodyPr/>
          <a:lstStyle/>
          <a:p>
            <a:r>
              <a:rPr lang="en-US" noProof="0" dirty="0"/>
              <a:t>Azure AI Foundry</a:t>
            </a:r>
          </a:p>
        </p:txBody>
      </p:sp>
      <p:sp>
        <p:nvSpPr>
          <p:cNvPr id="23" name="Text Placeholder 22">
            <a:extLst>
              <a:ext uri="{FF2B5EF4-FFF2-40B4-BE49-F238E27FC236}">
                <a16:creationId xmlns:a16="http://schemas.microsoft.com/office/drawing/2014/main" id="{E7277D03-71A0-9FB8-143A-E3A8FD78EDEC}"/>
              </a:ext>
            </a:extLst>
          </p:cNvPr>
          <p:cNvSpPr>
            <a:spLocks noGrp="1"/>
          </p:cNvSpPr>
          <p:nvPr>
            <p:ph type="body" sz="quarter" idx="46"/>
          </p:nvPr>
        </p:nvSpPr>
        <p:spPr>
          <a:xfrm>
            <a:off x="3182889" y="2725494"/>
            <a:ext cx="2572262" cy="712876"/>
          </a:xfrm>
        </p:spPr>
        <p:txBody>
          <a:bodyPr/>
          <a:lstStyle/>
          <a:p>
            <a:r>
              <a:rPr lang="en-US" noProof="0" dirty="0"/>
              <a:t>Benefit: </a:t>
            </a:r>
            <a:r>
              <a:rPr lang="en-US" dirty="0">
                <a:latin typeface="+mj-lt"/>
              </a:rPr>
              <a:t>Boost basket size</a:t>
            </a:r>
            <a:r>
              <a:rPr lang="en-US" noProof="0" dirty="0"/>
              <a:t> with a highly personalized experience.</a:t>
            </a:r>
          </a:p>
        </p:txBody>
      </p:sp>
      <p:sp>
        <p:nvSpPr>
          <p:cNvPr id="83" name="Text Placeholder 82">
            <a:extLst>
              <a:ext uri="{FF2B5EF4-FFF2-40B4-BE49-F238E27FC236}">
                <a16:creationId xmlns:a16="http://schemas.microsoft.com/office/drawing/2014/main" id="{AAA93D86-AF92-B64D-D6D1-5D61A58E531B}"/>
              </a:ext>
            </a:extLst>
          </p:cNvPr>
          <p:cNvSpPr>
            <a:spLocks noGrp="1"/>
          </p:cNvSpPr>
          <p:nvPr>
            <p:ph type="body" sz="quarter" idx="47"/>
          </p:nvPr>
        </p:nvSpPr>
        <p:spPr>
          <a:xfrm>
            <a:off x="3182890" y="1112478"/>
            <a:ext cx="2572262" cy="153888"/>
          </a:xfrm>
        </p:spPr>
        <p:txBody>
          <a:bodyPr/>
          <a:lstStyle/>
          <a:p>
            <a:r>
              <a:rPr lang="en-US" noProof="0"/>
              <a:t>Improve product discovery</a:t>
            </a:r>
          </a:p>
        </p:txBody>
      </p:sp>
      <p:sp>
        <p:nvSpPr>
          <p:cNvPr id="85" name="Text Placeholder 84">
            <a:extLst>
              <a:ext uri="{FF2B5EF4-FFF2-40B4-BE49-F238E27FC236}">
                <a16:creationId xmlns:a16="http://schemas.microsoft.com/office/drawing/2014/main" id="{23A3F400-D2C0-BD1E-E92B-48DF8B5338B6}"/>
              </a:ext>
            </a:extLst>
          </p:cNvPr>
          <p:cNvSpPr>
            <a:spLocks noGrp="1"/>
          </p:cNvSpPr>
          <p:nvPr>
            <p:ph type="body" sz="quarter" idx="48"/>
          </p:nvPr>
        </p:nvSpPr>
        <p:spPr>
          <a:xfrm>
            <a:off x="3182890" y="1438715"/>
            <a:ext cx="2572262" cy="626701"/>
          </a:xfrm>
        </p:spPr>
        <p:txBody>
          <a:bodyPr/>
          <a:lstStyle/>
          <a:p>
            <a:r>
              <a:rPr lang="en-US" noProof="0"/>
              <a:t>Customers can discover the right products for their needs through a conversational search experience – like talking to an expert, rather than keyword searches and unstructured browsing.</a:t>
            </a:r>
          </a:p>
          <a:p>
            <a:endParaRPr lang="en-US" noProof="0"/>
          </a:p>
        </p:txBody>
      </p:sp>
      <p:sp>
        <p:nvSpPr>
          <p:cNvPr id="86" name="Text Placeholder 85">
            <a:extLst>
              <a:ext uri="{FF2B5EF4-FFF2-40B4-BE49-F238E27FC236}">
                <a16:creationId xmlns:a16="http://schemas.microsoft.com/office/drawing/2014/main" id="{79BE6C9F-30CC-F242-D3C3-210354A71430}"/>
              </a:ext>
            </a:extLst>
          </p:cNvPr>
          <p:cNvSpPr>
            <a:spLocks noGrp="1"/>
          </p:cNvSpPr>
          <p:nvPr>
            <p:ph type="body" sz="quarter" idx="49"/>
          </p:nvPr>
        </p:nvSpPr>
        <p:spPr>
          <a:xfrm>
            <a:off x="6066682" y="1112478"/>
            <a:ext cx="2572262" cy="153888"/>
          </a:xfrm>
        </p:spPr>
        <p:txBody>
          <a:bodyPr/>
          <a:lstStyle/>
          <a:p>
            <a:r>
              <a:rPr lang="en-US" noProof="0"/>
              <a:t>Deliver personalization</a:t>
            </a:r>
          </a:p>
        </p:txBody>
      </p:sp>
      <p:sp>
        <p:nvSpPr>
          <p:cNvPr id="87" name="Text Placeholder 86">
            <a:extLst>
              <a:ext uri="{FF2B5EF4-FFF2-40B4-BE49-F238E27FC236}">
                <a16:creationId xmlns:a16="http://schemas.microsoft.com/office/drawing/2014/main" id="{CA20436F-DE9C-54E6-759E-32B750331049}"/>
              </a:ext>
            </a:extLst>
          </p:cNvPr>
          <p:cNvSpPr>
            <a:spLocks noGrp="1"/>
          </p:cNvSpPr>
          <p:nvPr>
            <p:ph type="body" sz="quarter" idx="50"/>
          </p:nvPr>
        </p:nvSpPr>
        <p:spPr>
          <a:xfrm>
            <a:off x="6066682" y="1438715"/>
            <a:ext cx="2572262" cy="626701"/>
          </a:xfrm>
        </p:spPr>
        <p:txBody>
          <a:bodyPr/>
          <a:lstStyle/>
          <a:p>
            <a:r>
              <a:rPr lang="en-US" noProof="0"/>
              <a:t>Increase shopper engagement through expressive back-and-forth conversation. Personalize results using described context factors like season, formality, location, and more.</a:t>
            </a:r>
          </a:p>
        </p:txBody>
      </p:sp>
      <p:sp>
        <p:nvSpPr>
          <p:cNvPr id="91" name="Text Placeholder 90">
            <a:extLst>
              <a:ext uri="{FF2B5EF4-FFF2-40B4-BE49-F238E27FC236}">
                <a16:creationId xmlns:a16="http://schemas.microsoft.com/office/drawing/2014/main" id="{EF67A8E2-D788-7034-63E0-34D5DE1FDF7B}"/>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Make the shopping experience more personal and pleasurable</a:t>
            </a:r>
            <a:r>
              <a:rPr lang="en-US" noProof="0"/>
              <a:t> and reflect your unique brand and voice.</a:t>
            </a:r>
          </a:p>
        </p:txBody>
      </p:sp>
      <p:sp>
        <p:nvSpPr>
          <p:cNvPr id="89" name="Text Placeholder 88">
            <a:extLst>
              <a:ext uri="{FF2B5EF4-FFF2-40B4-BE49-F238E27FC236}">
                <a16:creationId xmlns:a16="http://schemas.microsoft.com/office/drawing/2014/main" id="{7B36872A-C0F2-ECE9-DF43-F915FA2EF5B1}"/>
              </a:ext>
            </a:extLst>
          </p:cNvPr>
          <p:cNvSpPr>
            <a:spLocks noGrp="1"/>
          </p:cNvSpPr>
          <p:nvPr>
            <p:ph type="body" sz="quarter" idx="52"/>
          </p:nvPr>
        </p:nvSpPr>
        <p:spPr>
          <a:xfrm>
            <a:off x="8950475" y="1112478"/>
            <a:ext cx="2572262" cy="153888"/>
          </a:xfrm>
        </p:spPr>
        <p:txBody>
          <a:bodyPr/>
          <a:lstStyle/>
          <a:p>
            <a:r>
              <a:rPr lang="en-US" noProof="0"/>
              <a:t>Provide brand differentiation</a:t>
            </a:r>
          </a:p>
        </p:txBody>
      </p:sp>
      <p:sp>
        <p:nvSpPr>
          <p:cNvPr id="90" name="Text Placeholder 89">
            <a:extLst>
              <a:ext uri="{FF2B5EF4-FFF2-40B4-BE49-F238E27FC236}">
                <a16:creationId xmlns:a16="http://schemas.microsoft.com/office/drawing/2014/main" id="{F03728AD-3D5D-F140-8534-C07520FFFC62}"/>
              </a:ext>
            </a:extLst>
          </p:cNvPr>
          <p:cNvSpPr>
            <a:spLocks noGrp="1"/>
          </p:cNvSpPr>
          <p:nvPr>
            <p:ph type="body" sz="quarter" idx="53"/>
          </p:nvPr>
        </p:nvSpPr>
        <p:spPr>
          <a:xfrm>
            <a:off x="8950475" y="1438715"/>
            <a:ext cx="2572262" cy="626701"/>
          </a:xfrm>
        </p:spPr>
        <p:txBody>
          <a:bodyPr/>
          <a:lstStyle/>
          <a:p>
            <a:r>
              <a:rPr lang="en-US" noProof="0"/>
              <a:t>Separate yourself from the competition with a search experience that makes product discovery easy and efficient while preserving your own brand, voice, and expertise.</a:t>
            </a:r>
          </a:p>
          <a:p>
            <a:endParaRPr lang="en-US" noProof="0"/>
          </a:p>
        </p:txBody>
      </p:sp>
      <p:sp>
        <p:nvSpPr>
          <p:cNvPr id="88" name="Text Placeholder 87">
            <a:extLst>
              <a:ext uri="{FF2B5EF4-FFF2-40B4-BE49-F238E27FC236}">
                <a16:creationId xmlns:a16="http://schemas.microsoft.com/office/drawing/2014/main" id="{24F7AA29-F654-8351-2EBC-B1414FB989C5}"/>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Understand your customer</a:t>
            </a:r>
            <a:r>
              <a:rPr lang="en-US" noProof="0"/>
              <a:t> through order history and conversationally-described context.</a:t>
            </a:r>
          </a:p>
        </p:txBody>
      </p:sp>
      <p:sp>
        <p:nvSpPr>
          <p:cNvPr id="92" name="Text Placeholder 91">
            <a:extLst>
              <a:ext uri="{FF2B5EF4-FFF2-40B4-BE49-F238E27FC236}">
                <a16:creationId xmlns:a16="http://schemas.microsoft.com/office/drawing/2014/main" id="{458C09D7-F803-BE4D-901D-A1BCFA7E59B6}"/>
              </a:ext>
            </a:extLst>
          </p:cNvPr>
          <p:cNvSpPr>
            <a:spLocks noGrp="1"/>
          </p:cNvSpPr>
          <p:nvPr>
            <p:ph type="body" sz="quarter" idx="58"/>
          </p:nvPr>
        </p:nvSpPr>
        <p:spPr>
          <a:xfrm>
            <a:off x="4036409" y="3725103"/>
            <a:ext cx="3161734" cy="153888"/>
          </a:xfrm>
        </p:spPr>
        <p:txBody>
          <a:bodyPr/>
          <a:lstStyle/>
          <a:p>
            <a:r>
              <a:rPr lang="en-US" noProof="0"/>
              <a:t>Build your first-party data estate</a:t>
            </a:r>
          </a:p>
        </p:txBody>
      </p:sp>
      <p:sp>
        <p:nvSpPr>
          <p:cNvPr id="93" name="Text Placeholder 92">
            <a:extLst>
              <a:ext uri="{FF2B5EF4-FFF2-40B4-BE49-F238E27FC236}">
                <a16:creationId xmlns:a16="http://schemas.microsoft.com/office/drawing/2014/main" id="{1CFA31EB-5A31-4D1C-1540-6A6C3664C1A2}"/>
              </a:ext>
            </a:extLst>
          </p:cNvPr>
          <p:cNvSpPr>
            <a:spLocks noGrp="1"/>
          </p:cNvSpPr>
          <p:nvPr>
            <p:ph type="body" sz="quarter" idx="59"/>
          </p:nvPr>
        </p:nvSpPr>
        <p:spPr>
          <a:xfrm>
            <a:off x="4036409" y="4050957"/>
            <a:ext cx="3161734" cy="626701"/>
          </a:xfrm>
        </p:spPr>
        <p:txBody>
          <a:bodyPr/>
          <a:lstStyle/>
          <a:p>
            <a:r>
              <a:rPr lang="en-US" noProof="0"/>
              <a:t>Feed data from customer interactions into retail data solutions in Microsoft Fabric for real-time analytics and insights. </a:t>
            </a:r>
          </a:p>
          <a:p>
            <a:endParaRPr lang="en-US" noProof="0"/>
          </a:p>
        </p:txBody>
      </p:sp>
      <p:sp>
        <p:nvSpPr>
          <p:cNvPr id="97" name="Text Placeholder 96">
            <a:extLst>
              <a:ext uri="{FF2B5EF4-FFF2-40B4-BE49-F238E27FC236}">
                <a16:creationId xmlns:a16="http://schemas.microsoft.com/office/drawing/2014/main" id="{58C1D8D6-4F06-7FEC-6A57-0A587ED5A204}"/>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Leverage the latest Microsoft technologies </a:t>
            </a:r>
            <a:r>
              <a:rPr lang="en-US" noProof="0"/>
              <a:t>such as Azure OpenAI, ChatGPT, Azure Cognitive Search, and Power Apps, and extend the solution through the Microsoft third-party ISV ecosystem.</a:t>
            </a:r>
          </a:p>
        </p:txBody>
      </p:sp>
      <p:sp>
        <p:nvSpPr>
          <p:cNvPr id="95" name="Text Placeholder 94">
            <a:extLst>
              <a:ext uri="{FF2B5EF4-FFF2-40B4-BE49-F238E27FC236}">
                <a16:creationId xmlns:a16="http://schemas.microsoft.com/office/drawing/2014/main" id="{252928E0-E1CA-AEBD-1D34-F068F73FC8CC}"/>
              </a:ext>
            </a:extLst>
          </p:cNvPr>
          <p:cNvSpPr>
            <a:spLocks noGrp="1"/>
          </p:cNvSpPr>
          <p:nvPr>
            <p:ph type="body" sz="quarter" idx="61"/>
          </p:nvPr>
        </p:nvSpPr>
        <p:spPr>
          <a:xfrm>
            <a:off x="7507483" y="3725103"/>
            <a:ext cx="3161734" cy="153888"/>
          </a:xfrm>
        </p:spPr>
        <p:txBody>
          <a:bodyPr/>
          <a:lstStyle/>
          <a:p>
            <a:r>
              <a:rPr lang="en-US" noProof="0"/>
              <a:t>Accelerate time-to-value</a:t>
            </a:r>
          </a:p>
        </p:txBody>
      </p:sp>
      <p:sp>
        <p:nvSpPr>
          <p:cNvPr id="96" name="Text Placeholder 95">
            <a:extLst>
              <a:ext uri="{FF2B5EF4-FFF2-40B4-BE49-F238E27FC236}">
                <a16:creationId xmlns:a16="http://schemas.microsoft.com/office/drawing/2014/main" id="{B3E30516-621A-1690-24FB-06256C16A925}"/>
              </a:ext>
            </a:extLst>
          </p:cNvPr>
          <p:cNvSpPr>
            <a:spLocks noGrp="1"/>
          </p:cNvSpPr>
          <p:nvPr>
            <p:ph type="body" sz="quarter" idx="62"/>
          </p:nvPr>
        </p:nvSpPr>
        <p:spPr>
          <a:xfrm>
            <a:off x="7507483" y="4050957"/>
            <a:ext cx="3161734" cy="626701"/>
          </a:xfrm>
        </p:spPr>
        <p:txBody>
          <a:bodyPr/>
          <a:lstStyle/>
          <a:p>
            <a:r>
              <a:rPr lang="en-US" noProof="0"/>
              <a:t>Get to run-state right away, with zero training time. Microsoft AI experts designed a model for the specific needs of retail shopping. Realize immediate value out-of-the-box and receive the latest updates.</a:t>
            </a:r>
          </a:p>
          <a:p>
            <a:endParaRPr lang="en-US" noProof="0"/>
          </a:p>
        </p:txBody>
      </p:sp>
      <p:sp>
        <p:nvSpPr>
          <p:cNvPr id="94" name="Text Placeholder 93">
            <a:extLst>
              <a:ext uri="{FF2B5EF4-FFF2-40B4-BE49-F238E27FC236}">
                <a16:creationId xmlns:a16="http://schemas.microsoft.com/office/drawing/2014/main" id="{706337D5-200D-28D8-0A5B-6E611448464E}"/>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Gain an unparalleled look</a:t>
            </a:r>
            <a:r>
              <a:rPr lang="en-US" noProof="0"/>
              <a:t> into who your customer is and how you can best serve them by analyzing conversational chats.</a:t>
            </a:r>
          </a:p>
        </p:txBody>
      </p:sp>
      <p:sp>
        <p:nvSpPr>
          <p:cNvPr id="131" name="Text Placeholder 130">
            <a:extLst>
              <a:ext uri="{FF2B5EF4-FFF2-40B4-BE49-F238E27FC236}">
                <a16:creationId xmlns:a16="http://schemas.microsoft.com/office/drawing/2014/main" id="{4672E912-2EF4-F65E-43D2-C14457467C4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A255630B-670D-0ECE-6896-903A0CBFD360}"/>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74" name="Text Placeholder 73">
            <a:extLst>
              <a:ext uri="{FF2B5EF4-FFF2-40B4-BE49-F238E27FC236}">
                <a16:creationId xmlns:a16="http://schemas.microsoft.com/office/drawing/2014/main" id="{9F80141D-841C-C85B-1105-FEFD40227261}"/>
              </a:ext>
            </a:extLst>
          </p:cNvPr>
          <p:cNvSpPr>
            <a:spLocks noGrp="1"/>
          </p:cNvSpPr>
          <p:nvPr>
            <p:ph type="body" sz="quarter" idx="33"/>
          </p:nvPr>
        </p:nvSpPr>
        <p:spPr>
          <a:xfrm>
            <a:off x="304796" y="413987"/>
            <a:ext cx="1941119" cy="307777"/>
          </a:xfrm>
        </p:spPr>
        <p:txBody>
          <a:bodyPr/>
          <a:lstStyle/>
          <a:p>
            <a:r>
              <a:rPr lang="en-US" noProof="0"/>
              <a:t>Retail</a:t>
            </a:r>
          </a:p>
        </p:txBody>
      </p:sp>
      <p:sp>
        <p:nvSpPr>
          <p:cNvPr id="73" name="Title 72">
            <a:extLst>
              <a:ext uri="{FF2B5EF4-FFF2-40B4-BE49-F238E27FC236}">
                <a16:creationId xmlns:a16="http://schemas.microsoft.com/office/drawing/2014/main" id="{C9A90D44-CB7C-73A4-BBA1-0B60EA79F66C}"/>
              </a:ext>
            </a:extLst>
          </p:cNvPr>
          <p:cNvSpPr>
            <a:spLocks noGrp="1"/>
          </p:cNvSpPr>
          <p:nvPr>
            <p:ph type="title"/>
          </p:nvPr>
        </p:nvSpPr>
        <p:spPr>
          <a:xfrm>
            <a:off x="2492556" y="429376"/>
            <a:ext cx="4144817" cy="276999"/>
          </a:xfrm>
        </p:spPr>
        <p:txBody>
          <a:bodyPr>
            <a:spAutoFit/>
          </a:bodyPr>
          <a:lstStyle/>
          <a:p>
            <a:r>
              <a:rPr lang="en-US" noProof="0" dirty="0"/>
              <a:t>Create personalized shopping journeys</a:t>
            </a:r>
          </a:p>
        </p:txBody>
      </p:sp>
      <p:cxnSp>
        <p:nvCxnSpPr>
          <p:cNvPr id="136" name="Straight Connector 135">
            <a:extLst>
              <a:ext uri="{FF2B5EF4-FFF2-40B4-BE49-F238E27FC236}">
                <a16:creationId xmlns:a16="http://schemas.microsoft.com/office/drawing/2014/main" id="{D3C8554B-25F1-C670-BBA8-669263880465}"/>
              </a:ext>
            </a:extLst>
          </p:cNvPr>
          <p:cNvCxnSpPr>
            <a:cxnSpLocks/>
          </p:cNvCxnSpPr>
          <p:nvPr/>
        </p:nvCxnSpPr>
        <p:spPr>
          <a:xfrm>
            <a:off x="304800" y="3273981"/>
            <a:ext cx="2431246" cy="0"/>
          </a:xfrm>
          <a:prstGeom prst="line">
            <a:avLst/>
          </a:prstGeom>
          <a:ln w="6350">
            <a:solidFill>
              <a:schemeClr val="bg1">
                <a:lumMod val="7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9ACED137-2186-45C3-4F46-36749B2FEF1E}"/>
              </a:ext>
            </a:extLst>
          </p:cNvPr>
          <p:cNvGrpSpPr/>
          <p:nvPr/>
        </p:nvGrpSpPr>
        <p:grpSpPr>
          <a:xfrm>
            <a:off x="320719" y="5020658"/>
            <a:ext cx="1771605" cy="216000"/>
            <a:chOff x="320719" y="4224856"/>
            <a:chExt cx="1771605" cy="219456"/>
          </a:xfrm>
        </p:grpSpPr>
        <p:sp>
          <p:nvSpPr>
            <p:cNvPr id="160" name="Rectangle: Rounded Corners 6">
              <a:extLst>
                <a:ext uri="{FF2B5EF4-FFF2-40B4-BE49-F238E27FC236}">
                  <a16:creationId xmlns:a16="http://schemas.microsoft.com/office/drawing/2014/main" id="{BAF4B5F1-65B0-DB45-B40A-5F531117215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1" name="Graphic 160">
              <a:extLst>
                <a:ext uri="{FF2B5EF4-FFF2-40B4-BE49-F238E27FC236}">
                  <a16:creationId xmlns:a16="http://schemas.microsoft.com/office/drawing/2014/main" id="{38E77972-4A57-834B-5235-9BE6D63F68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62" name="Group 161">
            <a:extLst>
              <a:ext uri="{FF2B5EF4-FFF2-40B4-BE49-F238E27FC236}">
                <a16:creationId xmlns:a16="http://schemas.microsoft.com/office/drawing/2014/main" id="{9692BAF1-8975-B8EF-2AD9-DFB6915585F6}"/>
              </a:ext>
            </a:extLst>
          </p:cNvPr>
          <p:cNvGrpSpPr/>
          <p:nvPr/>
        </p:nvGrpSpPr>
        <p:grpSpPr>
          <a:xfrm>
            <a:off x="320721" y="5309272"/>
            <a:ext cx="1771605" cy="216000"/>
            <a:chOff x="320721" y="4517211"/>
            <a:chExt cx="1771605" cy="216000"/>
          </a:xfrm>
        </p:grpSpPr>
        <p:sp>
          <p:nvSpPr>
            <p:cNvPr id="163" name="Rectangle: Rounded Corners 6">
              <a:extLst>
                <a:ext uri="{FF2B5EF4-FFF2-40B4-BE49-F238E27FC236}">
                  <a16:creationId xmlns:a16="http://schemas.microsoft.com/office/drawing/2014/main" id="{BD9ED468-C212-E41E-E7A1-E515A3D0284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64" name="Graphic 163">
              <a:extLst>
                <a:ext uri="{FF2B5EF4-FFF2-40B4-BE49-F238E27FC236}">
                  <a16:creationId xmlns:a16="http://schemas.microsoft.com/office/drawing/2014/main" id="{CE49CC95-894A-A6BF-9880-ADB5FBB836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165" name="Group 164">
            <a:extLst>
              <a:ext uri="{FF2B5EF4-FFF2-40B4-BE49-F238E27FC236}">
                <a16:creationId xmlns:a16="http://schemas.microsoft.com/office/drawing/2014/main" id="{C4986C48-DB83-1683-F2EB-31790C678C09}"/>
              </a:ext>
            </a:extLst>
          </p:cNvPr>
          <p:cNvGrpSpPr/>
          <p:nvPr/>
        </p:nvGrpSpPr>
        <p:grpSpPr>
          <a:xfrm>
            <a:off x="320719" y="3778836"/>
            <a:ext cx="1771605" cy="216000"/>
            <a:chOff x="320719" y="4224856"/>
            <a:chExt cx="1771605" cy="219456"/>
          </a:xfrm>
        </p:grpSpPr>
        <p:sp>
          <p:nvSpPr>
            <p:cNvPr id="166" name="Rectangle: Rounded Corners 6">
              <a:extLst>
                <a:ext uri="{FF2B5EF4-FFF2-40B4-BE49-F238E27FC236}">
                  <a16:creationId xmlns:a16="http://schemas.microsoft.com/office/drawing/2014/main" id="{A45B03EA-E9BE-51DA-56E2-3DB36AEDD30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Store revenue</a:t>
              </a:r>
            </a:p>
          </p:txBody>
        </p:sp>
        <p:pic>
          <p:nvPicPr>
            <p:cNvPr id="167" name="Graphic 166">
              <a:extLst>
                <a:ext uri="{FF2B5EF4-FFF2-40B4-BE49-F238E27FC236}">
                  <a16:creationId xmlns:a16="http://schemas.microsoft.com/office/drawing/2014/main" id="{B89F8CDB-2794-F8BF-432E-FE0FDEBF92F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68" name="Group 167">
            <a:extLst>
              <a:ext uri="{FF2B5EF4-FFF2-40B4-BE49-F238E27FC236}">
                <a16:creationId xmlns:a16="http://schemas.microsoft.com/office/drawing/2014/main" id="{085E08E0-F02F-C699-C80F-E1BA283CB711}"/>
              </a:ext>
            </a:extLst>
          </p:cNvPr>
          <p:cNvGrpSpPr/>
          <p:nvPr/>
        </p:nvGrpSpPr>
        <p:grpSpPr>
          <a:xfrm>
            <a:off x="320721" y="4067450"/>
            <a:ext cx="1771605" cy="216000"/>
            <a:chOff x="320721" y="4517211"/>
            <a:chExt cx="1771605" cy="216000"/>
          </a:xfrm>
        </p:grpSpPr>
        <p:sp>
          <p:nvSpPr>
            <p:cNvPr id="169" name="Rectangle: Rounded Corners 6">
              <a:extLst>
                <a:ext uri="{FF2B5EF4-FFF2-40B4-BE49-F238E27FC236}">
                  <a16:creationId xmlns:a16="http://schemas.microsoft.com/office/drawing/2014/main" id="{B1A996A1-6906-318C-85A2-DA4A5005038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p>
          </p:txBody>
        </p:sp>
        <p:pic>
          <p:nvPicPr>
            <p:cNvPr id="170" name="Graphic 169">
              <a:extLst>
                <a:ext uri="{FF2B5EF4-FFF2-40B4-BE49-F238E27FC236}">
                  <a16:creationId xmlns:a16="http://schemas.microsoft.com/office/drawing/2014/main" id="{95836516-50B3-6BFE-B712-212111181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nvGrpSpPr>
          <p:cNvPr id="171" name="Group 170">
            <a:extLst>
              <a:ext uri="{FF2B5EF4-FFF2-40B4-BE49-F238E27FC236}">
                <a16:creationId xmlns:a16="http://schemas.microsoft.com/office/drawing/2014/main" id="{BDA39614-29DB-3AC0-D290-3CDAFC37DA29}"/>
              </a:ext>
            </a:extLst>
          </p:cNvPr>
          <p:cNvGrpSpPr/>
          <p:nvPr/>
        </p:nvGrpSpPr>
        <p:grpSpPr>
          <a:xfrm>
            <a:off x="320719" y="4356602"/>
            <a:ext cx="1771605" cy="216000"/>
            <a:chOff x="320719" y="4224856"/>
            <a:chExt cx="1771605" cy="219456"/>
          </a:xfrm>
        </p:grpSpPr>
        <p:sp>
          <p:nvSpPr>
            <p:cNvPr id="172" name="Rectangle: Rounded Corners 6">
              <a:extLst>
                <a:ext uri="{FF2B5EF4-FFF2-40B4-BE49-F238E27FC236}">
                  <a16:creationId xmlns:a16="http://schemas.microsoft.com/office/drawing/2014/main" id="{09CDDD7D-CB10-8B33-6CFC-DAEE27E8E29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Conversion rate</a:t>
              </a:r>
            </a:p>
          </p:txBody>
        </p:sp>
        <p:pic>
          <p:nvPicPr>
            <p:cNvPr id="173" name="Graphic 172">
              <a:extLst>
                <a:ext uri="{FF2B5EF4-FFF2-40B4-BE49-F238E27FC236}">
                  <a16:creationId xmlns:a16="http://schemas.microsoft.com/office/drawing/2014/main" id="{088B6BD9-AABF-AA30-88E9-DE02DFE08AB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2" name="Picture 1">
            <a:hlinkClick r:id="rId8"/>
            <a:extLst>
              <a:ext uri="{FF2B5EF4-FFF2-40B4-BE49-F238E27FC236}">
                <a16:creationId xmlns:a16="http://schemas.microsoft.com/office/drawing/2014/main" id="{F7A62393-5867-5EFD-6B8E-C98614145421}"/>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4037013" y="4853435"/>
            <a:ext cx="224338" cy="215956"/>
          </a:xfrm>
          <a:prstGeom prst="rect">
            <a:avLst/>
          </a:prstGeom>
          <a:ln w="6657" cap="flat">
            <a:noFill/>
            <a:prstDash val="solid"/>
            <a:miter/>
          </a:ln>
          <a:effectLst/>
        </p:spPr>
      </p:pic>
      <p:sp>
        <p:nvSpPr>
          <p:cNvPr id="1028" name="TextBox 1027">
            <a:extLst>
              <a:ext uri="{FF2B5EF4-FFF2-40B4-BE49-F238E27FC236}">
                <a16:creationId xmlns:a16="http://schemas.microsoft.com/office/drawing/2014/main" id="{B6407D37-E7D1-386D-8A9F-4923BB5620F4}"/>
              </a:ext>
              <a:ext uri="{C183D7F6-B498-43B3-948B-1728B52AA6E4}">
                <adec:decorative xmlns:adec="http://schemas.microsoft.com/office/drawing/2017/decorative" val="0"/>
              </a:ext>
            </a:extLst>
          </p:cNvPr>
          <p:cNvSpPr txBox="1"/>
          <p:nvPr/>
        </p:nvSpPr>
        <p:spPr>
          <a:xfrm>
            <a:off x="9327307" y="2238075"/>
            <a:ext cx="2156668"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Personalized Shopping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025" name="TextBox 1024">
            <a:extLst>
              <a:ext uri="{FF2B5EF4-FFF2-40B4-BE49-F238E27FC236}">
                <a16:creationId xmlns:a16="http://schemas.microsoft.com/office/drawing/2014/main" id="{024B525A-057A-2A49-C192-697896A1EFFB}"/>
              </a:ext>
              <a:ext uri="{C183D7F6-B498-43B3-948B-1728B52AA6E4}">
                <adec:decorative xmlns:adec="http://schemas.microsoft.com/office/drawing/2017/decorative" val="0"/>
              </a:ext>
            </a:extLst>
          </p:cNvPr>
          <p:cNvSpPr txBox="1"/>
          <p:nvPr/>
        </p:nvSpPr>
        <p:spPr>
          <a:xfrm>
            <a:off x="6447645" y="2238075"/>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Personalized Shopping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90" name="TextBox 189">
            <a:extLst>
              <a:ext uri="{FF2B5EF4-FFF2-40B4-BE49-F238E27FC236}">
                <a16:creationId xmlns:a16="http://schemas.microsoft.com/office/drawing/2014/main" id="{0BDD1580-476C-3415-8E5E-1FF6CF6A00A0}"/>
              </a:ext>
              <a:ext uri="{C183D7F6-B498-43B3-948B-1728B52AA6E4}">
                <adec:decorative xmlns:adec="http://schemas.microsoft.com/office/drawing/2017/decorative" val="0"/>
              </a:ext>
            </a:extLst>
          </p:cNvPr>
          <p:cNvSpPr txBox="1"/>
          <p:nvPr/>
        </p:nvSpPr>
        <p:spPr>
          <a:xfrm>
            <a:off x="3559920" y="2238075"/>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Personalized Shopping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6" name="Picture 5">
            <a:extLst>
              <a:ext uri="{FF2B5EF4-FFF2-40B4-BE49-F238E27FC236}">
                <a16:creationId xmlns:a16="http://schemas.microsoft.com/office/drawing/2014/main" id="{C31E4B45-534E-413B-B2F4-C412A774AB2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8950325" y="2207040"/>
            <a:ext cx="224338" cy="215956"/>
          </a:xfrm>
          <a:prstGeom prst="rect">
            <a:avLst/>
          </a:prstGeom>
          <a:ln w="6657" cap="flat">
            <a:noFill/>
            <a:prstDash val="solid"/>
            <a:miter/>
          </a:ln>
          <a:effectLst/>
        </p:spPr>
      </p:pic>
      <p:pic>
        <p:nvPicPr>
          <p:cNvPr id="7" name="Picture 6">
            <a:extLst>
              <a:ext uri="{FF2B5EF4-FFF2-40B4-BE49-F238E27FC236}">
                <a16:creationId xmlns:a16="http://schemas.microsoft.com/office/drawing/2014/main" id="{4B938C22-E60F-BF6D-4B64-2DCEE0C3F96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6067425" y="2207040"/>
            <a:ext cx="224338" cy="215956"/>
          </a:xfrm>
          <a:prstGeom prst="rect">
            <a:avLst/>
          </a:prstGeom>
          <a:ln w="6657" cap="flat">
            <a:noFill/>
            <a:prstDash val="solid"/>
            <a:miter/>
          </a:ln>
          <a:effectLst/>
        </p:spPr>
      </p:pic>
      <p:pic>
        <p:nvPicPr>
          <p:cNvPr id="8" name="Picture 7">
            <a:extLst>
              <a:ext uri="{FF2B5EF4-FFF2-40B4-BE49-F238E27FC236}">
                <a16:creationId xmlns:a16="http://schemas.microsoft.com/office/drawing/2014/main" id="{2A1ADAF7-8F83-F682-4693-569AFEB6A07E}"/>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3182938" y="2207040"/>
            <a:ext cx="224338" cy="215956"/>
          </a:xfrm>
          <a:prstGeom prst="rect">
            <a:avLst/>
          </a:prstGeom>
          <a:ln w="6657" cap="flat">
            <a:noFill/>
            <a:prstDash val="solid"/>
            <a:miter/>
          </a:ln>
          <a:effectLst/>
        </p:spPr>
      </p:pic>
      <p:pic>
        <p:nvPicPr>
          <p:cNvPr id="9" name="Picture 8">
            <a:extLst>
              <a:ext uri="{FF2B5EF4-FFF2-40B4-BE49-F238E27FC236}">
                <a16:creationId xmlns:a16="http://schemas.microsoft.com/office/drawing/2014/main" id="{D50DED2E-2650-1F81-DDCA-0997BDF21F2B}"/>
              </a:ext>
              <a:ext uri="{C183D7F6-B498-43B3-948B-1728B52AA6E4}">
                <adec:decorative xmlns:adec="http://schemas.microsoft.com/office/drawing/2017/decorative" val="0"/>
              </a:ext>
            </a:extLst>
          </p:cNvPr>
          <p:cNvPicPr>
            <a:picLocks noChangeAspect="1"/>
          </p:cNvPicPr>
          <p:nvPr/>
        </p:nvPicPr>
        <p:blipFill rotWithShape="1">
          <a:blip r:embed="rId9"/>
          <a:srcRect b="3736"/>
          <a:stretch/>
        </p:blipFill>
        <p:spPr>
          <a:xfrm>
            <a:off x="7507288" y="4840226"/>
            <a:ext cx="224338" cy="215956"/>
          </a:xfrm>
          <a:prstGeom prst="rect">
            <a:avLst/>
          </a:prstGeom>
          <a:ln w="6657" cap="flat">
            <a:noFill/>
            <a:prstDash val="solid"/>
            <a:miter/>
          </a:ln>
          <a:effectLst/>
        </p:spPr>
      </p:pic>
      <p:sp>
        <p:nvSpPr>
          <p:cNvPr id="1031" name="TextBox 1030">
            <a:extLst>
              <a:ext uri="{FF2B5EF4-FFF2-40B4-BE49-F238E27FC236}">
                <a16:creationId xmlns:a16="http://schemas.microsoft.com/office/drawing/2014/main" id="{40A9AE99-AE8B-B4AA-7A8D-87520A6587AA}"/>
              </a:ext>
              <a:ext uri="{C183D7F6-B498-43B3-948B-1728B52AA6E4}">
                <adec:decorative xmlns:adec="http://schemas.microsoft.com/office/drawing/2017/decorative" val="0"/>
              </a:ext>
            </a:extLst>
          </p:cNvPr>
          <p:cNvSpPr txBox="1"/>
          <p:nvPr/>
        </p:nvSpPr>
        <p:spPr>
          <a:xfrm>
            <a:off x="4417233" y="4884469"/>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Personalized Shopping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
        <p:nvSpPr>
          <p:cNvPr id="1034" name="TextBox 1033">
            <a:extLst>
              <a:ext uri="{FF2B5EF4-FFF2-40B4-BE49-F238E27FC236}">
                <a16:creationId xmlns:a16="http://schemas.microsoft.com/office/drawing/2014/main" id="{9EA7BF0E-8FE9-09A0-7594-0041950BBA78}"/>
              </a:ext>
              <a:ext uri="{C183D7F6-B498-43B3-948B-1728B52AA6E4}">
                <adec:decorative xmlns:adec="http://schemas.microsoft.com/office/drawing/2017/decorative" val="0"/>
              </a:ext>
            </a:extLst>
          </p:cNvPr>
          <p:cNvSpPr txBox="1"/>
          <p:nvPr/>
        </p:nvSpPr>
        <p:spPr>
          <a:xfrm>
            <a:off x="7866235" y="4871261"/>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Personalized Shopping Agent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spTree>
    <p:extLst>
      <p:ext uri="{BB962C8B-B14F-4D97-AF65-F5344CB8AC3E}">
        <p14:creationId xmlns:p14="http://schemas.microsoft.com/office/powerpoint/2010/main" val="38114093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E23B-48E7-D2AD-1309-65F589643A12}"/>
            </a:ext>
          </a:extLst>
        </p:cNvPr>
        <p:cNvGrpSpPr/>
        <p:nvPr/>
      </p:nvGrpSpPr>
      <p:grpSpPr>
        <a:xfrm>
          <a:off x="0" y="0"/>
          <a:ext cx="0" cy="0"/>
          <a:chOff x="0" y="0"/>
          <a:chExt cx="0" cy="0"/>
        </a:xfrm>
      </p:grpSpPr>
      <p:sp>
        <p:nvSpPr>
          <p:cNvPr id="8" name="Available with">
            <a:extLst>
              <a:ext uri="{FF2B5EF4-FFF2-40B4-BE49-F238E27FC236}">
                <a16:creationId xmlns:a16="http://schemas.microsoft.com/office/drawing/2014/main" id="{897F931E-B2B8-4D65-9D37-2A3A8F3FCB2A}"/>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panose="020B0502040204020203" pitchFamily="34" charset="0"/>
                <a:ea typeface="+mn-ea"/>
                <a:cs typeface="Segoe UI Semibold" panose="020B0502040204020203" pitchFamily="34" charset="0"/>
              </a:rPr>
              <a:t>Available with:</a:t>
            </a:r>
          </a:p>
        </p:txBody>
      </p:sp>
      <p:sp>
        <p:nvSpPr>
          <p:cNvPr id="2" name="Title 1">
            <a:extLst>
              <a:ext uri="{FF2B5EF4-FFF2-40B4-BE49-F238E27FC236}">
                <a16:creationId xmlns:a16="http://schemas.microsoft.com/office/drawing/2014/main" id="{C0706FCC-9B18-6B4E-7853-4936344E6D7F}"/>
              </a:ext>
            </a:extLst>
          </p:cNvPr>
          <p:cNvSpPr>
            <a:spLocks noGrp="1"/>
          </p:cNvSpPr>
          <p:nvPr>
            <p:ph type="title"/>
          </p:nvPr>
        </p:nvSpPr>
        <p:spPr>
          <a:xfrm>
            <a:off x="584200" y="387766"/>
            <a:ext cx="5672544" cy="263149"/>
          </a:xfrm>
        </p:spPr>
        <p:txBody>
          <a:bodyPr/>
          <a:lstStyle/>
          <a:p>
            <a:r>
              <a:rPr lang="en-US" noProof="0" dirty="0"/>
              <a:t>A day in the life of a Store Associate</a:t>
            </a:r>
          </a:p>
        </p:txBody>
      </p:sp>
      <p:sp>
        <p:nvSpPr>
          <p:cNvPr id="92" name="Text Placeholder 91">
            <a:extLst>
              <a:ext uri="{FF2B5EF4-FFF2-40B4-BE49-F238E27FC236}">
                <a16:creationId xmlns:a16="http://schemas.microsoft.com/office/drawing/2014/main" id="{25ACBB51-7457-A39A-E094-1BB215B5FB33}"/>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107" name="Text Placeholder 106">
            <a:extLst>
              <a:ext uri="{FF2B5EF4-FFF2-40B4-BE49-F238E27FC236}">
                <a16:creationId xmlns:a16="http://schemas.microsoft.com/office/drawing/2014/main" id="{7C7CF738-4939-9E51-9E15-F804874081EE}"/>
              </a:ext>
            </a:extLst>
          </p:cNvPr>
          <p:cNvSpPr>
            <a:spLocks noGrp="1"/>
          </p:cNvSpPr>
          <p:nvPr>
            <p:ph type="body" sz="quarter" idx="37"/>
          </p:nvPr>
        </p:nvSpPr>
        <p:spPr>
          <a:xfrm>
            <a:off x="10430234" y="521099"/>
            <a:ext cx="1456966" cy="175614"/>
          </a:xfrm>
        </p:spPr>
        <p:txBody>
          <a:bodyPr/>
          <a:lstStyle/>
          <a:p>
            <a:r>
              <a:rPr lang="en-US" noProof="0" dirty="0"/>
              <a:t>Start</a:t>
            </a:r>
          </a:p>
        </p:txBody>
      </p:sp>
      <p:sp>
        <p:nvSpPr>
          <p:cNvPr id="204" name="Rectangle: Rounded Corners 6">
            <a:extLst>
              <a:ext uri="{FF2B5EF4-FFF2-40B4-BE49-F238E27FC236}">
                <a16:creationId xmlns:a16="http://schemas.microsoft.com/office/drawing/2014/main" id="{C04A5233-47AE-3AF3-D278-A9E86580847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sp>
        <p:nvSpPr>
          <p:cNvPr id="109" name="Benefit 1">
            <a:extLst>
              <a:ext uri="{FF2B5EF4-FFF2-40B4-BE49-F238E27FC236}">
                <a16:creationId xmlns:a16="http://schemas.microsoft.com/office/drawing/2014/main" id="{0AA5B793-0704-51C9-57F9-016E8D2DB6A1}"/>
              </a:ext>
              <a:ext uri="{C183D7F6-B498-43B3-948B-1728B52AA6E4}">
                <adec:decorative xmlns:adec="http://schemas.microsoft.com/office/drawing/2017/decorative" val="0"/>
              </a:ext>
            </a:extLst>
          </p:cNvPr>
          <p:cNvSpPr/>
          <p:nvPr/>
        </p:nvSpPr>
        <p:spPr bwMode="auto">
          <a:xfrm>
            <a:off x="1285388"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Save 20 minutes per day</a:t>
            </a:r>
          </a:p>
        </p:txBody>
      </p:sp>
      <p:pic>
        <p:nvPicPr>
          <p:cNvPr id="110" name="Graphic 109">
            <a:extLst>
              <a:ext uri="{FF2B5EF4-FFF2-40B4-BE49-F238E27FC236}">
                <a16:creationId xmlns:a16="http://schemas.microsoft.com/office/drawing/2014/main" id="{B6B72FE9-E02C-235D-E00D-10541E5D17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8246" y="1170767"/>
            <a:ext cx="144000" cy="144000"/>
          </a:xfrm>
          <a:prstGeom prst="rect">
            <a:avLst/>
          </a:prstGeom>
        </p:spPr>
      </p:pic>
      <p:sp>
        <p:nvSpPr>
          <p:cNvPr id="111" name="Benefit 2">
            <a:extLst>
              <a:ext uri="{FF2B5EF4-FFF2-40B4-BE49-F238E27FC236}">
                <a16:creationId xmlns:a16="http://schemas.microsoft.com/office/drawing/2014/main" id="{4628E8A1-45D2-FE4A-26E2-0E5A82609052}"/>
              </a:ext>
              <a:ext uri="{C183D7F6-B498-43B3-948B-1728B52AA6E4}">
                <adec:decorative xmlns:adec="http://schemas.microsoft.com/office/drawing/2017/decorative" val="0"/>
              </a:ext>
            </a:extLst>
          </p:cNvPr>
          <p:cNvSpPr/>
          <p:nvPr/>
        </p:nvSpPr>
        <p:spPr bwMode="auto">
          <a:xfrm>
            <a:off x="3038018"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service</a:t>
            </a:r>
          </a:p>
        </p:txBody>
      </p:sp>
      <p:pic>
        <p:nvPicPr>
          <p:cNvPr id="112" name="Graphic 111">
            <a:extLst>
              <a:ext uri="{FF2B5EF4-FFF2-40B4-BE49-F238E27FC236}">
                <a16:creationId xmlns:a16="http://schemas.microsoft.com/office/drawing/2014/main" id="{A19A485C-EE7B-76F4-DD2D-6D5A1C1F60A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0876" y="1170767"/>
            <a:ext cx="144000" cy="144000"/>
          </a:xfrm>
          <a:prstGeom prst="rect">
            <a:avLst/>
          </a:prstGeom>
        </p:spPr>
      </p:pic>
      <p:sp>
        <p:nvSpPr>
          <p:cNvPr id="113" name="Benefit 3">
            <a:extLst>
              <a:ext uri="{FF2B5EF4-FFF2-40B4-BE49-F238E27FC236}">
                <a16:creationId xmlns:a16="http://schemas.microsoft.com/office/drawing/2014/main" id="{B2D2D71B-C99C-2380-516E-A4B3B1E6F839}"/>
              </a:ext>
              <a:ext uri="{C183D7F6-B498-43B3-948B-1728B52AA6E4}">
                <adec:decorative xmlns:adec="http://schemas.microsoft.com/office/drawing/2017/decorative" val="0"/>
              </a:ext>
            </a:extLst>
          </p:cNvPr>
          <p:cNvSpPr/>
          <p:nvPr/>
        </p:nvSpPr>
        <p:spPr bwMode="auto">
          <a:xfrm>
            <a:off x="4877633" y="1134767"/>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Improve product knowledge</a:t>
            </a:r>
          </a:p>
        </p:txBody>
      </p:sp>
      <p:pic>
        <p:nvPicPr>
          <p:cNvPr id="114" name="Graphic 113">
            <a:extLst>
              <a:ext uri="{FF2B5EF4-FFF2-40B4-BE49-F238E27FC236}">
                <a16:creationId xmlns:a16="http://schemas.microsoft.com/office/drawing/2014/main" id="{8EE50F28-59EC-4DCB-BC9B-58A2CC5BC8A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0491" y="1170767"/>
            <a:ext cx="144000" cy="144000"/>
          </a:xfrm>
          <a:prstGeom prst="rect">
            <a:avLst/>
          </a:prstGeom>
        </p:spPr>
      </p:pic>
      <p:cxnSp>
        <p:nvCxnSpPr>
          <p:cNvPr id="9" name="Straight Connector 8">
            <a:extLst>
              <a:ext uri="{FF2B5EF4-FFF2-40B4-BE49-F238E27FC236}">
                <a16:creationId xmlns:a16="http://schemas.microsoft.com/office/drawing/2014/main" id="{94781358-4E10-0D84-8C7C-B3793A1BC518}"/>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67571B-129E-D75C-9377-121C3807D98F}"/>
              </a:ext>
            </a:extLst>
          </p:cNvPr>
          <p:cNvSpPr txBox="1">
            <a:spLocks/>
          </p:cNvSpPr>
          <p:nvPr/>
        </p:nvSpPr>
        <p:spPr>
          <a:xfrm>
            <a:off x="10144741" y="1684338"/>
            <a:ext cx="1905001" cy="6155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Dan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a:ea typeface="+mn-ea"/>
                <a:cs typeface="Segoe UI" panose="020B0502040204020203" pitchFamily="34" charset="0"/>
              </a:rPr>
              <a:t>is a Store Associate</a:t>
            </a:r>
          </a:p>
        </p:txBody>
      </p:sp>
      <p:pic>
        <p:nvPicPr>
          <p:cNvPr id="25" name="Graphic 24">
            <a:extLst>
              <a:ext uri="{FF2B5EF4-FFF2-40B4-BE49-F238E27FC236}">
                <a16:creationId xmlns:a16="http://schemas.microsoft.com/office/drawing/2014/main" id="{2A5E62FD-67C5-3A4B-AFB0-58A27058B1A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959812" y="2790969"/>
            <a:ext cx="274790" cy="274790"/>
          </a:xfrm>
          <a:prstGeom prst="rect">
            <a:avLst/>
          </a:prstGeom>
        </p:spPr>
      </p:pic>
      <p:sp>
        <p:nvSpPr>
          <p:cNvPr id="82" name="Step 1 Title">
            <a:extLst>
              <a:ext uri="{FF2B5EF4-FFF2-40B4-BE49-F238E27FC236}">
                <a16:creationId xmlns:a16="http://schemas.microsoft.com/office/drawing/2014/main" id="{C34F4ECD-60AB-2C57-F75C-774F803825F1}"/>
              </a:ext>
              <a:ext uri="{C183D7F6-B498-43B3-948B-1728B52AA6E4}">
                <adec:decorative xmlns:adec="http://schemas.microsoft.com/office/drawing/2017/decorative" val="0"/>
              </a:ext>
            </a:extLst>
          </p:cNvPr>
          <p:cNvSpPr>
            <a:spLocks noGrp="1"/>
          </p:cNvSpPr>
          <p:nvPr>
            <p:ph type="body" sz="quarter" idx="11"/>
          </p:nvPr>
        </p:nvSpPr>
        <p:spPr bwMode="auto">
          <a:xfrm>
            <a:off x="584200"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 – Find product information​</a:t>
            </a:r>
          </a:p>
        </p:txBody>
      </p:sp>
      <p:sp>
        <p:nvSpPr>
          <p:cNvPr id="93" name="Text Placeholder 92">
            <a:extLst>
              <a:ext uri="{FF2B5EF4-FFF2-40B4-BE49-F238E27FC236}">
                <a16:creationId xmlns:a16="http://schemas.microsoft.com/office/drawing/2014/main" id="{5D46F776-B366-8A12-A0B3-9EE7FB925F0A}"/>
              </a:ext>
            </a:extLst>
          </p:cNvPr>
          <p:cNvSpPr>
            <a:spLocks noGrp="1"/>
          </p:cNvSpPr>
          <p:nvPr>
            <p:ph type="body" sz="quarter" idx="18"/>
          </p:nvPr>
        </p:nvSpPr>
        <p:spPr>
          <a:xfrm>
            <a:off x="584200" y="2128838"/>
            <a:ext cx="2808288" cy="627062"/>
          </a:xfrm>
        </p:spPr>
        <p:txBody>
          <a:bodyPr/>
          <a:lstStyle/>
          <a:p>
            <a:r>
              <a:rPr lang="en-US" noProof="0" dirty="0"/>
              <a:t>A customer asks for more information about a product. Dan uses Copilot on his mobile device to find more information from the manufacturer's website. </a:t>
            </a:r>
          </a:p>
        </p:txBody>
      </p:sp>
      <p:grpSp>
        <p:nvGrpSpPr>
          <p:cNvPr id="3" name="Group 2">
            <a:extLst>
              <a:ext uri="{FF2B5EF4-FFF2-40B4-BE49-F238E27FC236}">
                <a16:creationId xmlns:a16="http://schemas.microsoft.com/office/drawing/2014/main" id="{B8E78AF3-FF15-AC9B-8A4A-42C035FF9747}"/>
              </a:ext>
            </a:extLst>
          </p:cNvPr>
          <p:cNvGrpSpPr/>
          <p:nvPr/>
        </p:nvGrpSpPr>
        <p:grpSpPr>
          <a:xfrm>
            <a:off x="584200" y="2850537"/>
            <a:ext cx="2351135" cy="360000"/>
            <a:chOff x="584200" y="2850537"/>
            <a:chExt cx="2351135" cy="360000"/>
          </a:xfrm>
        </p:grpSpPr>
        <p:pic>
          <p:nvPicPr>
            <p:cNvPr id="5" name="Picture 4" descr="Zip Co logo SVG free download, id: 101874 - Brandlogos.net">
              <a:hlinkClick r:id="rId11"/>
              <a:extLst>
                <a:ext uri="{FF2B5EF4-FFF2-40B4-BE49-F238E27FC236}">
                  <a16:creationId xmlns:a16="http://schemas.microsoft.com/office/drawing/2014/main" id="{007B6D4B-3AA5-B971-4441-64F07342DB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6" name="TextBox 5">
              <a:extLst>
                <a:ext uri="{FF2B5EF4-FFF2-40B4-BE49-F238E27FC236}">
                  <a16:creationId xmlns:a16="http://schemas.microsoft.com/office/drawing/2014/main" id="{00D3D34D-889F-4CF3-8930-8691D0D92B6E}"/>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grpSp>
      <p:sp>
        <p:nvSpPr>
          <p:cNvPr id="94" name="Text Placeholder 93">
            <a:extLst>
              <a:ext uri="{FF2B5EF4-FFF2-40B4-BE49-F238E27FC236}">
                <a16:creationId xmlns:a16="http://schemas.microsoft.com/office/drawing/2014/main" id="{0AA01703-2974-4CAD-220B-0BC614A29AA9}"/>
              </a:ext>
            </a:extLst>
          </p:cNvPr>
          <p:cNvSpPr>
            <a:spLocks noGrp="1"/>
          </p:cNvSpPr>
          <p:nvPr>
            <p:ph type="body" sz="quarter" idx="21"/>
          </p:nvPr>
        </p:nvSpPr>
        <p:spPr>
          <a:xfrm>
            <a:off x="584200" y="3304510"/>
            <a:ext cx="2808000" cy="626701"/>
          </a:xfrm>
        </p:spPr>
        <p:txBody>
          <a:bodyPr/>
          <a:lstStyle/>
          <a:p>
            <a:r>
              <a:rPr lang="en-US" noProof="0" dirty="0"/>
              <a:t>Example Prompt: Please provide detail specs for [X] product.</a:t>
            </a:r>
          </a:p>
        </p:txBody>
      </p:sp>
      <p:sp>
        <p:nvSpPr>
          <p:cNvPr id="84" name="Step 2 Title">
            <a:extLst>
              <a:ext uri="{FF2B5EF4-FFF2-40B4-BE49-F238E27FC236}">
                <a16:creationId xmlns:a16="http://schemas.microsoft.com/office/drawing/2014/main" id="{EA043882-7897-6976-F358-996B44FE4127}"/>
              </a:ext>
              <a:ext uri="{C183D7F6-B498-43B3-948B-1728B52AA6E4}">
                <adec:decorative xmlns:adec="http://schemas.microsoft.com/office/drawing/2017/decorative" val="0"/>
              </a:ext>
            </a:extLst>
          </p:cNvPr>
          <p:cNvSpPr>
            <a:spLocks noGrp="1"/>
          </p:cNvSpPr>
          <p:nvPr>
            <p:ph type="body" sz="quarter" idx="22"/>
          </p:nvPr>
        </p:nvSpPr>
        <p:spPr bwMode="auto">
          <a:xfrm>
            <a:off x="3776898"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 – Find a policy</a:t>
            </a:r>
          </a:p>
        </p:txBody>
      </p:sp>
      <p:sp>
        <p:nvSpPr>
          <p:cNvPr id="95" name="Text Placeholder 94">
            <a:extLst>
              <a:ext uri="{FF2B5EF4-FFF2-40B4-BE49-F238E27FC236}">
                <a16:creationId xmlns:a16="http://schemas.microsoft.com/office/drawing/2014/main" id="{AF55C12F-F122-7231-FFCC-356E0C813FE1}"/>
              </a:ext>
            </a:extLst>
          </p:cNvPr>
          <p:cNvSpPr>
            <a:spLocks noGrp="1"/>
          </p:cNvSpPr>
          <p:nvPr>
            <p:ph type="body" sz="quarter" idx="23"/>
          </p:nvPr>
        </p:nvSpPr>
        <p:spPr>
          <a:xfrm>
            <a:off x="3776663" y="2128838"/>
            <a:ext cx="2808287" cy="627062"/>
          </a:xfrm>
        </p:spPr>
        <p:txBody>
          <a:bodyPr/>
          <a:lstStyle/>
          <a:p>
            <a:r>
              <a:rPr lang="en-US" noProof="0" dirty="0"/>
              <a:t>While Dan is working at the register a customer asks about the return policy for a specific item. Dan uses Copilot to find the policy on the website.</a:t>
            </a:r>
          </a:p>
        </p:txBody>
      </p:sp>
      <p:grpSp>
        <p:nvGrpSpPr>
          <p:cNvPr id="4" name="Group 3">
            <a:extLst>
              <a:ext uri="{FF2B5EF4-FFF2-40B4-BE49-F238E27FC236}">
                <a16:creationId xmlns:a16="http://schemas.microsoft.com/office/drawing/2014/main" id="{35020432-60CF-A18D-8254-95D0F5F9B02B}"/>
              </a:ext>
            </a:extLst>
          </p:cNvPr>
          <p:cNvGrpSpPr/>
          <p:nvPr/>
        </p:nvGrpSpPr>
        <p:grpSpPr>
          <a:xfrm>
            <a:off x="3776663" y="2850538"/>
            <a:ext cx="2351135" cy="360000"/>
            <a:chOff x="3776663" y="2850538"/>
            <a:chExt cx="2351135" cy="360000"/>
          </a:xfrm>
        </p:grpSpPr>
        <p:sp>
          <p:nvSpPr>
            <p:cNvPr id="14" name="TextBox 13">
              <a:extLst>
                <a:ext uri="{FF2B5EF4-FFF2-40B4-BE49-F238E27FC236}">
                  <a16:creationId xmlns:a16="http://schemas.microsoft.com/office/drawing/2014/main" id="{B70AB861-B8AD-B67A-13BB-B4F992828D62}"/>
                </a:ext>
                <a:ext uri="{C183D7F6-B498-43B3-948B-1728B52AA6E4}">
                  <adec:decorative xmlns:adec="http://schemas.microsoft.com/office/drawing/2017/decorative" val="0"/>
                </a:ext>
              </a:extLst>
            </p:cNvPr>
            <p:cNvSpPr txBox="1"/>
            <p:nvPr/>
          </p:nvSpPr>
          <p:spPr>
            <a:xfrm>
              <a:off x="4235614" y="2953595"/>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3" name="Picture 12" descr="Zip Co logo SVG free download, id: 101874 - Brandlogos.net">
              <a:hlinkClick r:id="rId11"/>
              <a:extLst>
                <a:ext uri="{FF2B5EF4-FFF2-40B4-BE49-F238E27FC236}">
                  <a16:creationId xmlns:a16="http://schemas.microsoft.com/office/drawing/2014/main" id="{F9AB563E-E384-059A-1D7D-B1A271CBB3F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2850538"/>
              <a:ext cx="360000" cy="360000"/>
            </a:xfrm>
            <a:prstGeom prst="ellipse">
              <a:avLst/>
            </a:prstGeom>
            <a:solidFill>
              <a:srgbClr val="FFFFFF"/>
            </a:solidFill>
          </p:spPr>
        </p:pic>
      </p:grpSp>
      <p:sp>
        <p:nvSpPr>
          <p:cNvPr id="96" name="Text Placeholder 95">
            <a:extLst>
              <a:ext uri="{FF2B5EF4-FFF2-40B4-BE49-F238E27FC236}">
                <a16:creationId xmlns:a16="http://schemas.microsoft.com/office/drawing/2014/main" id="{32BBCC63-554E-18F0-710B-DDACFC6D83AE}"/>
              </a:ext>
            </a:extLst>
          </p:cNvPr>
          <p:cNvSpPr>
            <a:spLocks noGrp="1"/>
          </p:cNvSpPr>
          <p:nvPr>
            <p:ph type="body" sz="quarter" idx="24"/>
          </p:nvPr>
        </p:nvSpPr>
        <p:spPr>
          <a:xfrm>
            <a:off x="3719286" y="3304510"/>
            <a:ext cx="2808000" cy="626701"/>
          </a:xfrm>
        </p:spPr>
        <p:txBody>
          <a:bodyPr/>
          <a:lstStyle/>
          <a:p>
            <a:r>
              <a:rPr lang="en-US" noProof="0" dirty="0"/>
              <a:t>Example Prompt: What is the return policy for [X] items.</a:t>
            </a:r>
          </a:p>
        </p:txBody>
      </p:sp>
      <p:sp>
        <p:nvSpPr>
          <p:cNvPr id="83" name="Step 3 Title">
            <a:extLst>
              <a:ext uri="{FF2B5EF4-FFF2-40B4-BE49-F238E27FC236}">
                <a16:creationId xmlns:a16="http://schemas.microsoft.com/office/drawing/2014/main" id="{9CBC7D70-1328-364D-9D3D-86CCA469F86C}"/>
              </a:ext>
              <a:ext uri="{C183D7F6-B498-43B3-948B-1728B52AA6E4}">
                <adec:decorative xmlns:adec="http://schemas.microsoft.com/office/drawing/2017/decorative" val="0"/>
              </a:ext>
            </a:extLst>
          </p:cNvPr>
          <p:cNvSpPr>
            <a:spLocks noGrp="1"/>
          </p:cNvSpPr>
          <p:nvPr>
            <p:ph type="body" sz="quarter" idx="25"/>
          </p:nvPr>
        </p:nvSpPr>
        <p:spPr bwMode="auto">
          <a:xfrm>
            <a:off x="6969595" y="1684713"/>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 – Find a location</a:t>
            </a:r>
          </a:p>
        </p:txBody>
      </p:sp>
      <p:sp>
        <p:nvSpPr>
          <p:cNvPr id="98" name="Text Placeholder 97">
            <a:extLst>
              <a:ext uri="{FF2B5EF4-FFF2-40B4-BE49-F238E27FC236}">
                <a16:creationId xmlns:a16="http://schemas.microsoft.com/office/drawing/2014/main" id="{C176A890-E818-B684-A8EF-E4802A0BBC7B}"/>
              </a:ext>
            </a:extLst>
          </p:cNvPr>
          <p:cNvSpPr>
            <a:spLocks noGrp="1"/>
          </p:cNvSpPr>
          <p:nvPr>
            <p:ph type="body" sz="quarter" idx="26"/>
          </p:nvPr>
        </p:nvSpPr>
        <p:spPr>
          <a:xfrm>
            <a:off x="6969595" y="2128438"/>
            <a:ext cx="2808000" cy="626701"/>
          </a:xfrm>
        </p:spPr>
        <p:txBody>
          <a:bodyPr/>
          <a:lstStyle/>
          <a:p>
            <a:r>
              <a:rPr lang="en-US" noProof="0" dirty="0"/>
              <a:t>A customer says they are travelling the next week and wants to know the location of a store in the city where they are going. Dan asks Copilot for store locations near the customer’s destination.</a:t>
            </a:r>
          </a:p>
        </p:txBody>
      </p:sp>
      <p:grpSp>
        <p:nvGrpSpPr>
          <p:cNvPr id="21" name="Group 20">
            <a:extLst>
              <a:ext uri="{FF2B5EF4-FFF2-40B4-BE49-F238E27FC236}">
                <a16:creationId xmlns:a16="http://schemas.microsoft.com/office/drawing/2014/main" id="{C4A09F1E-86F3-F027-AA0F-2BFC9237413C}"/>
              </a:ext>
            </a:extLst>
          </p:cNvPr>
          <p:cNvGrpSpPr/>
          <p:nvPr/>
        </p:nvGrpSpPr>
        <p:grpSpPr>
          <a:xfrm>
            <a:off x="6969125" y="2850537"/>
            <a:ext cx="2351135" cy="360000"/>
            <a:chOff x="6969125" y="2850537"/>
            <a:chExt cx="2351135" cy="360000"/>
          </a:xfrm>
        </p:grpSpPr>
        <p:sp>
          <p:nvSpPr>
            <p:cNvPr id="10" name="TextBox 9">
              <a:extLst>
                <a:ext uri="{FF2B5EF4-FFF2-40B4-BE49-F238E27FC236}">
                  <a16:creationId xmlns:a16="http://schemas.microsoft.com/office/drawing/2014/main" id="{7DA8DB36-5BF6-14B2-187B-D372EFD03473}"/>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 name="Picture 6" descr="Zip Co logo SVG free download, id: 101874 - Brandlogos.net">
              <a:hlinkClick r:id="rId11"/>
              <a:extLst>
                <a:ext uri="{FF2B5EF4-FFF2-40B4-BE49-F238E27FC236}">
                  <a16:creationId xmlns:a16="http://schemas.microsoft.com/office/drawing/2014/main" id="{1D7EEF6A-8F5F-CAFB-194E-E34A5ECF2D9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6969125" y="2850537"/>
              <a:ext cx="360000" cy="360000"/>
            </a:xfrm>
            <a:prstGeom prst="ellipse">
              <a:avLst/>
            </a:prstGeom>
            <a:solidFill>
              <a:srgbClr val="FFFFFF"/>
            </a:solidFill>
          </p:spPr>
        </p:pic>
      </p:grpSp>
      <p:sp>
        <p:nvSpPr>
          <p:cNvPr id="99" name="Text Placeholder 98">
            <a:extLst>
              <a:ext uri="{FF2B5EF4-FFF2-40B4-BE49-F238E27FC236}">
                <a16:creationId xmlns:a16="http://schemas.microsoft.com/office/drawing/2014/main" id="{9AA14CF9-D34E-A60F-D16A-F24607620080}"/>
              </a:ext>
            </a:extLst>
          </p:cNvPr>
          <p:cNvSpPr>
            <a:spLocks noGrp="1"/>
          </p:cNvSpPr>
          <p:nvPr>
            <p:ph type="body" sz="quarter" idx="27"/>
          </p:nvPr>
        </p:nvSpPr>
        <p:spPr>
          <a:xfrm>
            <a:off x="6969595" y="3304510"/>
            <a:ext cx="2808000" cy="626701"/>
          </a:xfrm>
        </p:spPr>
        <p:txBody>
          <a:bodyPr/>
          <a:lstStyle/>
          <a:p>
            <a:r>
              <a:rPr lang="en-US" noProof="0" dirty="0"/>
              <a:t>Example Prompt: Can you tell me store locations near the [X] hotel in [X] city. Also let me know the store hours.</a:t>
            </a:r>
          </a:p>
        </p:txBody>
      </p:sp>
      <p:sp>
        <p:nvSpPr>
          <p:cNvPr id="88" name="Step 4 Title">
            <a:extLst>
              <a:ext uri="{FF2B5EF4-FFF2-40B4-BE49-F238E27FC236}">
                <a16:creationId xmlns:a16="http://schemas.microsoft.com/office/drawing/2014/main" id="{942F11D3-0BBE-01EE-FD31-EA9D53D59D09}"/>
              </a:ext>
              <a:ext uri="{C183D7F6-B498-43B3-948B-1728B52AA6E4}">
                <adec:decorative xmlns:adec="http://schemas.microsoft.com/office/drawing/2017/decorative" val="0"/>
              </a:ext>
            </a:extLst>
          </p:cNvPr>
          <p:cNvSpPr>
            <a:spLocks noGrp="1"/>
          </p:cNvSpPr>
          <p:nvPr>
            <p:ph type="body" sz="quarter" idx="34"/>
          </p:nvPr>
        </p:nvSpPr>
        <p:spPr bwMode="auto">
          <a:xfrm>
            <a:off x="6969595"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 – Get a recommendation</a:t>
            </a:r>
          </a:p>
        </p:txBody>
      </p:sp>
      <p:sp>
        <p:nvSpPr>
          <p:cNvPr id="105" name="Text Placeholder 104">
            <a:extLst>
              <a:ext uri="{FF2B5EF4-FFF2-40B4-BE49-F238E27FC236}">
                <a16:creationId xmlns:a16="http://schemas.microsoft.com/office/drawing/2014/main" id="{1C42FC48-E4C2-DEF3-38D9-CB31FE37DCB0}"/>
              </a:ext>
            </a:extLst>
          </p:cNvPr>
          <p:cNvSpPr>
            <a:spLocks noGrp="1"/>
          </p:cNvSpPr>
          <p:nvPr>
            <p:ph type="body" sz="quarter" idx="35"/>
          </p:nvPr>
        </p:nvSpPr>
        <p:spPr>
          <a:xfrm>
            <a:off x="6969125" y="4584700"/>
            <a:ext cx="2808288" cy="627063"/>
          </a:xfrm>
        </p:spPr>
        <p:txBody>
          <a:bodyPr/>
          <a:lstStyle/>
          <a:p>
            <a:r>
              <a:rPr lang="en-US" noProof="0" dirty="0"/>
              <a:t>A customer asks Dan for recommendations for a present for their teenage daughter. Dan turns to Copilot for help.</a:t>
            </a:r>
          </a:p>
        </p:txBody>
      </p:sp>
      <p:grpSp>
        <p:nvGrpSpPr>
          <p:cNvPr id="24" name="Group 23">
            <a:extLst>
              <a:ext uri="{FF2B5EF4-FFF2-40B4-BE49-F238E27FC236}">
                <a16:creationId xmlns:a16="http://schemas.microsoft.com/office/drawing/2014/main" id="{E2444EBA-B3E9-9D57-05F7-256106574105}"/>
              </a:ext>
            </a:extLst>
          </p:cNvPr>
          <p:cNvGrpSpPr/>
          <p:nvPr/>
        </p:nvGrpSpPr>
        <p:grpSpPr>
          <a:xfrm>
            <a:off x="6969125" y="5266713"/>
            <a:ext cx="2351605" cy="360000"/>
            <a:chOff x="6969125" y="5266713"/>
            <a:chExt cx="2351605" cy="360000"/>
          </a:xfrm>
        </p:grpSpPr>
        <p:sp>
          <p:nvSpPr>
            <p:cNvPr id="15" name="TextBox 14">
              <a:extLst>
                <a:ext uri="{FF2B5EF4-FFF2-40B4-BE49-F238E27FC236}">
                  <a16:creationId xmlns:a16="http://schemas.microsoft.com/office/drawing/2014/main" id="{1B67112F-F058-2DDF-E7B3-6856CCA50E0B}"/>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1</a:t>
              </a:r>
            </a:p>
          </p:txBody>
        </p:sp>
        <p:pic>
          <p:nvPicPr>
            <p:cNvPr id="18" name="Picture 17" descr="Zip Co logo SVG free download, id: 101874 - Brandlogos.net">
              <a:hlinkClick r:id="rId11"/>
              <a:extLst>
                <a:ext uri="{FF2B5EF4-FFF2-40B4-BE49-F238E27FC236}">
                  <a16:creationId xmlns:a16="http://schemas.microsoft.com/office/drawing/2014/main" id="{372BB6FC-ACB1-C191-43CA-1DC5D97ECF37}"/>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6969125" y="5266713"/>
              <a:ext cx="360000" cy="360000"/>
            </a:xfrm>
            <a:prstGeom prst="ellipse">
              <a:avLst/>
            </a:prstGeom>
            <a:solidFill>
              <a:srgbClr val="FFFFFF"/>
            </a:solidFill>
          </p:spPr>
        </p:pic>
      </p:grpSp>
      <p:sp>
        <p:nvSpPr>
          <p:cNvPr id="106" name="Text Placeholder 105">
            <a:extLst>
              <a:ext uri="{FF2B5EF4-FFF2-40B4-BE49-F238E27FC236}">
                <a16:creationId xmlns:a16="http://schemas.microsoft.com/office/drawing/2014/main" id="{66415306-704C-3C51-53BD-3F96D70C8C75}"/>
              </a:ext>
            </a:extLst>
          </p:cNvPr>
          <p:cNvSpPr>
            <a:spLocks noGrp="1"/>
          </p:cNvSpPr>
          <p:nvPr>
            <p:ph type="body" sz="quarter" idx="36"/>
          </p:nvPr>
        </p:nvSpPr>
        <p:spPr>
          <a:xfrm>
            <a:off x="6969595" y="5681038"/>
            <a:ext cx="2808000" cy="626701"/>
          </a:xfrm>
        </p:spPr>
        <p:txBody>
          <a:bodyPr/>
          <a:lstStyle/>
          <a:p>
            <a:r>
              <a:rPr lang="en-US" noProof="0" dirty="0"/>
              <a:t>Example Prompt: Recommend some items that a teenage girl would like from our website.</a:t>
            </a:r>
          </a:p>
        </p:txBody>
      </p:sp>
      <p:sp>
        <p:nvSpPr>
          <p:cNvPr id="86" name="Step 5 Title">
            <a:extLst>
              <a:ext uri="{FF2B5EF4-FFF2-40B4-BE49-F238E27FC236}">
                <a16:creationId xmlns:a16="http://schemas.microsoft.com/office/drawing/2014/main" id="{F22B4CFD-5188-2BC8-0147-BACA28B6E85C}"/>
              </a:ext>
              <a:ext uri="{C183D7F6-B498-43B3-948B-1728B52AA6E4}">
                <adec:decorative xmlns:adec="http://schemas.microsoft.com/office/drawing/2017/decorative" val="0"/>
              </a:ext>
            </a:extLst>
          </p:cNvPr>
          <p:cNvSpPr>
            <a:spLocks noGrp="1"/>
          </p:cNvSpPr>
          <p:nvPr>
            <p:ph type="body" sz="quarter" idx="31"/>
          </p:nvPr>
        </p:nvSpPr>
        <p:spPr bwMode="auto">
          <a:xfrm>
            <a:off x="3776898"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 – Get display ideas</a:t>
            </a:r>
          </a:p>
        </p:txBody>
      </p:sp>
      <p:sp>
        <p:nvSpPr>
          <p:cNvPr id="102" name="Text Placeholder 101">
            <a:extLst>
              <a:ext uri="{FF2B5EF4-FFF2-40B4-BE49-F238E27FC236}">
                <a16:creationId xmlns:a16="http://schemas.microsoft.com/office/drawing/2014/main" id="{41B5FAF1-F892-9A5D-B864-137BD4DAC987}"/>
              </a:ext>
            </a:extLst>
          </p:cNvPr>
          <p:cNvSpPr>
            <a:spLocks noGrp="1"/>
          </p:cNvSpPr>
          <p:nvPr>
            <p:ph type="body" sz="quarter" idx="32"/>
          </p:nvPr>
        </p:nvSpPr>
        <p:spPr>
          <a:xfrm>
            <a:off x="3776898" y="4584616"/>
            <a:ext cx="2808000" cy="626701"/>
          </a:xfrm>
        </p:spPr>
        <p:txBody>
          <a:bodyPr/>
          <a:lstStyle/>
          <a:p>
            <a:r>
              <a:rPr lang="en-US" noProof="0" dirty="0"/>
              <a:t>Dan was asked to set up a store display based on a planogram. He asks Copilot for ideas on the best way to proceed.</a:t>
            </a:r>
          </a:p>
        </p:txBody>
      </p:sp>
      <p:grpSp>
        <p:nvGrpSpPr>
          <p:cNvPr id="23" name="Group 22">
            <a:extLst>
              <a:ext uri="{FF2B5EF4-FFF2-40B4-BE49-F238E27FC236}">
                <a16:creationId xmlns:a16="http://schemas.microsoft.com/office/drawing/2014/main" id="{0F71C906-188E-B6F4-730D-8F1795C6FEBD}"/>
              </a:ext>
            </a:extLst>
          </p:cNvPr>
          <p:cNvGrpSpPr/>
          <p:nvPr/>
        </p:nvGrpSpPr>
        <p:grpSpPr>
          <a:xfrm>
            <a:off x="3776663" y="5266713"/>
            <a:ext cx="2255978" cy="360000"/>
            <a:chOff x="3776663" y="5266713"/>
            <a:chExt cx="2255978" cy="360000"/>
          </a:xfrm>
        </p:grpSpPr>
        <p:sp>
          <p:nvSpPr>
            <p:cNvPr id="16" name="TextBox 15">
              <a:extLst>
                <a:ext uri="{FF2B5EF4-FFF2-40B4-BE49-F238E27FC236}">
                  <a16:creationId xmlns:a16="http://schemas.microsoft.com/office/drawing/2014/main" id="{EF232CB5-D411-F425-FF23-4800FC41FA3E}"/>
                </a:ext>
                <a:ext uri="{C183D7F6-B498-43B3-948B-1728B52AA6E4}">
                  <adec:decorative xmlns:adec="http://schemas.microsoft.com/office/drawing/2017/decorative" val="0"/>
                </a:ext>
              </a:extLst>
            </p:cNvPr>
            <p:cNvSpPr txBox="1"/>
            <p:nvPr/>
          </p:nvSpPr>
          <p:spPr>
            <a:xfrm>
              <a:off x="4235849" y="5368974"/>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 name="Picture 16" descr="Zip Co logo SVG free download, id: 101874 - Brandlogos.net">
              <a:hlinkClick r:id="rId11"/>
              <a:extLst>
                <a:ext uri="{FF2B5EF4-FFF2-40B4-BE49-F238E27FC236}">
                  <a16:creationId xmlns:a16="http://schemas.microsoft.com/office/drawing/2014/main" id="{B932B04F-AE5A-2C9C-00E1-840E866D4E95}"/>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3776663" y="5266713"/>
              <a:ext cx="360000" cy="360000"/>
            </a:xfrm>
            <a:prstGeom prst="ellipse">
              <a:avLst/>
            </a:prstGeom>
            <a:solidFill>
              <a:srgbClr val="FFFFFF"/>
            </a:solidFill>
          </p:spPr>
        </p:pic>
      </p:grpSp>
      <p:sp>
        <p:nvSpPr>
          <p:cNvPr id="104" name="Text Placeholder 103">
            <a:extLst>
              <a:ext uri="{FF2B5EF4-FFF2-40B4-BE49-F238E27FC236}">
                <a16:creationId xmlns:a16="http://schemas.microsoft.com/office/drawing/2014/main" id="{94ACDD39-110F-1F19-10BB-F027413CD892}"/>
              </a:ext>
            </a:extLst>
          </p:cNvPr>
          <p:cNvSpPr>
            <a:spLocks noGrp="1"/>
          </p:cNvSpPr>
          <p:nvPr>
            <p:ph type="body" sz="quarter" idx="33"/>
          </p:nvPr>
        </p:nvSpPr>
        <p:spPr>
          <a:xfrm>
            <a:off x="3719286" y="5681038"/>
            <a:ext cx="2808000" cy="626701"/>
          </a:xfrm>
        </p:spPr>
        <p:txBody>
          <a:bodyPr/>
          <a:lstStyle/>
          <a:p>
            <a:r>
              <a:rPr lang="en-US" noProof="0" dirty="0"/>
              <a:t>Example Prompt: How should I ensure displays are set up according to the [planogram.pdf] for effective merchandising and space optimization?</a:t>
            </a:r>
          </a:p>
        </p:txBody>
      </p:sp>
      <p:sp>
        <p:nvSpPr>
          <p:cNvPr id="85" name="Step 6 TItle">
            <a:extLst>
              <a:ext uri="{FF2B5EF4-FFF2-40B4-BE49-F238E27FC236}">
                <a16:creationId xmlns:a16="http://schemas.microsoft.com/office/drawing/2014/main" id="{71CD06ED-B190-0114-4846-BE8B1D122E43}"/>
              </a:ext>
              <a:ext uri="{C183D7F6-B498-43B3-948B-1728B52AA6E4}">
                <adec:decorative xmlns:adec="http://schemas.microsoft.com/office/drawing/2017/decorative" val="0"/>
              </a:ext>
            </a:extLst>
          </p:cNvPr>
          <p:cNvSpPr>
            <a:spLocks noGrp="1"/>
          </p:cNvSpPr>
          <p:nvPr>
            <p:ph type="body" sz="quarter" idx="28"/>
          </p:nvPr>
        </p:nvSpPr>
        <p:spPr bwMode="auto">
          <a:xfrm>
            <a:off x="584200" y="4137995"/>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 – Draft shift summary</a:t>
            </a:r>
          </a:p>
        </p:txBody>
      </p:sp>
      <p:sp>
        <p:nvSpPr>
          <p:cNvPr id="100" name="Text Placeholder 99">
            <a:extLst>
              <a:ext uri="{FF2B5EF4-FFF2-40B4-BE49-F238E27FC236}">
                <a16:creationId xmlns:a16="http://schemas.microsoft.com/office/drawing/2014/main" id="{B2905C43-F17C-BAA9-1714-435B1E1D01B1}"/>
              </a:ext>
            </a:extLst>
          </p:cNvPr>
          <p:cNvSpPr>
            <a:spLocks noGrp="1"/>
          </p:cNvSpPr>
          <p:nvPr>
            <p:ph type="body" sz="quarter" idx="29"/>
          </p:nvPr>
        </p:nvSpPr>
        <p:spPr>
          <a:xfrm>
            <a:off x="584200" y="4584616"/>
            <a:ext cx="2808000" cy="626701"/>
          </a:xfrm>
        </p:spPr>
        <p:txBody>
          <a:bodyPr/>
          <a:lstStyle/>
          <a:p>
            <a:r>
              <a:rPr lang="en-US" noProof="0" dirty="0"/>
              <a:t>Dan needs to draft a shift summary. He provides a few brief details of what happened on the shift and ask Copilot to turn it into a shift report.</a:t>
            </a:r>
          </a:p>
        </p:txBody>
      </p:sp>
      <p:grpSp>
        <p:nvGrpSpPr>
          <p:cNvPr id="22" name="Group 21">
            <a:extLst>
              <a:ext uri="{FF2B5EF4-FFF2-40B4-BE49-F238E27FC236}">
                <a16:creationId xmlns:a16="http://schemas.microsoft.com/office/drawing/2014/main" id="{21355A19-277C-58F8-C917-0AEB5797B001}"/>
              </a:ext>
            </a:extLst>
          </p:cNvPr>
          <p:cNvGrpSpPr/>
          <p:nvPr/>
        </p:nvGrpSpPr>
        <p:grpSpPr>
          <a:xfrm>
            <a:off x="584200" y="5266713"/>
            <a:ext cx="2351135" cy="360000"/>
            <a:chOff x="584200" y="5266713"/>
            <a:chExt cx="2351135" cy="360000"/>
          </a:xfrm>
        </p:grpSpPr>
        <p:sp>
          <p:nvSpPr>
            <p:cNvPr id="12" name="TextBox 11">
              <a:extLst>
                <a:ext uri="{FF2B5EF4-FFF2-40B4-BE49-F238E27FC236}">
                  <a16:creationId xmlns:a16="http://schemas.microsoft.com/office/drawing/2014/main" id="{9CDA1975-5E4E-3428-A798-917A46C9BB84}"/>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 name="Picture 10" descr="Zip Co logo SVG free download, id: 101874 - Brandlogos.net">
              <a:hlinkClick r:id="rId11"/>
              <a:extLst>
                <a:ext uri="{FF2B5EF4-FFF2-40B4-BE49-F238E27FC236}">
                  <a16:creationId xmlns:a16="http://schemas.microsoft.com/office/drawing/2014/main" id="{54163FF4-9A78-219F-226E-FE9F28A4D43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grpSp>
      <p:sp>
        <p:nvSpPr>
          <p:cNvPr id="101" name="Text Placeholder 100">
            <a:extLst>
              <a:ext uri="{FF2B5EF4-FFF2-40B4-BE49-F238E27FC236}">
                <a16:creationId xmlns:a16="http://schemas.microsoft.com/office/drawing/2014/main" id="{B4614337-0169-6B02-875F-84ED13577C9C}"/>
              </a:ext>
            </a:extLst>
          </p:cNvPr>
          <p:cNvSpPr>
            <a:spLocks noGrp="1"/>
          </p:cNvSpPr>
          <p:nvPr>
            <p:ph type="body" sz="quarter" idx="30"/>
          </p:nvPr>
        </p:nvSpPr>
        <p:spPr>
          <a:xfrm>
            <a:off x="584200" y="5681038"/>
            <a:ext cx="2808000" cy="626701"/>
          </a:xfrm>
        </p:spPr>
        <p:txBody>
          <a:bodyPr/>
          <a:lstStyle/>
          <a:p>
            <a:r>
              <a:rPr lang="en-US" noProof="0" dirty="0"/>
              <a:t>Example Prompt: Turn this information into a shift report.</a:t>
            </a:r>
          </a:p>
        </p:txBody>
      </p:sp>
      <p:pic>
        <p:nvPicPr>
          <p:cNvPr id="19" name="Picture 18">
            <a:extLst>
              <a:ext uri="{FF2B5EF4-FFF2-40B4-BE49-F238E27FC236}">
                <a16:creationId xmlns:a16="http://schemas.microsoft.com/office/drawing/2014/main" id="{7C4B954A-F753-E5D1-7D96-31DCFD1E627A}"/>
              </a:ext>
            </a:extLst>
          </p:cNvPr>
          <p:cNvPicPr>
            <a:picLocks noChangeAspect="1"/>
          </p:cNvPicPr>
          <p:nvPr/>
        </p:nvPicPr>
        <p:blipFill rotWithShape="1">
          <a:blip r:embed="rId13">
            <a:extLst>
              <a:ext uri="{28A0092B-C50C-407E-A947-70E740481C1C}">
                <a14:useLocalDpi xmlns:a14="http://schemas.microsoft.com/office/drawing/2010/main"/>
              </a:ext>
            </a:extLst>
          </a:blip>
          <a:srcRect b="8279"/>
          <a:stretch/>
        </p:blipFill>
        <p:spPr>
          <a:xfrm>
            <a:off x="10348862" y="3237875"/>
            <a:ext cx="1843138" cy="3620125"/>
          </a:xfrm>
          <a:prstGeom prst="rect">
            <a:avLst/>
          </a:prstGeom>
        </p:spPr>
      </p:pic>
    </p:spTree>
    <p:extLst>
      <p:ext uri="{BB962C8B-B14F-4D97-AF65-F5344CB8AC3E}">
        <p14:creationId xmlns:p14="http://schemas.microsoft.com/office/powerpoint/2010/main" val="11368829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Role-based AI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Retail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61931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Retail </a:t>
            </a:r>
            <a:r>
              <a:rPr lang="en-US" noProof="0" dirty="0"/>
              <a:t>use cases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Retail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AI can simplify the tasks that Retail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Retail pros are using AI in their day-to-day.</a:t>
            </a:r>
          </a:p>
        </p:txBody>
      </p:sp>
    </p:spTree>
    <p:extLst>
      <p:ext uri="{BB962C8B-B14F-4D97-AF65-F5344CB8AC3E}">
        <p14:creationId xmlns:p14="http://schemas.microsoft.com/office/powerpoint/2010/main" val="20075042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84665-738B-C50A-8F63-9202A88342A9}"/>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E298FCB0-0E7F-2F18-DC9F-BE199EFE4DA8}"/>
              </a:ext>
              <a:ext uri="{C183D7F6-B498-43B3-948B-1728B52AA6E4}">
                <adec:decorative xmlns:adec="http://schemas.microsoft.com/office/drawing/2017/decorative" val="1"/>
              </a:ext>
            </a:extLst>
          </p:cNvPr>
          <p:cNvSpPr>
            <a:spLocks/>
          </p:cNvSpPr>
          <p:nvPr/>
        </p:nvSpPr>
        <p:spPr bwMode="auto">
          <a:xfrm>
            <a:off x="588263" y="4288608"/>
            <a:ext cx="11017250" cy="2074091"/>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D65FCF49-1EFA-7060-D519-93CFA6686E77}"/>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710DDB50-CFB4-823D-CC83-F649D4FA1103}"/>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EF378983-C939-9E2C-399F-FC3BB50C39AF}"/>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Retail</a:t>
            </a:r>
          </a:p>
        </p:txBody>
      </p:sp>
      <p:sp>
        <p:nvSpPr>
          <p:cNvPr id="5" name="TextBox 4">
            <a:extLst>
              <a:ext uri="{FF2B5EF4-FFF2-40B4-BE49-F238E27FC236}">
                <a16:creationId xmlns:a16="http://schemas.microsoft.com/office/drawing/2014/main" id="{65785B40-C680-B235-29C8-11F1FB7646BD}"/>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7F8B7A8F-70AE-7993-C630-B90BBA43FDD4}"/>
              </a:ext>
            </a:extLst>
          </p:cNvPr>
          <p:cNvSpPr txBox="1">
            <a:spLocks/>
          </p:cNvSpPr>
          <p:nvPr/>
        </p:nvSpPr>
        <p:spPr>
          <a:xfrm>
            <a:off x="2218000" y="1417376"/>
            <a:ext cx="3569133" cy="100239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Retail industry plays a significant role in the global economy and is impacted by spending patterns, economic conditions, and global inflation. Focus is on improving inventory management and efficiency, optimizing their supply chain, analyzing and monitoring inventory and forecasts, and hiring and retaining frontline workers. </a:t>
            </a: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sp>
        <p:nvSpPr>
          <p:cNvPr id="8" name="Freeform 27">
            <a:extLst>
              <a:ext uri="{FF2B5EF4-FFF2-40B4-BE49-F238E27FC236}">
                <a16:creationId xmlns:a16="http://schemas.microsoft.com/office/drawing/2014/main" id="{6ED3A0A4-6009-B10C-EAEF-EB8D79F8C28E}"/>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3BC7BFD7-4B93-EA39-58A1-DDE073EF2F0B}"/>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2D86AD30-3CFE-26AC-DCBD-43E77A416346}"/>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940E5A2E-92AF-677B-CA9C-1BC4B34AE8EB}"/>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86FA2313-5177-F45F-1519-5FE63F3717F5}"/>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93EC6967-A053-6847-8334-F5C34ACC5F69}"/>
              </a:ext>
            </a:extLst>
          </p:cNvPr>
          <p:cNvSpPr txBox="1">
            <a:spLocks/>
          </p:cNvSpPr>
          <p:nvPr/>
        </p:nvSpPr>
        <p:spPr>
          <a:xfrm>
            <a:off x="739970" y="5294476"/>
            <a:ext cx="2163830" cy="8463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Retail organizations with numerous tasks that impact critical areas like store performance, supply chain, and market campaigns. </a:t>
            </a:r>
          </a:p>
        </p:txBody>
      </p:sp>
      <p:sp>
        <p:nvSpPr>
          <p:cNvPr id="12" name="Rounded Rectangle 55">
            <a:extLst>
              <a:ext uri="{FF2B5EF4-FFF2-40B4-BE49-F238E27FC236}">
                <a16:creationId xmlns:a16="http://schemas.microsoft.com/office/drawing/2014/main" id="{CDD41462-85D1-2DD6-B2BB-73AD2D2C1BAC}"/>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E225CC6A-AA45-23E6-5744-6B9EFF0CEB3F}"/>
              </a:ext>
            </a:extLst>
          </p:cNvPr>
          <p:cNvGraphicFramePr>
            <a:graphicFrameLocks noGrp="1"/>
          </p:cNvGraphicFramePr>
          <p:nvPr>
            <p:extLst>
              <p:ext uri="{D42A27DB-BD31-4B8C-83A1-F6EECF244321}">
                <p14:modId xmlns:p14="http://schemas.microsoft.com/office/powerpoint/2010/main" val="131697630"/>
              </p:ext>
            </p:extLst>
          </p:nvPr>
        </p:nvGraphicFramePr>
        <p:xfrm>
          <a:off x="6036310" y="1225509"/>
          <a:ext cx="5584190" cy="304170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Retail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Revenue per store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00" cap="none" spc="0" normalizeH="0" baseline="0" noProof="0" dirty="0">
                          <a:ln>
                            <a:noFill/>
                          </a:ln>
                          <a:solidFill>
                            <a:schemeClr val="tx1"/>
                          </a:solidFill>
                          <a:effectLst/>
                          <a:uLnTx/>
                          <a:uFillTx/>
                          <a:latin typeface="+mn-lt"/>
                          <a:ea typeface="Aptos" panose="020B0004020202020204" pitchFamily="34" charset="0"/>
                          <a:cs typeface="Times New Roman"/>
                        </a:rPr>
                        <a:t>Provide real-time monitoring of sales, inventory, customer feedback, and staff performance across different locations and/or channels by leveraging data from various sources to quickly gain actionable insights.</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Customer satisfaction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sz="900" noProof="0" dirty="0">
                          <a:solidFill>
                            <a:srgbClr val="000000"/>
                          </a:solidFill>
                          <a:latin typeface="+mn-lt"/>
                          <a:cs typeface="Segoe UI" panose="020B0502040204020203" pitchFamily="34" charset="0"/>
                        </a:rPr>
                        <a:t>Streamline processes that lead to greater customer satisfaction, from analyzing multiple data sources to understand which products to stock to ensuring product availability</a:t>
                      </a:r>
                      <a:r>
                        <a:rPr lang="en-US" sz="900" noProof="0" dirty="0">
                          <a:solidFill>
                            <a:srgbClr val="1A1A1A"/>
                          </a:solidFill>
                          <a:latin typeface="+mn-lt"/>
                        </a:rPr>
                        <a:t> and answering customer questions in-store.</a:t>
                      </a:r>
                      <a:endParaRPr kumimoji="0" lang="en-US" sz="900" b="0" i="0" u="none" strike="noStrike" kern="1200" cap="none" spc="0" normalizeH="0" baseline="30000" noProof="0" dirty="0">
                        <a:ln>
                          <a:noFill/>
                        </a:ln>
                        <a:solidFill>
                          <a:srgbClr val="000000"/>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a:rPr>
                        <a:t>Sales conversion rate</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Help customers move from ‘browse’ to ‘buy’ with personalized shopping experiences that understand context to surface the perfect product, targeted marketing campaigns that maximize the power of your marketing spend, and helpful answers in the pocket of every store associate.</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Employee turnover​</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Reduce time spent on shift scheduling while optimizing coverage requirements. Improve employee morale with improved communication and simplified schedule changes.</a:t>
                      </a:r>
                      <a:endParaRPr kumimoji="0" lang="en-US" sz="900" b="0" i="0" u="none" strike="noStrike" kern="1200" cap="none" spc="0" normalizeH="0" baseline="30000" noProof="0" dirty="0">
                        <a:ln>
                          <a:noFill/>
                        </a:ln>
                        <a:solidFill>
                          <a:srgbClr val="000000"/>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r h="384294">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mn-ea"/>
                          <a:cs typeface="Segoe UI Semibold" panose="020B0702040204020203" pitchFamily="34" charset="0"/>
                        </a:rPr>
                        <a:t>Marketing spend</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0000"/>
                          </a:solidFill>
                          <a:effectLst/>
                          <a:uLnTx/>
                          <a:uFillTx/>
                          <a:latin typeface="+mn-lt"/>
                          <a:ea typeface="+mn-ea"/>
                          <a:cs typeface="Segoe UI" panose="020B0502040204020203" pitchFamily="34" charset="0"/>
                        </a:rPr>
                        <a:t>Ensure your marketing budget is used </a:t>
                      </a:r>
                      <a:r>
                        <a:rPr lang="en-US" sz="900" noProof="0" dirty="0">
                          <a:solidFill>
                            <a:srgbClr val="000000"/>
                          </a:solidFill>
                          <a:latin typeface="+mn-lt"/>
                          <a:cs typeface="Segoe UI" panose="020B0502040204020203" pitchFamily="34" charset="0"/>
                        </a:rPr>
                        <a:t>efficiently with research, analytics, and personalization capabilities that help you reach customers wherever they are in their shopping journey.</a:t>
                      </a:r>
                      <a:endParaRPr kumimoji="0" lang="en-US" sz="9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98603741"/>
                  </a:ext>
                </a:extLst>
              </a:tr>
            </a:tbl>
          </a:graphicData>
        </a:graphic>
      </p:graphicFrame>
      <p:sp>
        <p:nvSpPr>
          <p:cNvPr id="30" name="Freeform 27">
            <a:extLst>
              <a:ext uri="{FF2B5EF4-FFF2-40B4-BE49-F238E27FC236}">
                <a16:creationId xmlns:a16="http://schemas.microsoft.com/office/drawing/2014/main" id="{A8790674-540B-1046-EC40-420DE1B2A036}"/>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E48A36C3-940C-D354-ECDA-67863C4DCE25}"/>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Retail roles using AI</a:t>
            </a:r>
          </a:p>
        </p:txBody>
      </p:sp>
      <p:sp>
        <p:nvSpPr>
          <p:cNvPr id="48" name="Graphic 74" descr="Icon of a person with a checkmark">
            <a:extLst>
              <a:ext uri="{FF2B5EF4-FFF2-40B4-BE49-F238E27FC236}">
                <a16:creationId xmlns:a16="http://schemas.microsoft.com/office/drawing/2014/main" id="{C0FB0C86-B33E-C158-07C4-71A601DE0331}"/>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E18E10E9-10CB-6F28-13D4-8642F8219D0D}"/>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4A02FD60-247B-7AC3-B2C9-AABA974D919E}"/>
              </a:ext>
            </a:extLst>
          </p:cNvPr>
          <p:cNvGraphicFramePr>
            <a:graphicFrameLocks noGrp="1"/>
          </p:cNvGraphicFramePr>
          <p:nvPr>
            <p:extLst>
              <p:ext uri="{D42A27DB-BD31-4B8C-83A1-F6EECF244321}">
                <p14:modId xmlns:p14="http://schemas.microsoft.com/office/powerpoint/2010/main" val="1096354849"/>
              </p:ext>
            </p:extLst>
          </p:nvPr>
        </p:nvGraphicFramePr>
        <p:xfrm>
          <a:off x="3170731" y="4361760"/>
          <a:ext cx="8361632" cy="1689608"/>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Marketing and promotions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indent="-112713">
                        <a:spcAft>
                          <a:spcPts val="200"/>
                        </a:spcAft>
                        <a:buClr>
                          <a:schemeClr val="tx1"/>
                        </a:buClr>
                        <a:buFont typeface="Arial" panose="020B0604020202020204" pitchFamily="34" charset="0"/>
                        <a:buChar char="•"/>
                      </a:pPr>
                      <a:r>
                        <a:rPr lang="en-US" sz="800" b="0" noProof="0" dirty="0">
                          <a:solidFill>
                            <a:srgbClr val="8661C5"/>
                          </a:solidFill>
                          <a:latin typeface="+mn-lt"/>
                          <a:hlinkClick r:id="rId3" action="ppaction://hlinksldjump"/>
                        </a:rPr>
                        <a:t>Creating promotions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Track marketing campaign performance</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hlinkClick r:id="rId5" action="ppaction://hlinksldjump"/>
                        </a:rPr>
                        <a:t>Implement adaptive pricing</a:t>
                      </a:r>
                      <a:endPar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a:ln>
                            <a:noFill/>
                          </a:ln>
                          <a:solidFill>
                            <a:srgbClr val="0070C0"/>
                          </a:solidFill>
                          <a:effectLst/>
                          <a:uLnTx/>
                          <a:uFillTx/>
                          <a:latin typeface="+mn-lt"/>
                          <a:ea typeface="+mn-ea"/>
                          <a:cs typeface="Segoe UI" panose="020B0502040204020203" pitchFamily="34" charset="0"/>
                          <a:hlinkClick r:id="rId6" action="ppaction://hlinksldjump"/>
                        </a:rPr>
                        <a:t>Craft targeted marketing campaigns</a:t>
                      </a:r>
                      <a:endParaRPr lang="en-US" sz="800" b="0" noProof="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7" action="ppaction://hlinksldjump"/>
                        </a:rPr>
                        <a:t>Create personalized shopping journeys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7044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Merchandising and Supply Chain</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8" action="ppaction://hlinksldjump"/>
                        </a:rPr>
                        <a:t>Identify new product options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9" action="ppaction://hlinksldjump"/>
                        </a:rPr>
                        <a:t>Streamline market research and strategy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0" action="ppaction://hlinksldjump"/>
                        </a:rPr>
                        <a:t>Optimize supply chain management</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1" action="ppaction://hlinksldjump"/>
                        </a:rPr>
                        <a:t>Improve merchandising decisions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2" action="ppaction://hlinksldjump"/>
                        </a:rPr>
                        <a:t>Reduce sourcing compliance risk</a:t>
                      </a:r>
                      <a:endParaRPr lang="en-US" sz="800" b="0" noProof="0" dirty="0">
                        <a:solidFill>
                          <a:schemeClr val="tx1"/>
                        </a:solidFill>
                        <a:latin typeface="+mn-l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hlinkClick r:id="rId13" action="ppaction://hlinksldjump"/>
                        </a:rPr>
                        <a:t>Fashion design agent</a:t>
                      </a:r>
                      <a:endParaRPr lang="en-US" sz="800" b="0" kern="1200" noProof="0" dirty="0">
                        <a:solidFill>
                          <a:schemeClr val="tx1"/>
                        </a:solidFill>
                        <a:latin typeface="+mn-lt"/>
                        <a:ea typeface="+mn-ea"/>
                        <a:cs typeface="+mn-cs"/>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Store operations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4" action="ppaction://hlinksldjump"/>
                        </a:rPr>
                        <a:t>Assist store managers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5" action="ppaction://hlinksldjump"/>
                        </a:rPr>
                        <a:t>Assist store associates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6" action="ppaction://hlinksldjump"/>
                        </a:rPr>
                        <a:t>Improve store associate management</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7" action="ppaction://hlinksldjump"/>
                        </a:rPr>
                        <a:t>Maximize store performance</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8" action="ppaction://hlinksldjump"/>
                        </a:rPr>
                        <a:t>Improve retail store operations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19" action="ppaction://hlinksldjump"/>
                        </a:rPr>
                        <a:t>Improve customer service and info discovery</a:t>
                      </a: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94476742"/>
                  </a:ext>
                </a:extLst>
              </a:tr>
            </a:tbl>
          </a:graphicData>
        </a:graphic>
      </p:graphicFrame>
      <p:pic>
        <p:nvPicPr>
          <p:cNvPr id="32" name="Picture 31">
            <a:extLst>
              <a:ext uri="{FF2B5EF4-FFF2-40B4-BE49-F238E27FC236}">
                <a16:creationId xmlns:a16="http://schemas.microsoft.com/office/drawing/2014/main" id="{0C975E43-5E5A-D8BC-EC50-17C145D5D800}"/>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250642"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36" name="Picture 35">
            <a:extLst>
              <a:ext uri="{FF2B5EF4-FFF2-40B4-BE49-F238E27FC236}">
                <a16:creationId xmlns:a16="http://schemas.microsoft.com/office/drawing/2014/main" id="{C893FE82-EB0F-B37F-08F4-7C87EE36813E}"/>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5074756"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38" name="Picture 37">
            <a:extLst>
              <a:ext uri="{FF2B5EF4-FFF2-40B4-BE49-F238E27FC236}">
                <a16:creationId xmlns:a16="http://schemas.microsoft.com/office/drawing/2014/main" id="{113D46DC-47E3-B7AC-5767-C8A61EA562EB}"/>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3246781"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40" name="Picture 39">
            <a:extLst>
              <a:ext uri="{FF2B5EF4-FFF2-40B4-BE49-F238E27FC236}">
                <a16:creationId xmlns:a16="http://schemas.microsoft.com/office/drawing/2014/main" id="{8FBAC341-CCF9-BD5E-FEE2-2548EFED696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t="-119"/>
          <a:stretch/>
        </p:blipFill>
        <p:spPr>
          <a:xfrm>
            <a:off x="4161735" y="2857718"/>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41" name="Text Placeholder 10">
            <a:extLst>
              <a:ext uri="{FF2B5EF4-FFF2-40B4-BE49-F238E27FC236}">
                <a16:creationId xmlns:a16="http://schemas.microsoft.com/office/drawing/2014/main" id="{14990A77-E0E4-CA56-85CC-122F5A66939F}"/>
              </a:ext>
            </a:extLst>
          </p:cNvPr>
          <p:cNvSpPr txBox="1">
            <a:spLocks/>
          </p:cNvSpPr>
          <p:nvPr/>
        </p:nvSpPr>
        <p:spPr>
          <a:xfrm>
            <a:off x="3204743" y="3598749"/>
            <a:ext cx="74237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Merchandise Buyers and Planners</a:t>
            </a:r>
          </a:p>
        </p:txBody>
      </p:sp>
      <p:sp>
        <p:nvSpPr>
          <p:cNvPr id="42" name="Text Placeholder 10">
            <a:extLst>
              <a:ext uri="{FF2B5EF4-FFF2-40B4-BE49-F238E27FC236}">
                <a16:creationId xmlns:a16="http://schemas.microsoft.com/office/drawing/2014/main" id="{687104EB-4DFA-866C-27EA-55F4BC7FB31C}"/>
              </a:ext>
            </a:extLst>
          </p:cNvPr>
          <p:cNvSpPr txBox="1">
            <a:spLocks/>
          </p:cNvSpPr>
          <p:nvPr/>
        </p:nvSpPr>
        <p:spPr>
          <a:xfrm>
            <a:off x="2125999" y="3598749"/>
            <a:ext cx="93508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Store Operations Manager</a:t>
            </a:r>
          </a:p>
        </p:txBody>
      </p:sp>
      <p:sp>
        <p:nvSpPr>
          <p:cNvPr id="43" name="Text Placeholder 10">
            <a:extLst>
              <a:ext uri="{FF2B5EF4-FFF2-40B4-BE49-F238E27FC236}">
                <a16:creationId xmlns:a16="http://schemas.microsoft.com/office/drawing/2014/main" id="{3693AA29-863B-9A87-30C3-2C535136B34E}"/>
              </a:ext>
            </a:extLst>
          </p:cNvPr>
          <p:cNvSpPr txBox="1">
            <a:spLocks/>
          </p:cNvSpPr>
          <p:nvPr/>
        </p:nvSpPr>
        <p:spPr>
          <a:xfrm>
            <a:off x="4052909" y="3598749"/>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Supply Chain Manager</a:t>
            </a:r>
          </a:p>
        </p:txBody>
      </p:sp>
      <p:sp>
        <p:nvSpPr>
          <p:cNvPr id="44" name="Text Placeholder 10">
            <a:extLst>
              <a:ext uri="{FF2B5EF4-FFF2-40B4-BE49-F238E27FC236}">
                <a16:creationId xmlns:a16="http://schemas.microsoft.com/office/drawing/2014/main" id="{8A1CE68A-CC68-159D-4F2C-AB597FC86598}"/>
              </a:ext>
            </a:extLst>
          </p:cNvPr>
          <p:cNvSpPr txBox="1">
            <a:spLocks/>
          </p:cNvSpPr>
          <p:nvPr/>
        </p:nvSpPr>
        <p:spPr>
          <a:xfrm>
            <a:off x="5020113" y="3598749"/>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Marketing Manager</a:t>
            </a:r>
          </a:p>
        </p:txBody>
      </p:sp>
    </p:spTree>
    <p:extLst>
      <p:ext uri="{BB962C8B-B14F-4D97-AF65-F5344CB8AC3E}">
        <p14:creationId xmlns:p14="http://schemas.microsoft.com/office/powerpoint/2010/main" val="21819915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B8653-2A93-34C0-DF03-FFA00B2E6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E9996-F810-BDC9-01C6-320C31D8A056}"/>
              </a:ext>
            </a:extLst>
          </p:cNvPr>
          <p:cNvSpPr>
            <a:spLocks noGrp="1"/>
          </p:cNvSpPr>
          <p:nvPr>
            <p:ph type="title"/>
          </p:nvPr>
        </p:nvSpPr>
        <p:spPr>
          <a:xfrm>
            <a:off x="588263" y="457200"/>
            <a:ext cx="11018520" cy="430887"/>
          </a:xfrm>
        </p:spPr>
        <p:txBody>
          <a:bodyPr/>
          <a:lstStyle/>
          <a:p>
            <a:r>
              <a:rPr lang="en-US" sz="2800" noProof="0" dirty="0"/>
              <a:t>Deliver personalized shopping experiences</a:t>
            </a:r>
          </a:p>
        </p:txBody>
      </p:sp>
      <p:sp>
        <p:nvSpPr>
          <p:cNvPr id="16" name="Rounded Rectangle 53">
            <a:extLst>
              <a:ext uri="{FF2B5EF4-FFF2-40B4-BE49-F238E27FC236}">
                <a16:creationId xmlns:a16="http://schemas.microsoft.com/office/drawing/2014/main" id="{D1E1F9FC-C53B-93BC-1104-6BB4B12297AA}"/>
              </a:ext>
            </a:extLst>
          </p:cNvPr>
          <p:cNvSpPr>
            <a:spLocks/>
          </p:cNvSpPr>
          <p:nvPr/>
        </p:nvSpPr>
        <p:spPr bwMode="auto">
          <a:xfrm>
            <a:off x="574011" y="148441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pPr marL="0" marR="0" lvl="0" indent="0" algn="l" defTabSz="582780" rtl="0" eaLnBrk="1" fontAlgn="auto" latinLnBrk="0" hangingPunct="1">
              <a:lnSpc>
                <a:spcPct val="100000"/>
              </a:lnSpc>
              <a:spcBef>
                <a:spcPct val="0"/>
              </a:spcBef>
              <a:spcAft>
                <a:spcPts val="300"/>
              </a:spcAft>
              <a:buClrTx/>
              <a:buSzTx/>
              <a:buFontTx/>
              <a:buNone/>
              <a:tabLst/>
              <a:defRPr/>
            </a:pPr>
            <a:r>
              <a:rPr kumimoji="0" lang="en-US" sz="1200" b="0" i="0" u="none" strike="noStrike" kern="1200" cap="none" spc="0" normalizeH="0" baseline="0" noProof="0" dirty="0">
                <a:ln>
                  <a:noFill/>
                </a:ln>
                <a:solidFill>
                  <a:srgbClr val="424242"/>
                </a:solidFill>
                <a:effectLst/>
                <a:uLnTx/>
                <a:uFillTx/>
                <a:latin typeface="Segoe Sans"/>
                <a:ea typeface="+mn-ea"/>
                <a:cs typeface="+mn-cs"/>
              </a:rPr>
              <a:t>AI can significantly enhance marketing and promotions for retail organizations by enabling hyper-personalized marketing at scale, automating routine tasks, and providing predictive analytics. It helps retailers understand customer behavior, optimize supply chains, and make data-driven decisions to reduce waste and maximize profit. AI-driven recommendations and virtual agents improve customer experience by providing personalized assistance and support.</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B48312D3-1EF9-812B-297B-50B88793E488}"/>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B33BD64F-8FD9-328C-D028-74CEA57C327C}"/>
              </a:ext>
            </a:extLst>
          </p:cNvPr>
          <p:cNvGraphicFramePr>
            <a:graphicFrameLocks noGrp="1"/>
          </p:cNvGraphicFramePr>
          <p:nvPr>
            <p:extLst>
              <p:ext uri="{D42A27DB-BD31-4B8C-83A1-F6EECF244321}">
                <p14:modId xmlns:p14="http://schemas.microsoft.com/office/powerpoint/2010/main" val="441670812"/>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2" action="ppaction://hlinksldjump"/>
                        </a:rPr>
                        <a:t>Creating promotions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Track marketing campaign performance</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Implement adaptive pricing</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Craft targeted marketing campaigns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Create personalized shopping journeys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lang="en-US" sz="800" b="0" kern="1200" noProof="0" dirty="0">
                        <a:solidFill>
                          <a:schemeClr val="tx1"/>
                        </a:solidFill>
                        <a:latin typeface="+mn-lt"/>
                        <a:ea typeface="+mn-ea"/>
                        <a:cs typeface="+mn-cs"/>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A6BD891B-EA46-D5DC-6706-D523DDED31B8}"/>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6D362E52-88E8-0073-F841-F5D18751EECB}"/>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3D08DF66-A805-7D87-0D97-EDA54230916A}"/>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68743A74-5D01-D75C-DC90-6B2B9773B33F}"/>
              </a:ext>
            </a:extLst>
          </p:cNvPr>
          <p:cNvSpPr txBox="1"/>
          <p:nvPr/>
        </p:nvSpPr>
        <p:spPr>
          <a:xfrm>
            <a:off x="503230" y="5120712"/>
            <a:ext cx="1941795"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Marketing spend</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04A17215-4B61-3D8B-0EB2-3C61407F92A7}"/>
              </a:ext>
            </a:extLst>
          </p:cNvPr>
          <p:cNvSpPr txBox="1"/>
          <p:nvPr/>
        </p:nvSpPr>
        <p:spPr>
          <a:xfrm>
            <a:off x="2837229" y="5120712"/>
            <a:ext cx="1856763" cy="43858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Marketing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Store Associate</a:t>
            </a:r>
          </a:p>
        </p:txBody>
      </p:sp>
      <p:sp>
        <p:nvSpPr>
          <p:cNvPr id="24" name="Rectangle: Top Corners Rounded 23">
            <a:extLst>
              <a:ext uri="{FF2B5EF4-FFF2-40B4-BE49-F238E27FC236}">
                <a16:creationId xmlns:a16="http://schemas.microsoft.com/office/drawing/2014/main" id="{798D1FD2-A4DE-3AE4-B002-85C84CA5FE0E}"/>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pic>
        <p:nvPicPr>
          <p:cNvPr id="3" name="Picture 2">
            <a:extLst>
              <a:ext uri="{FF2B5EF4-FFF2-40B4-BE49-F238E27FC236}">
                <a16:creationId xmlns:a16="http://schemas.microsoft.com/office/drawing/2014/main" id="{C6616FC8-131B-6985-CFEB-FBE1C1D18535}"/>
              </a:ext>
            </a:extLst>
          </p:cNvPr>
          <p:cNvPicPr>
            <a:picLocks noChangeAspect="1"/>
          </p:cNvPicPr>
          <p:nvPr/>
        </p:nvPicPr>
        <p:blipFill>
          <a:blip r:embed="rId7">
            <a:clrChange>
              <a:clrFrom>
                <a:srgbClr val="FFFFFF"/>
              </a:clrFrom>
              <a:clrTo>
                <a:srgbClr val="FFFFFF">
                  <a:alpha val="0"/>
                </a:srgbClr>
              </a:clrTo>
            </a:clrChange>
          </a:blip>
          <a:srcRect l="5114" t="-1152" b="-1"/>
          <a:stretch/>
        </p:blipFill>
        <p:spPr>
          <a:xfrm>
            <a:off x="810025" y="3153225"/>
            <a:ext cx="1328204" cy="405018"/>
          </a:xfrm>
          <a:prstGeom prst="rect">
            <a:avLst/>
          </a:prstGeom>
        </p:spPr>
      </p:pic>
      <p:sp>
        <p:nvSpPr>
          <p:cNvPr id="10" name="TextBox 9">
            <a:extLst>
              <a:ext uri="{FF2B5EF4-FFF2-40B4-BE49-F238E27FC236}">
                <a16:creationId xmlns:a16="http://schemas.microsoft.com/office/drawing/2014/main" id="{0CBD18A3-34F3-8A32-F232-088676125BED}"/>
              </a:ext>
            </a:extLst>
          </p:cNvPr>
          <p:cNvSpPr txBox="1"/>
          <p:nvPr/>
        </p:nvSpPr>
        <p:spPr>
          <a:xfrm>
            <a:off x="588261" y="3731103"/>
            <a:ext cx="185676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hlinkClick r:id="rId8"/>
              </a:rPr>
              <a:t>Walmart unveils new generative AI-powered capabilities for shoppers</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2050" name="Picture 2" descr="CDW">
            <a:extLst>
              <a:ext uri="{FF2B5EF4-FFF2-40B4-BE49-F238E27FC236}">
                <a16:creationId xmlns:a16="http://schemas.microsoft.com/office/drawing/2014/main" id="{BB6EA6E3-6F5B-CF1E-3746-0FB499B1F3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0771" y="3122699"/>
            <a:ext cx="932140" cy="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397480-BF9D-F27F-B342-8A361A18C9FC}"/>
              </a:ext>
            </a:extLst>
          </p:cNvPr>
          <p:cNvSpPr txBox="1"/>
          <p:nvPr/>
        </p:nvSpPr>
        <p:spPr>
          <a:xfrm>
            <a:off x="2926681" y="3736732"/>
            <a:ext cx="1856763" cy="707886"/>
          </a:xfrm>
          <a:prstGeom prst="rect">
            <a:avLst/>
          </a:prstGeom>
          <a:noFill/>
        </p:spPr>
        <p:txBody>
          <a:bodyPr wrap="square">
            <a:spAutoFit/>
          </a:bodyPr>
          <a:lstStyle>
            <a:defPPr>
              <a:defRPr lang="en-US"/>
            </a:defPPr>
            <a:lvl1pPr>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Segoe UI"/>
                <a:hlinkClick r:id="rId10"/>
              </a:rPr>
              <a:t>CDW is embracing generative AI to power employee productivity and accelerate customers’ AI journeys</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0444364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7D27-585C-5139-2714-7901CD9BA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869B3-CF09-3A34-41C5-3DF3DD384F5C}"/>
              </a:ext>
            </a:extLst>
          </p:cNvPr>
          <p:cNvSpPr>
            <a:spLocks noGrp="1"/>
          </p:cNvSpPr>
          <p:nvPr>
            <p:ph type="title"/>
          </p:nvPr>
        </p:nvSpPr>
        <p:spPr>
          <a:xfrm>
            <a:off x="588263" y="457200"/>
            <a:ext cx="11018520" cy="430887"/>
          </a:xfrm>
        </p:spPr>
        <p:txBody>
          <a:bodyPr/>
          <a:lstStyle/>
          <a:p>
            <a:r>
              <a:rPr lang="en-US" sz="2800" noProof="0" dirty="0"/>
              <a:t>Improve merchandising and supply chain</a:t>
            </a:r>
          </a:p>
        </p:txBody>
      </p:sp>
      <p:sp>
        <p:nvSpPr>
          <p:cNvPr id="16" name="Rounded Rectangle 53">
            <a:extLst>
              <a:ext uri="{FF2B5EF4-FFF2-40B4-BE49-F238E27FC236}">
                <a16:creationId xmlns:a16="http://schemas.microsoft.com/office/drawing/2014/main" id="{D12D0211-8C50-30D5-3521-3A9624F2DCAF}"/>
              </a:ext>
            </a:extLst>
          </p:cNvPr>
          <p:cNvSpPr>
            <a:spLocks/>
          </p:cNvSpPr>
          <p:nvPr/>
        </p:nvSpPr>
        <p:spPr bwMode="auto">
          <a:xfrm>
            <a:off x="574011" y="1516017"/>
            <a:ext cx="10950215" cy="1015663"/>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t" anchorCtr="0" forceAA="0" compatLnSpc="1">
            <a:prstTxWarp prst="textNoShape">
              <a:avLst/>
            </a:prstTxWarp>
            <a:noAutofit/>
          </a:bodyPr>
          <a:lstStyle/>
          <a:p>
            <a:r>
              <a:rPr kumimoji="0" lang="en-US" sz="1200" b="0" i="0" u="none" strike="noStrike" kern="1200" cap="none" spc="0" normalizeH="0" baseline="0" noProof="0" dirty="0">
                <a:ln>
                  <a:noFill/>
                </a:ln>
                <a:solidFill>
                  <a:srgbClr val="424242"/>
                </a:solidFill>
                <a:effectLst/>
                <a:uLnTx/>
                <a:uFillTx/>
                <a:latin typeface="Segoe Sans"/>
                <a:ea typeface="+mn-ea"/>
                <a:cs typeface="+mn-cs"/>
              </a:rPr>
              <a:t>AI can significantly enhance merchandising and supply chain operations for retailers by analyzing purchasing patterns and market trends to predict demand accurately and help optimize inventory management. AI-driven analytics provide real-time insights, enabling retailers to make data-driven decisions and improve efficiency. It helps in tracking shipments, forecasting inventory needs, and automating warehouse management, reducing overstock and stockouts. Additionally, it helps in optimizing product placement, pricing, and promotions by leveraging machine learning and data analytics. This leads to improved efficiency, customer satisfaction, and ultimately, increased sales.</a:t>
            </a: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28" name="Rectangle: Top Corners Rounded 27">
            <a:extLst>
              <a:ext uri="{FF2B5EF4-FFF2-40B4-BE49-F238E27FC236}">
                <a16:creationId xmlns:a16="http://schemas.microsoft.com/office/drawing/2014/main" id="{0534F36C-2309-CCE2-E190-2B8D5F576D56}"/>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4" name="Table 3">
            <a:extLst>
              <a:ext uri="{FF2B5EF4-FFF2-40B4-BE49-F238E27FC236}">
                <a16:creationId xmlns:a16="http://schemas.microsoft.com/office/drawing/2014/main" id="{89F951E7-E25E-E01B-1AFC-DFDF5A19821D}"/>
              </a:ext>
            </a:extLst>
          </p:cNvPr>
          <p:cNvGraphicFramePr>
            <a:graphicFrameLocks noGrp="1"/>
          </p:cNvGraphicFramePr>
          <p:nvPr>
            <p:extLst>
              <p:ext uri="{D42A27DB-BD31-4B8C-83A1-F6EECF244321}">
                <p14:modId xmlns:p14="http://schemas.microsoft.com/office/powerpoint/2010/main" val="2233254151"/>
              </p:ext>
            </p:extLst>
          </p:nvPr>
        </p:nvGraphicFramePr>
        <p:xfrm>
          <a:off x="5185591" y="2994615"/>
          <a:ext cx="6338635" cy="244043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a:lnSpc>
                          <a:spcPct val="100000"/>
                        </a:lnSpc>
                      </a:pPr>
                      <a:r>
                        <a:rPr lang="en-US" sz="1000" b="0" spc="0" noProof="0" dirty="0">
                          <a:solidFill>
                            <a:schemeClr val="accent3"/>
                          </a:solidFill>
                          <a:latin typeface="+mj-lt"/>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accent3"/>
                          </a:solidFill>
                          <a:latin typeface="+mj-lt"/>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b="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b="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lang="en-US" sz="800" b="0" noProof="0" dirty="0">
                          <a:solidFill>
                            <a:srgbClr val="8661C5"/>
                          </a:solidFill>
                          <a:latin typeface="+mn-lt"/>
                          <a:hlinkClick r:id="rId2" action="ppaction://hlinksldjump"/>
                        </a:rPr>
                        <a:t>Identify new product options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3" action="ppaction://hlinksldjump"/>
                        </a:rPr>
                        <a:t>Streamline market research and strategy</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4" action="ppaction://hlinksldjump"/>
                        </a:rPr>
                        <a:t>Optimize supply chain management</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5" action="ppaction://hlinksldjump"/>
                        </a:rPr>
                        <a:t>Improve merchandising decisions</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hlinkClick r:id="rId6" action="ppaction://hlinksldjump"/>
                        </a:rPr>
                        <a:t>Reduce sourcing compliance risk</a:t>
                      </a: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Segoe UI" panose="020B0502040204020203" pitchFamily="34" charset="0"/>
                          <a:hlinkClick r:id="rId7" action="ppaction://hlinksldjump"/>
                        </a:rPr>
                        <a:t>Fashion design agent</a:t>
                      </a:r>
                      <a:endParaRPr lang="en-US" sz="800" b="0" kern="1200" noProof="0" dirty="0">
                        <a:solidFill>
                          <a:schemeClr val="tx1"/>
                        </a:solidFill>
                        <a:latin typeface="+mn-lt"/>
                        <a:ea typeface="+mn-ea"/>
                        <a:cs typeface="+mn-cs"/>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5" name="Rectangle: Top Corners Rounded 4">
            <a:extLst>
              <a:ext uri="{FF2B5EF4-FFF2-40B4-BE49-F238E27FC236}">
                <a16:creationId xmlns:a16="http://schemas.microsoft.com/office/drawing/2014/main" id="{E51CD760-9FD4-D516-2E4A-06CD03476D72}"/>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8" name="Rectangle: Top Corners Rounded 7">
            <a:extLst>
              <a:ext uri="{FF2B5EF4-FFF2-40B4-BE49-F238E27FC236}">
                <a16:creationId xmlns:a16="http://schemas.microsoft.com/office/drawing/2014/main" id="{446826E9-69E6-2A7C-198A-A526E705769D}"/>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9" name="Rectangle: Top Corners Rounded 8">
            <a:extLst>
              <a:ext uri="{FF2B5EF4-FFF2-40B4-BE49-F238E27FC236}">
                <a16:creationId xmlns:a16="http://schemas.microsoft.com/office/drawing/2014/main" id="{D3734248-7FA4-CEFA-95D3-267EC313E4E0}"/>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2" name="TextBox 11">
            <a:extLst>
              <a:ext uri="{FF2B5EF4-FFF2-40B4-BE49-F238E27FC236}">
                <a16:creationId xmlns:a16="http://schemas.microsoft.com/office/drawing/2014/main" id="{5180201E-39AE-BFBC-20F8-E3AF6955293E}"/>
              </a:ext>
            </a:extLst>
          </p:cNvPr>
          <p:cNvSpPr txBox="1"/>
          <p:nvPr/>
        </p:nvSpPr>
        <p:spPr>
          <a:xfrm>
            <a:off x="503230" y="5120712"/>
            <a:ext cx="1941795"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Revenue per store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Customer satisfaction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Sales conversion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Marketing spend</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Retail margin</a:t>
            </a:r>
          </a:p>
        </p:txBody>
      </p:sp>
      <p:sp>
        <p:nvSpPr>
          <p:cNvPr id="23" name="TextBox 22">
            <a:extLst>
              <a:ext uri="{FF2B5EF4-FFF2-40B4-BE49-F238E27FC236}">
                <a16:creationId xmlns:a16="http://schemas.microsoft.com/office/drawing/2014/main" id="{0BB034F3-C2E6-6A1F-02A7-BB5797CA2859}"/>
              </a:ext>
            </a:extLst>
          </p:cNvPr>
          <p:cNvSpPr txBox="1"/>
          <p:nvPr/>
        </p:nvSpPr>
        <p:spPr>
          <a:xfrm>
            <a:off x="2837229" y="5120712"/>
            <a:ext cx="1856763"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Supply Chain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Logistics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Merchandising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Store Manager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Finance Analyst</a:t>
            </a:r>
          </a:p>
        </p:txBody>
      </p:sp>
      <p:sp>
        <p:nvSpPr>
          <p:cNvPr id="24" name="Rectangle: Top Corners Rounded 23">
            <a:extLst>
              <a:ext uri="{FF2B5EF4-FFF2-40B4-BE49-F238E27FC236}">
                <a16:creationId xmlns:a16="http://schemas.microsoft.com/office/drawing/2014/main" id="{69160CD9-1EBD-7A92-8A6C-30926C0D0165}"/>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9144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3" name="TextBox 2">
            <a:extLst>
              <a:ext uri="{FF2B5EF4-FFF2-40B4-BE49-F238E27FC236}">
                <a16:creationId xmlns:a16="http://schemas.microsoft.com/office/drawing/2014/main" id="{77C10A4F-7E95-413F-B43B-3281941A006B}"/>
              </a:ext>
            </a:extLst>
          </p:cNvPr>
          <p:cNvSpPr txBox="1"/>
          <p:nvPr/>
        </p:nvSpPr>
        <p:spPr>
          <a:xfrm>
            <a:off x="588261" y="3842657"/>
            <a:ext cx="1856763"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u="sng" dirty="0" err="1">
                <a:solidFill>
                  <a:srgbClr val="8661C5"/>
                </a:solidFill>
                <a:cs typeface="Segoe UI"/>
                <a:hlinkClick r:id="rId8"/>
              </a:rPr>
              <a:t>Fashable</a:t>
            </a:r>
            <a:r>
              <a:rPr lang="en-US" sz="1200" u="sng" dirty="0">
                <a:solidFill>
                  <a:srgbClr val="8661C5"/>
                </a:solidFill>
                <a:cs typeface="Segoe UI"/>
                <a:hlinkClick r:id="rId8"/>
              </a:rPr>
              <a:t> reimagines the future of fashion design</a:t>
            </a:r>
            <a:r>
              <a:rPr lang="en-US" sz="1200" dirty="0">
                <a:cs typeface="Segoe UI"/>
              </a:rPr>
              <a:t>​</a:t>
            </a:r>
            <a:endParaRPr lang="en-US" dirty="0"/>
          </a:p>
        </p:txBody>
      </p:sp>
      <p:pic>
        <p:nvPicPr>
          <p:cNvPr id="6" name="Picture 5" descr="A logo of a company&#10;&#10;AI-generated content may be incorrect.">
            <a:extLst>
              <a:ext uri="{FF2B5EF4-FFF2-40B4-BE49-F238E27FC236}">
                <a16:creationId xmlns:a16="http://schemas.microsoft.com/office/drawing/2014/main" id="{9B14F13D-CACF-3481-70EA-7D679D06C65B}"/>
              </a:ext>
            </a:extLst>
          </p:cNvPr>
          <p:cNvPicPr>
            <a:picLocks noChangeAspect="1"/>
          </p:cNvPicPr>
          <p:nvPr/>
        </p:nvPicPr>
        <p:blipFill>
          <a:blip r:embed="rId9"/>
          <a:stretch>
            <a:fillRect/>
          </a:stretch>
        </p:blipFill>
        <p:spPr>
          <a:xfrm>
            <a:off x="641577" y="3240542"/>
            <a:ext cx="1666875" cy="605519"/>
          </a:xfrm>
          <a:prstGeom prst="rect">
            <a:avLst/>
          </a:prstGeom>
        </p:spPr>
      </p:pic>
    </p:spTree>
    <p:extLst>
      <p:ext uri="{BB962C8B-B14F-4D97-AF65-F5344CB8AC3E}">
        <p14:creationId xmlns:p14="http://schemas.microsoft.com/office/powerpoint/2010/main" val="381589535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a0c03e64be8ee40ecdff530c39fb4b4">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e40f2d4fd7089cf71002697928c39dfe"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12c9beb-9115-4dd4-b4b0-98592a7680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D0852CF4-760D-4C86-B3E5-0A4850814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c12c9beb-9115-4dd4-b4b0-98592a7680e2"/>
    <ds:schemaRef ds:uri="http://purl.org/dc/terms/"/>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9b9b331a-5640-4f50-a010-6cc4266aa39c"/>
    <ds:schemaRef ds:uri="http://purl.org/dc/dcmityp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35957</TotalTime>
  <Words>8763</Words>
  <Application>Microsoft Office PowerPoint</Application>
  <PresentationFormat>Widescreen</PresentationFormat>
  <Paragraphs>997</Paragraphs>
  <Slides>34</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6" baseType="lpstr">
      <vt:lpstr>Aptos</vt:lpstr>
      <vt:lpstr>Arial</vt:lpstr>
      <vt:lpstr>Segoe Sans</vt:lpstr>
      <vt:lpstr>Segoe Sans Display Semibold</vt:lpstr>
      <vt:lpstr>Segoe UI</vt:lpstr>
      <vt:lpstr>Segoe UI </vt:lpstr>
      <vt:lpstr>Segoe UI Semibold</vt:lpstr>
      <vt:lpstr>Segoe UI Semilight</vt:lpstr>
      <vt:lpstr>Segoe UI Variable Text</vt:lpstr>
      <vt:lpstr>Wingdings</vt:lpstr>
      <vt:lpstr>Light 16x9</vt:lpstr>
      <vt:lpstr>think-cell Slide</vt:lpstr>
      <vt:lpstr>Microsoft Scenario Library</vt:lpstr>
      <vt:lpstr>Top 10 to "Try First"</vt:lpstr>
      <vt:lpstr>AI value journey</vt:lpstr>
      <vt:lpstr>”Effort” level for each scenario  </vt:lpstr>
      <vt:lpstr>AI use cases for Retail</vt:lpstr>
      <vt:lpstr>AI Retail use cases</vt:lpstr>
      <vt:lpstr>AI use cases for Retail</vt:lpstr>
      <vt:lpstr>Deliver personalized shopping experiences</vt:lpstr>
      <vt:lpstr>Improve merchandising and supply chain</vt:lpstr>
      <vt:lpstr>Drive efficiency through AI-assisted store associates</vt:lpstr>
      <vt:lpstr>KPI – Revenue per store</vt:lpstr>
      <vt:lpstr>KPI – Customer satisfaction</vt:lpstr>
      <vt:lpstr>KPI – Sales conversion rate</vt:lpstr>
      <vt:lpstr>KPI – Employee turnover</vt:lpstr>
      <vt:lpstr>KPI – Marketing spend</vt:lpstr>
      <vt:lpstr>KPI – Retail margin</vt:lpstr>
      <vt:lpstr>Identify new product and supplier options</vt:lpstr>
      <vt:lpstr>Creating promotional materials</vt:lpstr>
      <vt:lpstr>Maximize store performance</vt:lpstr>
      <vt:lpstr>Fashion design agent</vt:lpstr>
      <vt:lpstr>Optimize supply chain management</vt:lpstr>
      <vt:lpstr>Improve merchandising decisions</vt:lpstr>
      <vt:lpstr>Implement adaptive pricing</vt:lpstr>
      <vt:lpstr>Streamline market research and strategy</vt:lpstr>
      <vt:lpstr>Track marketing campaign performance</vt:lpstr>
      <vt:lpstr>Craft targeted marketing campaigns</vt:lpstr>
      <vt:lpstr>Reduce sourcing compliance risk</vt:lpstr>
      <vt:lpstr>Improve store associate management</vt:lpstr>
      <vt:lpstr>Improve retail store operations</vt:lpstr>
      <vt:lpstr>Assist store associates</vt:lpstr>
      <vt:lpstr>Assist store managers</vt:lpstr>
      <vt:lpstr>Improve customer service and info discovery</vt:lpstr>
      <vt:lpstr>Create personalized shopping journeys</vt:lpstr>
      <vt:lpstr>A day in the life of a Store Associate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2025-06-27T00:28:36Z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