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9" r:id="rId5"/>
    <p:sldMasterId id="2147483696" r:id="rId6"/>
  </p:sldMasterIdLst>
  <p:notesMasterIdLst>
    <p:notesMasterId r:id="rId36"/>
  </p:notesMasterIdLst>
  <p:sldIdLst>
    <p:sldId id="2147481814" r:id="rId7"/>
    <p:sldId id="256" r:id="rId8"/>
    <p:sldId id="2147481840" r:id="rId9"/>
    <p:sldId id="2147481841" r:id="rId10"/>
    <p:sldId id="2147481843" r:id="rId11"/>
    <p:sldId id="2147481844" r:id="rId12"/>
    <p:sldId id="2147481842" r:id="rId13"/>
    <p:sldId id="2147481845" r:id="rId14"/>
    <p:sldId id="2147481846" r:id="rId15"/>
    <p:sldId id="2147483554" r:id="rId16"/>
    <p:sldId id="2147481803" r:id="rId17"/>
    <p:sldId id="2147481849" r:id="rId18"/>
    <p:sldId id="2147481824" r:id="rId19"/>
    <p:sldId id="1644" r:id="rId20"/>
    <p:sldId id="2147481804" r:id="rId21"/>
    <p:sldId id="2147481822" r:id="rId22"/>
    <p:sldId id="2147481838" r:id="rId23"/>
    <p:sldId id="2147483622" r:id="rId24"/>
    <p:sldId id="2147481816" r:id="rId25"/>
    <p:sldId id="2147483647" r:id="rId26"/>
    <p:sldId id="2147481823" r:id="rId27"/>
    <p:sldId id="2147483468" r:id="rId28"/>
    <p:sldId id="2147481818" r:id="rId29"/>
    <p:sldId id="1647" r:id="rId30"/>
    <p:sldId id="2147481826" r:id="rId31"/>
    <p:sldId id="2147481825" r:id="rId32"/>
    <p:sldId id="2147481820" r:id="rId33"/>
    <p:sldId id="258" r:id="rId34"/>
    <p:sldId id="214748184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build agents in Copilot Chat" id="{A6BB7343-9877-4D95-B42E-AAD1C955AC44}">
          <p14:sldIdLst>
            <p14:sldId id="2147481814"/>
            <p14:sldId id="256"/>
            <p14:sldId id="2147481840"/>
            <p14:sldId id="2147481841"/>
            <p14:sldId id="2147481843"/>
            <p14:sldId id="2147481844"/>
            <p14:sldId id="2147481842"/>
            <p14:sldId id="2147481845"/>
            <p14:sldId id="2147481846"/>
          </p14:sldIdLst>
        </p14:section>
        <p14:section name="User scenarios" id="{6A8FFE3F-0F69-4D4A-8A7F-DF8BB2F24C57}">
          <p14:sldIdLst>
            <p14:sldId id="2147483554"/>
            <p14:sldId id="2147481803"/>
            <p14:sldId id="2147481849"/>
            <p14:sldId id="2147481824"/>
            <p14:sldId id="1644"/>
            <p14:sldId id="2147481804"/>
            <p14:sldId id="2147481822"/>
            <p14:sldId id="2147481838"/>
            <p14:sldId id="2147483622"/>
            <p14:sldId id="2147481816"/>
            <p14:sldId id="2147483647"/>
            <p14:sldId id="2147481823"/>
            <p14:sldId id="2147483468"/>
            <p14:sldId id="2147481818"/>
          </p14:sldIdLst>
        </p14:section>
        <p14:section name="IT Admin scenarios" id="{D1FD0A8B-787A-4145-BE39-CA8AF67FCE96}">
          <p14:sldIdLst>
            <p14:sldId id="1647"/>
            <p14:sldId id="2147481826"/>
            <p14:sldId id="2147481825"/>
            <p14:sldId id="2147481820"/>
          </p14:sldIdLst>
        </p14:section>
        <p14:section name="Agent Store" id="{E965BF14-F202-43B2-8EA4-9AF54705401F}">
          <p14:sldIdLst>
            <p14:sldId id="258"/>
          </p14:sldIdLst>
        </p14:section>
        <p14:section name="Resources" id="{C9EB8E4B-E94C-4268-A0D8-EC374E671DAE}">
          <p14:sldIdLst>
            <p14:sldId id="2147481848"/>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8D230E28-0CFD-03F1-4023-8C0EFBA2B7DD}" name="Caroline Camp Powers" initials="" userId="S::carolinecamp@microsoft.com::b22ff8d0-7d06-48e8-9971-38809001dd16" providerId="AD"/>
  <p188:author id="{42827239-A550-492D-1576-CE1DCACE4914}" name="Daryl Schaal (SYNAXIS CORPORATION)" initials="" userId="S::v-darsch@microsoft.com::a951ecaa-969a-4477-a8c9-df0dfa026182" providerId="AD"/>
  <p188:author id="{CC307A57-0DE9-6B4C-845E-A0E78E28113F}" name="Lester Hewett" initials="LH" userId="S::lehewe@microsoft.com::9cd74261-8b4a-4cf2-a94d-4b87f89947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761DB-D43C-4A6C-B393-1164C56CE8DF}" v="5" dt="2025-10-23T20:47:54.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Peterson (NAYAMODE INC)" userId="f8898314-5523-4930-acf0-2b563b2b4dc9" providerId="ADAL" clId="{77027BAE-19B2-4B12-9E98-945414B41849}"/>
    <pc:docChg chg="undo custSel modSld">
      <pc:chgData name="Alicia Peterson (NAYAMODE INC)" userId="f8898314-5523-4930-acf0-2b563b2b4dc9" providerId="ADAL" clId="{77027BAE-19B2-4B12-9E98-945414B41849}" dt="2025-10-23T20:47:54.732" v="39" actId="1076"/>
      <pc:docMkLst>
        <pc:docMk/>
      </pc:docMkLst>
      <pc:sldChg chg="modSp mod">
        <pc:chgData name="Alicia Peterson (NAYAMODE INC)" userId="f8898314-5523-4930-acf0-2b563b2b4dc9" providerId="ADAL" clId="{77027BAE-19B2-4B12-9E98-945414B41849}" dt="2025-10-23T20:47:54.732" v="39" actId="1076"/>
        <pc:sldMkLst>
          <pc:docMk/>
          <pc:sldMk cId="2921049169" sldId="256"/>
        </pc:sldMkLst>
        <pc:spChg chg="mod">
          <ac:chgData name="Alicia Peterson (NAYAMODE INC)" userId="f8898314-5523-4930-acf0-2b563b2b4dc9" providerId="ADAL" clId="{77027BAE-19B2-4B12-9E98-945414B41849}" dt="2025-10-23T20:47:54.732" v="39" actId="1076"/>
          <ac:spMkLst>
            <pc:docMk/>
            <pc:sldMk cId="2921049169" sldId="256"/>
            <ac:spMk id="4" creationId="{BC344737-8759-7AA4-AEB2-4047C0CD9C3A}"/>
          </ac:spMkLst>
        </pc:spChg>
      </pc:sldChg>
      <pc:sldChg chg="modSp mod">
        <pc:chgData name="Alicia Peterson (NAYAMODE INC)" userId="f8898314-5523-4930-acf0-2b563b2b4dc9" providerId="ADAL" clId="{77027BAE-19B2-4B12-9E98-945414B41849}" dt="2025-10-20T22:51:18.018" v="34" actId="13244"/>
        <pc:sldMkLst>
          <pc:docMk/>
          <pc:sldMk cId="4076537273" sldId="258"/>
        </pc:sldMkLst>
        <pc:spChg chg="mod ord">
          <ac:chgData name="Alicia Peterson (NAYAMODE INC)" userId="f8898314-5523-4930-acf0-2b563b2b4dc9" providerId="ADAL" clId="{77027BAE-19B2-4B12-9E98-945414B41849}" dt="2025-10-20T22:51:18.018" v="34" actId="13244"/>
          <ac:spMkLst>
            <pc:docMk/>
            <pc:sldMk cId="4076537273" sldId="258"/>
            <ac:spMk id="20" creationId="{380800C7-EBFB-69EC-24CF-0A54C4FED6AB}"/>
          </ac:spMkLst>
        </pc:spChg>
      </pc:sldChg>
      <pc:sldChg chg="modSp mod">
        <pc:chgData name="Alicia Peterson (NAYAMODE INC)" userId="f8898314-5523-4930-acf0-2b563b2b4dc9" providerId="ADAL" clId="{77027BAE-19B2-4B12-9E98-945414B41849}" dt="2025-10-20T22:49:09.869" v="9" actId="962"/>
        <pc:sldMkLst>
          <pc:docMk/>
          <pc:sldMk cId="797115738" sldId="1644"/>
        </pc:sldMkLst>
        <pc:picChg chg="mod">
          <ac:chgData name="Alicia Peterson (NAYAMODE INC)" userId="f8898314-5523-4930-acf0-2b563b2b4dc9" providerId="ADAL" clId="{77027BAE-19B2-4B12-9E98-945414B41849}" dt="2025-10-20T22:49:09.869" v="9" actId="962"/>
          <ac:picMkLst>
            <pc:docMk/>
            <pc:sldMk cId="797115738" sldId="1644"/>
            <ac:picMk id="2" creationId="{0822B4D5-18CF-30B3-D1E9-13B78E0C5B0B}"/>
          </ac:picMkLst>
        </pc:picChg>
        <pc:picChg chg="mod">
          <ac:chgData name="Alicia Peterson (NAYAMODE INC)" userId="f8898314-5523-4930-acf0-2b563b2b4dc9" providerId="ADAL" clId="{77027BAE-19B2-4B12-9E98-945414B41849}" dt="2025-10-20T22:48:52.596" v="7" actId="962"/>
          <ac:picMkLst>
            <pc:docMk/>
            <pc:sldMk cId="797115738" sldId="1644"/>
            <ac:picMk id="6" creationId="{9993DC62-4060-2762-A3B2-8A5A3417E380}"/>
          </ac:picMkLst>
        </pc:picChg>
      </pc:sldChg>
      <pc:sldChg chg="modSp mod">
        <pc:chgData name="Alicia Peterson (NAYAMODE INC)" userId="f8898314-5523-4930-acf0-2b563b2b4dc9" providerId="ADAL" clId="{77027BAE-19B2-4B12-9E98-945414B41849}" dt="2025-10-20T22:50:16.358" v="27" actId="962"/>
        <pc:sldMkLst>
          <pc:docMk/>
          <pc:sldMk cId="2639650" sldId="1647"/>
        </pc:sldMkLst>
        <pc:picChg chg="mod">
          <ac:chgData name="Alicia Peterson (NAYAMODE INC)" userId="f8898314-5523-4930-acf0-2b563b2b4dc9" providerId="ADAL" clId="{77027BAE-19B2-4B12-9E98-945414B41849}" dt="2025-10-20T22:50:16.358" v="27" actId="962"/>
          <ac:picMkLst>
            <pc:docMk/>
            <pc:sldMk cId="2639650" sldId="1647"/>
            <ac:picMk id="2" creationId="{4035835D-1824-BE68-07FE-027A8BD472E1}"/>
          </ac:picMkLst>
        </pc:picChg>
        <pc:picChg chg="mod">
          <ac:chgData name="Alicia Peterson (NAYAMODE INC)" userId="f8898314-5523-4930-acf0-2b563b2b4dc9" providerId="ADAL" clId="{77027BAE-19B2-4B12-9E98-945414B41849}" dt="2025-10-20T22:50:07.649" v="25" actId="962"/>
          <ac:picMkLst>
            <pc:docMk/>
            <pc:sldMk cId="2639650" sldId="1647"/>
            <ac:picMk id="6" creationId="{9993DC62-4060-2762-A3B2-8A5A3417E380}"/>
          </ac:picMkLst>
        </pc:picChg>
      </pc:sldChg>
      <pc:sldChg chg="modSp mod">
        <pc:chgData name="Alicia Peterson (NAYAMODE INC)" userId="f8898314-5523-4930-acf0-2b563b2b4dc9" providerId="ADAL" clId="{77027BAE-19B2-4B12-9E98-945414B41849}" dt="2025-10-20T22:49:21.106" v="11" actId="962"/>
        <pc:sldMkLst>
          <pc:docMk/>
          <pc:sldMk cId="4140846467" sldId="2147481838"/>
        </pc:sldMkLst>
        <pc:grpChg chg="mod">
          <ac:chgData name="Alicia Peterson (NAYAMODE INC)" userId="f8898314-5523-4930-acf0-2b563b2b4dc9" providerId="ADAL" clId="{77027BAE-19B2-4B12-9E98-945414B41849}" dt="2025-10-20T22:49:21.106" v="11" actId="962"/>
          <ac:grpSpMkLst>
            <pc:docMk/>
            <pc:sldMk cId="4140846467" sldId="2147481838"/>
            <ac:grpSpMk id="8" creationId="{8D745FA2-DF86-9658-18DC-181C8B3327DC}"/>
          </ac:grpSpMkLst>
        </pc:grpChg>
      </pc:sldChg>
      <pc:sldChg chg="modSp mod">
        <pc:chgData name="Alicia Peterson (NAYAMODE INC)" userId="f8898314-5523-4930-acf0-2b563b2b4dc9" providerId="ADAL" clId="{77027BAE-19B2-4B12-9E98-945414B41849}" dt="2025-10-20T22:50:53.977" v="31" actId="962"/>
        <pc:sldMkLst>
          <pc:docMk/>
          <pc:sldMk cId="1898248077" sldId="2147481848"/>
        </pc:sldMkLst>
        <pc:picChg chg="mod">
          <ac:chgData name="Alicia Peterson (NAYAMODE INC)" userId="f8898314-5523-4930-acf0-2b563b2b4dc9" providerId="ADAL" clId="{77027BAE-19B2-4B12-9E98-945414B41849}" dt="2025-10-20T22:50:32.348" v="29" actId="962"/>
          <ac:picMkLst>
            <pc:docMk/>
            <pc:sldMk cId="1898248077" sldId="2147481848"/>
            <ac:picMk id="24" creationId="{3A51FE61-0F72-559C-E507-9CC62C258793}"/>
          </ac:picMkLst>
        </pc:picChg>
        <pc:picChg chg="mod">
          <ac:chgData name="Alicia Peterson (NAYAMODE INC)" userId="f8898314-5523-4930-acf0-2b563b2b4dc9" providerId="ADAL" clId="{77027BAE-19B2-4B12-9E98-945414B41849}" dt="2025-10-20T22:50:53.977" v="31" actId="962"/>
          <ac:picMkLst>
            <pc:docMk/>
            <pc:sldMk cId="1898248077" sldId="2147481848"/>
            <ac:picMk id="28" creationId="{FFF572BF-E4C2-66A8-2E08-452BA7779519}"/>
          </ac:picMkLst>
        </pc:picChg>
      </pc:sldChg>
      <pc:sldChg chg="modSp mod">
        <pc:chgData name="Alicia Peterson (NAYAMODE INC)" userId="f8898314-5523-4930-acf0-2b563b2b4dc9" providerId="ADAL" clId="{77027BAE-19B2-4B12-9E98-945414B41849}" dt="2025-10-20T22:48:45.161" v="5" actId="962"/>
        <pc:sldMkLst>
          <pc:docMk/>
          <pc:sldMk cId="184520239" sldId="2147481849"/>
        </pc:sldMkLst>
        <pc:picChg chg="mod">
          <ac:chgData name="Alicia Peterson (NAYAMODE INC)" userId="f8898314-5523-4930-acf0-2b563b2b4dc9" providerId="ADAL" clId="{77027BAE-19B2-4B12-9E98-945414B41849}" dt="2025-10-20T22:48:45.161" v="5" actId="962"/>
          <ac:picMkLst>
            <pc:docMk/>
            <pc:sldMk cId="184520239" sldId="2147481849"/>
            <ac:picMk id="6" creationId="{9993DC62-4060-2762-A3B2-8A5A3417E380}"/>
          </ac:picMkLst>
        </pc:picChg>
      </pc:sldChg>
      <pc:sldChg chg="modSp mod">
        <pc:chgData name="Alicia Peterson (NAYAMODE INC)" userId="f8898314-5523-4930-acf0-2b563b2b4dc9" providerId="ADAL" clId="{77027BAE-19B2-4B12-9E98-945414B41849}" dt="2025-10-20T22:50:05.145" v="23" actId="962"/>
        <pc:sldMkLst>
          <pc:docMk/>
          <pc:sldMk cId="1065503290" sldId="2147483468"/>
        </pc:sldMkLst>
        <pc:picChg chg="mod">
          <ac:chgData name="Alicia Peterson (NAYAMODE INC)" userId="f8898314-5523-4930-acf0-2b563b2b4dc9" providerId="ADAL" clId="{77027BAE-19B2-4B12-9E98-945414B41849}" dt="2025-10-20T22:49:53.861" v="21" actId="962"/>
          <ac:picMkLst>
            <pc:docMk/>
            <pc:sldMk cId="1065503290" sldId="2147483468"/>
            <ac:picMk id="6" creationId="{9993DC62-4060-2762-A3B2-8A5A3417E380}"/>
          </ac:picMkLst>
        </pc:picChg>
        <pc:picChg chg="mod">
          <ac:chgData name="Alicia Peterson (NAYAMODE INC)" userId="f8898314-5523-4930-acf0-2b563b2b4dc9" providerId="ADAL" clId="{77027BAE-19B2-4B12-9E98-945414B41849}" dt="2025-10-20T22:50:05.145" v="23" actId="962"/>
          <ac:picMkLst>
            <pc:docMk/>
            <pc:sldMk cId="1065503290" sldId="2147483468"/>
            <ac:picMk id="8" creationId="{A6D1CC5D-E79E-F54B-5A80-D1790318D0B7}"/>
          </ac:picMkLst>
        </pc:picChg>
      </pc:sldChg>
      <pc:sldChg chg="modSp mod">
        <pc:chgData name="Alicia Peterson (NAYAMODE INC)" userId="f8898314-5523-4930-acf0-2b563b2b4dc9" providerId="ADAL" clId="{77027BAE-19B2-4B12-9E98-945414B41849}" dt="2025-10-20T22:48:37.397" v="3" actId="962"/>
        <pc:sldMkLst>
          <pc:docMk/>
          <pc:sldMk cId="691075814" sldId="2147483554"/>
        </pc:sldMkLst>
        <pc:picChg chg="mod">
          <ac:chgData name="Alicia Peterson (NAYAMODE INC)" userId="f8898314-5523-4930-acf0-2b563b2b4dc9" providerId="ADAL" clId="{77027BAE-19B2-4B12-9E98-945414B41849}" dt="2025-10-20T22:48:37.397" v="3" actId="962"/>
          <ac:picMkLst>
            <pc:docMk/>
            <pc:sldMk cId="691075814" sldId="2147483554"/>
            <ac:picMk id="2" creationId="{4035835D-1824-BE68-07FE-027A8BD472E1}"/>
          </ac:picMkLst>
        </pc:picChg>
        <pc:picChg chg="mod">
          <ac:chgData name="Alicia Peterson (NAYAMODE INC)" userId="f8898314-5523-4930-acf0-2b563b2b4dc9" providerId="ADAL" clId="{77027BAE-19B2-4B12-9E98-945414B41849}" dt="2025-10-20T22:48:28.753" v="1" actId="962"/>
          <ac:picMkLst>
            <pc:docMk/>
            <pc:sldMk cId="691075814" sldId="2147483554"/>
            <ac:picMk id="6" creationId="{9993DC62-4060-2762-A3B2-8A5A3417E380}"/>
          </ac:picMkLst>
        </pc:picChg>
      </pc:sldChg>
      <pc:sldChg chg="modSp mod">
        <pc:chgData name="Alicia Peterson (NAYAMODE INC)" userId="f8898314-5523-4930-acf0-2b563b2b4dc9" providerId="ADAL" clId="{77027BAE-19B2-4B12-9E98-945414B41849}" dt="2025-10-20T22:49:33.481" v="15" actId="962"/>
        <pc:sldMkLst>
          <pc:docMk/>
          <pc:sldMk cId="1325929524" sldId="2147483622"/>
        </pc:sldMkLst>
        <pc:picChg chg="mod">
          <ac:chgData name="Alicia Peterson (NAYAMODE INC)" userId="f8898314-5523-4930-acf0-2b563b2b4dc9" providerId="ADAL" clId="{77027BAE-19B2-4B12-9E98-945414B41849}" dt="2025-10-20T22:49:33.481" v="15" actId="962"/>
          <ac:picMkLst>
            <pc:docMk/>
            <pc:sldMk cId="1325929524" sldId="2147483622"/>
            <ac:picMk id="2" creationId="{4035835D-1824-BE68-07FE-027A8BD472E1}"/>
          </ac:picMkLst>
        </pc:picChg>
        <pc:picChg chg="mod">
          <ac:chgData name="Alicia Peterson (NAYAMODE INC)" userId="f8898314-5523-4930-acf0-2b563b2b4dc9" providerId="ADAL" clId="{77027BAE-19B2-4B12-9E98-945414B41849}" dt="2025-10-20T22:49:24.061" v="13" actId="962"/>
          <ac:picMkLst>
            <pc:docMk/>
            <pc:sldMk cId="1325929524" sldId="2147483622"/>
            <ac:picMk id="6" creationId="{9993DC62-4060-2762-A3B2-8A5A3417E380}"/>
          </ac:picMkLst>
        </pc:picChg>
      </pc:sldChg>
      <pc:sldChg chg="modSp mod">
        <pc:chgData name="Alicia Peterson (NAYAMODE INC)" userId="f8898314-5523-4930-acf0-2b563b2b4dc9" providerId="ADAL" clId="{77027BAE-19B2-4B12-9E98-945414B41849}" dt="2025-10-20T22:49:50.665" v="19" actId="962"/>
        <pc:sldMkLst>
          <pc:docMk/>
          <pc:sldMk cId="2895444953" sldId="2147483647"/>
        </pc:sldMkLst>
        <pc:picChg chg="mod">
          <ac:chgData name="Alicia Peterson (NAYAMODE INC)" userId="f8898314-5523-4930-acf0-2b563b2b4dc9" providerId="ADAL" clId="{77027BAE-19B2-4B12-9E98-945414B41849}" dt="2025-10-20T22:49:50.665" v="19" actId="962"/>
          <ac:picMkLst>
            <pc:docMk/>
            <pc:sldMk cId="2895444953" sldId="2147483647"/>
            <ac:picMk id="2" creationId="{4035835D-1824-BE68-07FE-027A8BD472E1}"/>
          </ac:picMkLst>
        </pc:picChg>
        <pc:picChg chg="mod">
          <ac:chgData name="Alicia Peterson (NAYAMODE INC)" userId="f8898314-5523-4930-acf0-2b563b2b4dc9" providerId="ADAL" clId="{77027BAE-19B2-4B12-9E98-945414B41849}" dt="2025-10-20T22:49:36.597" v="17" actId="962"/>
          <ac:picMkLst>
            <pc:docMk/>
            <pc:sldMk cId="2895444953" sldId="2147483647"/>
            <ac:picMk id="6" creationId="{9993DC62-4060-2762-A3B2-8A5A3417E3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3AC58-8904-480D-878B-BECF99D99B49}"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7FFD8-5E29-435D-B59A-1BEAF0E889D3}" type="slidenum">
              <a:rPr lang="en-US" smtClean="0"/>
              <a:t>‹#›</a:t>
            </a:fld>
            <a:endParaRPr lang="en-US"/>
          </a:p>
        </p:txBody>
      </p:sp>
    </p:spTree>
    <p:extLst>
      <p:ext uri="{BB962C8B-B14F-4D97-AF65-F5344CB8AC3E}">
        <p14:creationId xmlns:p14="http://schemas.microsoft.com/office/powerpoint/2010/main" val="384040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07FFD8-5E29-435D-B59A-1BEAF0E889D3}" type="slidenum">
              <a:rPr lang="en-US" smtClean="0"/>
              <a:t>3</a:t>
            </a:fld>
            <a:endParaRPr lang="en-US"/>
          </a:p>
        </p:txBody>
      </p:sp>
    </p:spTree>
    <p:extLst>
      <p:ext uri="{BB962C8B-B14F-4D97-AF65-F5344CB8AC3E}">
        <p14:creationId xmlns:p14="http://schemas.microsoft.com/office/powerpoint/2010/main" val="209500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p:cNvSpPr>
            <a:spLocks noGrp="1"/>
          </p:cNvSpPr>
          <p:nvPr>
            <p:ph type="sldNum" sz="quarter" idx="5"/>
          </p:nvPr>
        </p:nvSpPr>
        <p:spPr/>
        <p:txBody>
          <a:bodyPr/>
          <a:lstStyle/>
          <a:p>
            <a:fld id="{F1781624-BC54-4363-BF42-C5F2781AA858}" type="slidenum">
              <a:rPr lang="en-US" smtClean="0"/>
              <a:t>28</a:t>
            </a:fld>
            <a:endParaRPr lang="en-US"/>
          </a:p>
        </p:txBody>
      </p:sp>
    </p:spTree>
    <p:extLst>
      <p:ext uri="{BB962C8B-B14F-4D97-AF65-F5344CB8AC3E}">
        <p14:creationId xmlns:p14="http://schemas.microsoft.com/office/powerpoint/2010/main" val="395401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F8B-2B5C-4EB6-A269-1B03D2B58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7BDE-5BB7-55F0-360E-A61DB5F5F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3E1EC-D339-7F8F-7609-A286EA85BB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31CB08-EAB9-3A25-99E7-D512FDF8FFFB}"/>
              </a:ext>
            </a:extLst>
          </p:cNvPr>
          <p:cNvSpPr>
            <a:spLocks noGrp="1"/>
          </p:cNvSpPr>
          <p:nvPr>
            <p:ph type="sldNum" sz="quarter" idx="5"/>
          </p:nvPr>
        </p:nvSpPr>
        <p:spPr/>
        <p:txBody>
          <a:bodyPr/>
          <a:lstStyle/>
          <a:p>
            <a:fld id="{2307FFD8-5E29-435D-B59A-1BEAF0E889D3}" type="slidenum">
              <a:rPr lang="en-US" smtClean="0"/>
              <a:t>29</a:t>
            </a:fld>
            <a:endParaRPr lang="en-US"/>
          </a:p>
        </p:txBody>
      </p:sp>
    </p:spTree>
    <p:extLst>
      <p:ext uri="{BB962C8B-B14F-4D97-AF65-F5344CB8AC3E}">
        <p14:creationId xmlns:p14="http://schemas.microsoft.com/office/powerpoint/2010/main" val="225858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324D-E456-D47E-7B52-631AC9A3A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8C03B-0F82-1003-8E0D-18E75D6E2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01A88-CEAB-6790-93DD-3A91EF93B6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084F4-58C5-51B5-0A20-7307929B8DD7}"/>
              </a:ext>
            </a:extLst>
          </p:cNvPr>
          <p:cNvSpPr>
            <a:spLocks noGrp="1"/>
          </p:cNvSpPr>
          <p:nvPr>
            <p:ph type="sldNum" sz="quarter" idx="5"/>
          </p:nvPr>
        </p:nvSpPr>
        <p:spPr/>
        <p:txBody>
          <a:bodyPr/>
          <a:lstStyle/>
          <a:p>
            <a:fld id="{2307FFD8-5E29-435D-B59A-1BEAF0E889D3}" type="slidenum">
              <a:rPr lang="en-US" smtClean="0"/>
              <a:t>4</a:t>
            </a:fld>
            <a:endParaRPr lang="en-US"/>
          </a:p>
        </p:txBody>
      </p:sp>
    </p:spTree>
    <p:extLst>
      <p:ext uri="{BB962C8B-B14F-4D97-AF65-F5344CB8AC3E}">
        <p14:creationId xmlns:p14="http://schemas.microsoft.com/office/powerpoint/2010/main" val="213960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9ED9E-ABC9-42BB-C71E-A820E36FF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6D2DF-E27F-36AB-552A-52DF81549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F580D-B8B9-7AE2-58E6-BFE86BBE40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15862C-5127-786C-94EC-4D7E9317DA6D}"/>
              </a:ext>
            </a:extLst>
          </p:cNvPr>
          <p:cNvSpPr>
            <a:spLocks noGrp="1"/>
          </p:cNvSpPr>
          <p:nvPr>
            <p:ph type="sldNum" sz="quarter" idx="5"/>
          </p:nvPr>
        </p:nvSpPr>
        <p:spPr/>
        <p:txBody>
          <a:bodyPr/>
          <a:lstStyle/>
          <a:p>
            <a:fld id="{2307FFD8-5E29-435D-B59A-1BEAF0E889D3}" type="slidenum">
              <a:rPr lang="en-US" smtClean="0"/>
              <a:t>5</a:t>
            </a:fld>
            <a:endParaRPr lang="en-US"/>
          </a:p>
        </p:txBody>
      </p:sp>
    </p:spTree>
    <p:extLst>
      <p:ext uri="{BB962C8B-B14F-4D97-AF65-F5344CB8AC3E}">
        <p14:creationId xmlns:p14="http://schemas.microsoft.com/office/powerpoint/2010/main" val="30546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4E84-064C-B366-A92C-E054D9D9A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50441-1715-2860-6F8D-5D7EFC485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CA678-1AEC-28F7-1C5D-DB56DB2563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A7812C-44F2-AE74-1874-A0A1B6F7DD12}"/>
              </a:ext>
            </a:extLst>
          </p:cNvPr>
          <p:cNvSpPr>
            <a:spLocks noGrp="1"/>
          </p:cNvSpPr>
          <p:nvPr>
            <p:ph type="sldNum" sz="quarter" idx="5"/>
          </p:nvPr>
        </p:nvSpPr>
        <p:spPr/>
        <p:txBody>
          <a:bodyPr/>
          <a:lstStyle/>
          <a:p>
            <a:fld id="{2307FFD8-5E29-435D-B59A-1BEAF0E889D3}" type="slidenum">
              <a:rPr lang="en-US" smtClean="0"/>
              <a:t>6</a:t>
            </a:fld>
            <a:endParaRPr lang="en-US"/>
          </a:p>
        </p:txBody>
      </p:sp>
    </p:spTree>
    <p:extLst>
      <p:ext uri="{BB962C8B-B14F-4D97-AF65-F5344CB8AC3E}">
        <p14:creationId xmlns:p14="http://schemas.microsoft.com/office/powerpoint/2010/main" val="198047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87E9-C605-CFF5-6C7F-EAA25A3AC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8F4A2-FB1A-018C-5825-FF014F278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CB94C-5440-C239-5684-DB034813D8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0344F1-1896-0037-FF1F-5E0B9BAF3574}"/>
              </a:ext>
            </a:extLst>
          </p:cNvPr>
          <p:cNvSpPr>
            <a:spLocks noGrp="1"/>
          </p:cNvSpPr>
          <p:nvPr>
            <p:ph type="sldNum" sz="quarter" idx="5"/>
          </p:nvPr>
        </p:nvSpPr>
        <p:spPr/>
        <p:txBody>
          <a:bodyPr/>
          <a:lstStyle/>
          <a:p>
            <a:fld id="{2307FFD8-5E29-435D-B59A-1BEAF0E889D3}" type="slidenum">
              <a:rPr lang="en-US" smtClean="0"/>
              <a:t>7</a:t>
            </a:fld>
            <a:endParaRPr lang="en-US"/>
          </a:p>
        </p:txBody>
      </p:sp>
    </p:spTree>
    <p:extLst>
      <p:ext uri="{BB962C8B-B14F-4D97-AF65-F5344CB8AC3E}">
        <p14:creationId xmlns:p14="http://schemas.microsoft.com/office/powerpoint/2010/main" val="185600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A4B22-2FCE-2BF8-F769-CC14C50A0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C0E3C-2AC0-9C27-0A41-CF7C74EA8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6FBC4-92C0-1673-1CBE-B80B20BCA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6F817E-5D55-7A00-61B1-6835EE9BADE3}"/>
              </a:ext>
            </a:extLst>
          </p:cNvPr>
          <p:cNvSpPr>
            <a:spLocks noGrp="1"/>
          </p:cNvSpPr>
          <p:nvPr>
            <p:ph type="sldNum" sz="quarter" idx="5"/>
          </p:nvPr>
        </p:nvSpPr>
        <p:spPr/>
        <p:txBody>
          <a:bodyPr/>
          <a:lstStyle/>
          <a:p>
            <a:fld id="{2307FFD8-5E29-435D-B59A-1BEAF0E889D3}" type="slidenum">
              <a:rPr lang="en-US" smtClean="0"/>
              <a:t>8</a:t>
            </a:fld>
            <a:endParaRPr lang="en-US"/>
          </a:p>
        </p:txBody>
      </p:sp>
    </p:spTree>
    <p:extLst>
      <p:ext uri="{BB962C8B-B14F-4D97-AF65-F5344CB8AC3E}">
        <p14:creationId xmlns:p14="http://schemas.microsoft.com/office/powerpoint/2010/main" val="291193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3EE4B-D45F-12F6-7010-A4A629B5B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3D517-82E7-0259-C5D5-98837E22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FCBDC-C0EB-5C71-0E9D-C0CBE42004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7D1BC7-3709-C53F-A5D5-CB4F76542B6B}"/>
              </a:ext>
            </a:extLst>
          </p:cNvPr>
          <p:cNvSpPr>
            <a:spLocks noGrp="1"/>
          </p:cNvSpPr>
          <p:nvPr>
            <p:ph type="sldNum" sz="quarter" idx="5"/>
          </p:nvPr>
        </p:nvSpPr>
        <p:spPr/>
        <p:txBody>
          <a:bodyPr/>
          <a:lstStyle/>
          <a:p>
            <a:fld id="{2307FFD8-5E29-435D-B59A-1BEAF0E889D3}" type="slidenum">
              <a:rPr lang="en-US" smtClean="0"/>
              <a:t>9</a:t>
            </a:fld>
            <a:endParaRPr lang="en-US"/>
          </a:p>
        </p:txBody>
      </p:sp>
    </p:spTree>
    <p:extLst>
      <p:ext uri="{BB962C8B-B14F-4D97-AF65-F5344CB8AC3E}">
        <p14:creationId xmlns:p14="http://schemas.microsoft.com/office/powerpoint/2010/main" val="157505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4755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802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pic>
        <p:nvPicPr>
          <p:cNvPr id="3" name="Picture 2" descr="A close-up of a spiral&#10;&#10;Description automatically generated">
            <a:extLst>
              <a:ext uri="{FF2B5EF4-FFF2-40B4-BE49-F238E27FC236}">
                <a16:creationId xmlns:a16="http://schemas.microsoft.com/office/drawing/2014/main" id="{DAF52E76-AE2A-0370-8FD2-86EA8BAB10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137349-BAF1-116C-DF5F-62F8AEEA254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3049"/>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182779"/>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10F14652-D871-8820-D232-EB6A0EB3E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6355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181611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09683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782346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74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95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53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444185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08005436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64822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3822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51273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329100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22777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59588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8515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603266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55943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0665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978709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093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9994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2425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41843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83704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8097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836420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89624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81950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pic>
        <p:nvPicPr>
          <p:cNvPr id="4" name="Picture 3" descr="A close-up of a spiral&#10;&#10;Description automatically generated">
            <a:extLst>
              <a:ext uri="{FF2B5EF4-FFF2-40B4-BE49-F238E27FC236}">
                <a16:creationId xmlns:a16="http://schemas.microsoft.com/office/drawing/2014/main" id="{361D5F98-BDD8-425B-488B-22D9DCB80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18D8C93-A68F-427F-AC31-AE3104AD119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40816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5" name="Picture 4" descr="A blue sky with white clouds&#10;&#10;AI-generated content may be incorrect.">
            <a:extLst>
              <a:ext uri="{FF2B5EF4-FFF2-40B4-BE49-F238E27FC236}">
                <a16:creationId xmlns:a16="http://schemas.microsoft.com/office/drawing/2014/main" id="{D06997A8-9B2A-B93C-F597-79B38162A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8085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8B1CC-7E89-FC8B-DE61-81B2927808E2}"/>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rgbClr val="FFF8F3">
                <a:tint val="45000"/>
                <a:satMod val="400000"/>
              </a:srgbClr>
            </a:duotone>
          </a:blip>
          <a:srcRect t="7440" b="52893"/>
          <a:stretch/>
        </p:blipFill>
        <p:spPr>
          <a:xfrm>
            <a:off x="0" y="0"/>
            <a:ext cx="12191999" cy="6857999"/>
          </a:xfrm>
          <a:prstGeom prst="round2SameRect">
            <a:avLst>
              <a:gd name="adj1" fmla="val 0"/>
              <a:gd name="adj2" fmla="val 0"/>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403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59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204317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59536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1636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cenario six steps">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196B9EA-FBFB-4858-13AE-0D3B6A1BFE98}"/>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0510B21A-B692-149F-D60C-5E53B60E00B6}"/>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304796" y="413987"/>
            <a:ext cx="2057403" cy="307777"/>
          </a:xfrm>
        </p:spPr>
        <p:txBody>
          <a:bodyPr anchor="ctr"/>
          <a:lstStyle>
            <a:lvl1pPr marL="0" indent="0" algn="l" defTabSz="932742" rtl="0" eaLnBrk="1" latinLnBrk="0" hangingPunct="1">
              <a:lnSpc>
                <a:spcPct val="100000"/>
              </a:lnSpc>
              <a:spcBef>
                <a:spcPct val="0"/>
              </a:spcBef>
              <a:buNone/>
              <a:defRPr lang="en-US" sz="2000" b="0" kern="1200" cap="none" spc="-50" baseline="0" dirty="0">
                <a:ln w="3175">
                  <a:noFill/>
                </a:ln>
                <a:solidFill>
                  <a:schemeClr val="bg1"/>
                </a:solidFill>
                <a:effectLst/>
                <a:latin typeface="+mj-lt"/>
                <a:ea typeface="+mn-ea"/>
                <a:cs typeface="Segoe UI" pitchFamily="34" charset="0"/>
              </a:defRPr>
            </a:lvl1pPr>
            <a:lvl2pPr marL="228600" indent="0">
              <a:buNone/>
              <a:defRPr/>
            </a:lvl2pPr>
          </a:lstStyle>
          <a:p>
            <a:pPr lvl="0"/>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2492556" y="429376"/>
            <a:ext cx="4144817" cy="276999"/>
          </a:xfrm>
        </p:spPr>
        <p:txBody>
          <a:bodyPr anchor="ctr"/>
          <a:lstStyle>
            <a:lvl1pPr>
              <a:defRPr lang="en-US" sz="1800" b="0" kern="1200" cap="none" spc="-50" baseline="0" dirty="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a:t>
            </a:r>
          </a:p>
        </p:txBody>
      </p:sp>
      <p:sp>
        <p:nvSpPr>
          <p:cNvPr id="74" name="Rectangle: Top Corners Rounded 73">
            <a:extLst>
              <a:ext uri="{FF2B5EF4-FFF2-40B4-BE49-F238E27FC236}">
                <a16:creationId xmlns:a16="http://schemas.microsoft.com/office/drawing/2014/main" id="{9C693E26-EC61-AEAC-C1C4-733CBC83CC4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68467A5F-7BA2-6E3A-1EFE-31FAA4F5B267}"/>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46" name="Oval 45">
              <a:extLst>
                <a:ext uri="{FF2B5EF4-FFF2-40B4-BE49-F238E27FC236}">
                  <a16:creationId xmlns:a16="http://schemas.microsoft.com/office/drawing/2014/main" id="{1514AE07-2437-886C-64BF-90FCDB18900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47" name="Rectangle 89">
              <a:extLst>
                <a:ext uri="{FF2B5EF4-FFF2-40B4-BE49-F238E27FC236}">
                  <a16:creationId xmlns:a16="http://schemas.microsoft.com/office/drawing/2014/main" id="{F1304105-F302-1DA2-7A52-41BBBCC44E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5C32FE7B-F07D-C499-EA83-97D8A5B9D9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58" name="Oval 57">
              <a:extLst>
                <a:ext uri="{FF2B5EF4-FFF2-40B4-BE49-F238E27FC236}">
                  <a16:creationId xmlns:a16="http://schemas.microsoft.com/office/drawing/2014/main" id="{4D7ABAD2-6246-A1F3-5E86-044B3D8C307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59" name="Rectangle 89">
              <a:extLst>
                <a:ext uri="{FF2B5EF4-FFF2-40B4-BE49-F238E27FC236}">
                  <a16:creationId xmlns:a16="http://schemas.microsoft.com/office/drawing/2014/main" id="{0E6F2315-5317-6C1E-5DF8-4BE9FE7C7CA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0" name="Group 59">
            <a:extLst>
              <a:ext uri="{FF2B5EF4-FFF2-40B4-BE49-F238E27FC236}">
                <a16:creationId xmlns:a16="http://schemas.microsoft.com/office/drawing/2014/main" id="{39B13FA4-84C5-6F46-C1BB-22875F9B20B8}"/>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61" name="Oval 60">
              <a:extLst>
                <a:ext uri="{FF2B5EF4-FFF2-40B4-BE49-F238E27FC236}">
                  <a16:creationId xmlns:a16="http://schemas.microsoft.com/office/drawing/2014/main" id="{47D4A430-8084-5075-B04A-2E8CDD118B76}"/>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2" name="Rectangle 89">
              <a:extLst>
                <a:ext uri="{FF2B5EF4-FFF2-40B4-BE49-F238E27FC236}">
                  <a16:creationId xmlns:a16="http://schemas.microsoft.com/office/drawing/2014/main" id="{ABE5358E-92F9-96A5-6FDB-150E91A8AF78}"/>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3" name="Group 62">
            <a:extLst>
              <a:ext uri="{FF2B5EF4-FFF2-40B4-BE49-F238E27FC236}">
                <a16:creationId xmlns:a16="http://schemas.microsoft.com/office/drawing/2014/main" id="{EFFD46EF-67A1-2B45-C906-05C4ACC2DA34}"/>
              </a:ext>
              <a:ext uri="{C183D7F6-B498-43B3-948B-1728B52AA6E4}">
                <adec:decorative xmlns:adec="http://schemas.microsoft.com/office/drawing/2017/decorative" val="1"/>
              </a:ext>
            </a:extLst>
          </p:cNvPr>
          <p:cNvGrpSpPr/>
          <p:nvPr userDrawn="1"/>
        </p:nvGrpSpPr>
        <p:grpSpPr>
          <a:xfrm flipH="1">
            <a:off x="5805591" y="3859456"/>
            <a:ext cx="210652" cy="210652"/>
            <a:chOff x="5214995" y="-1168400"/>
            <a:chExt cx="431800" cy="431800"/>
          </a:xfrm>
        </p:grpSpPr>
        <p:sp>
          <p:nvSpPr>
            <p:cNvPr id="64" name="Oval 63">
              <a:extLst>
                <a:ext uri="{FF2B5EF4-FFF2-40B4-BE49-F238E27FC236}">
                  <a16:creationId xmlns:a16="http://schemas.microsoft.com/office/drawing/2014/main" id="{14ED043E-EA90-195B-771E-CE53479D2BC8}"/>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5" name="Rectangle 89">
              <a:extLst>
                <a:ext uri="{FF2B5EF4-FFF2-40B4-BE49-F238E27FC236}">
                  <a16:creationId xmlns:a16="http://schemas.microsoft.com/office/drawing/2014/main" id="{3853106D-E38A-371E-B378-89F7601572D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7" name="Group 66">
            <a:extLst>
              <a:ext uri="{FF2B5EF4-FFF2-40B4-BE49-F238E27FC236}">
                <a16:creationId xmlns:a16="http://schemas.microsoft.com/office/drawing/2014/main" id="{AB2872BD-57A1-5A98-BBEC-120407B2348E}"/>
              </a:ext>
              <a:ext uri="{C183D7F6-B498-43B3-948B-1728B52AA6E4}">
                <adec:decorative xmlns:adec="http://schemas.microsoft.com/office/drawing/2017/decorative" val="1"/>
              </a:ext>
            </a:extLst>
          </p:cNvPr>
          <p:cNvGrpSpPr/>
          <p:nvPr userDrawn="1"/>
        </p:nvGrpSpPr>
        <p:grpSpPr>
          <a:xfrm flipH="1">
            <a:off x="8689384" y="3859456"/>
            <a:ext cx="210652" cy="210652"/>
            <a:chOff x="5214995" y="-1168400"/>
            <a:chExt cx="431800" cy="431800"/>
          </a:xfrm>
        </p:grpSpPr>
        <p:sp>
          <p:nvSpPr>
            <p:cNvPr id="68" name="Oval 67">
              <a:extLst>
                <a:ext uri="{FF2B5EF4-FFF2-40B4-BE49-F238E27FC236}">
                  <a16:creationId xmlns:a16="http://schemas.microsoft.com/office/drawing/2014/main" id="{DC271353-C79B-E3BF-32F5-48C1A526FF02}"/>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9" name="Rectangle 89">
              <a:extLst>
                <a:ext uri="{FF2B5EF4-FFF2-40B4-BE49-F238E27FC236}">
                  <a16:creationId xmlns:a16="http://schemas.microsoft.com/office/drawing/2014/main" id="{B93F1E4A-9BA7-C4D0-83D8-2451A1DEAD80}"/>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1" name="Text Placeholder 11">
            <a:extLst>
              <a:ext uri="{FF2B5EF4-FFF2-40B4-BE49-F238E27FC236}">
                <a16:creationId xmlns:a16="http://schemas.microsoft.com/office/drawing/2014/main" id="{9977582E-F97B-70B5-CB03-F46869F849CD}"/>
              </a:ext>
            </a:extLst>
          </p:cNvPr>
          <p:cNvSpPr>
            <a:spLocks noGrp="1"/>
          </p:cNvSpPr>
          <p:nvPr>
            <p:ph type="body" sz="quarter" idx="69"/>
          </p:nvPr>
        </p:nvSpPr>
        <p:spPr>
          <a:xfrm>
            <a:off x="3182890"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 name="Text Placeholder 11">
            <a:extLst>
              <a:ext uri="{FF2B5EF4-FFF2-40B4-BE49-F238E27FC236}">
                <a16:creationId xmlns:a16="http://schemas.microsoft.com/office/drawing/2014/main" id="{933075CE-083E-DACE-75B9-DDCB2E437557}"/>
              </a:ext>
            </a:extLst>
          </p:cNvPr>
          <p:cNvSpPr>
            <a:spLocks noGrp="1"/>
          </p:cNvSpPr>
          <p:nvPr>
            <p:ph type="body" sz="quarter" idx="68"/>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 name="Text Placeholder 11">
            <a:extLst>
              <a:ext uri="{FF2B5EF4-FFF2-40B4-BE49-F238E27FC236}">
                <a16:creationId xmlns:a16="http://schemas.microsoft.com/office/drawing/2014/main" id="{FE828537-77ED-661B-164D-7972C8F2B3CF}"/>
              </a:ext>
            </a:extLst>
          </p:cNvPr>
          <p:cNvSpPr>
            <a:spLocks noGrp="1"/>
          </p:cNvSpPr>
          <p:nvPr>
            <p:ph type="body" sz="quarter" idx="70"/>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8" name="Text Placeholder 11">
            <a:extLst>
              <a:ext uri="{FF2B5EF4-FFF2-40B4-BE49-F238E27FC236}">
                <a16:creationId xmlns:a16="http://schemas.microsoft.com/office/drawing/2014/main" id="{19D255C6-A463-0E1B-EFD1-0675518123ED}"/>
              </a:ext>
            </a:extLst>
          </p:cNvPr>
          <p:cNvSpPr>
            <a:spLocks noGrp="1"/>
          </p:cNvSpPr>
          <p:nvPr>
            <p:ph type="body" sz="quarter" idx="66"/>
          </p:nvPr>
        </p:nvSpPr>
        <p:spPr>
          <a:xfrm>
            <a:off x="8950475"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 name="Text Placeholder 11">
            <a:extLst>
              <a:ext uri="{FF2B5EF4-FFF2-40B4-BE49-F238E27FC236}">
                <a16:creationId xmlns:a16="http://schemas.microsoft.com/office/drawing/2014/main" id="{9AEFB6C2-AB19-3A46-843C-CF95D15344CB}"/>
              </a:ext>
            </a:extLst>
          </p:cNvPr>
          <p:cNvSpPr>
            <a:spLocks noGrp="1"/>
          </p:cNvSpPr>
          <p:nvPr>
            <p:ph type="body" sz="quarter" idx="67"/>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Tree>
    <p:extLst>
      <p:ext uri="{BB962C8B-B14F-4D97-AF65-F5344CB8AC3E}">
        <p14:creationId xmlns:p14="http://schemas.microsoft.com/office/powerpoint/2010/main" val="1955839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Scenario five step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Rectangle: Top Corners Rounded 73">
            <a:extLst>
              <a:ext uri="{FF2B5EF4-FFF2-40B4-BE49-F238E27FC236}">
                <a16:creationId xmlns:a16="http://schemas.microsoft.com/office/drawing/2014/main" id="{6FDEA399-18DB-E6DC-793E-5041B1E784C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0" fmla="*/ 0 w 2612241"/>
              <a:gd name="connsiteY0" fmla="*/ 8666696 h 8666696"/>
              <a:gd name="connsiteX1" fmla="*/ 2382 w 2612241"/>
              <a:gd name="connsiteY1" fmla="*/ 7817633 h 8666696"/>
              <a:gd name="connsiteX2" fmla="*/ 0 w 2612241"/>
              <a:gd name="connsiteY2" fmla="*/ 163683 h 8666696"/>
              <a:gd name="connsiteX3" fmla="*/ 163683 w 2612241"/>
              <a:gd name="connsiteY3" fmla="*/ 0 h 8666696"/>
              <a:gd name="connsiteX4" fmla="*/ 2448558 w 2612241"/>
              <a:gd name="connsiteY4" fmla="*/ 0 h 8666696"/>
              <a:gd name="connsiteX5" fmla="*/ 2612241 w 2612241"/>
              <a:gd name="connsiteY5" fmla="*/ 163683 h 8666696"/>
              <a:gd name="connsiteX6" fmla="*/ 2612241 w 2612241"/>
              <a:gd name="connsiteY6" fmla="*/ 8666696 h 8666696"/>
              <a:gd name="connsiteX7" fmla="*/ 2612241 w 2612241"/>
              <a:gd name="connsiteY7" fmla="*/ 8666696 h 8666696"/>
              <a:gd name="connsiteX0" fmla="*/ 2382 w 2612241"/>
              <a:gd name="connsiteY0" fmla="*/ 7817633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2382" y="7817633"/>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7" name="Group 86">
            <a:extLst>
              <a:ext uri="{FF2B5EF4-FFF2-40B4-BE49-F238E27FC236}">
                <a16:creationId xmlns:a16="http://schemas.microsoft.com/office/drawing/2014/main" id="{DA40472D-7D94-31D5-9B70-1F1437F60342}"/>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88" name="Oval 87">
              <a:extLst>
                <a:ext uri="{FF2B5EF4-FFF2-40B4-BE49-F238E27FC236}">
                  <a16:creationId xmlns:a16="http://schemas.microsoft.com/office/drawing/2014/main" id="{33E7D74F-AA6E-58D6-9B3A-285D63438743}"/>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9" name="Rectangle 89">
              <a:extLst>
                <a:ext uri="{FF2B5EF4-FFF2-40B4-BE49-F238E27FC236}">
                  <a16:creationId xmlns:a16="http://schemas.microsoft.com/office/drawing/2014/main" id="{D741BEDD-0302-D041-F924-FED2F26F753C}"/>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0" name="Group 89">
            <a:extLst>
              <a:ext uri="{FF2B5EF4-FFF2-40B4-BE49-F238E27FC236}">
                <a16:creationId xmlns:a16="http://schemas.microsoft.com/office/drawing/2014/main" id="{7ECE0A2C-9275-E8D8-37D4-26EF9382F090}"/>
              </a:ext>
              <a:ext uri="{C183D7F6-B498-43B3-948B-1728B52AA6E4}">
                <adec:decorative xmlns:adec="http://schemas.microsoft.com/office/drawing/2017/decorative" val="1"/>
              </a:ext>
            </a:extLst>
          </p:cNvPr>
          <p:cNvGrpSpPr/>
          <p:nvPr userDrawn="1"/>
        </p:nvGrpSpPr>
        <p:grpSpPr>
          <a:xfrm flipH="1">
            <a:off x="7247487" y="3859456"/>
            <a:ext cx="210652" cy="210652"/>
            <a:chOff x="5214995" y="-1168400"/>
            <a:chExt cx="431800" cy="431800"/>
          </a:xfrm>
        </p:grpSpPr>
        <p:sp>
          <p:nvSpPr>
            <p:cNvPr id="91" name="Oval 90">
              <a:extLst>
                <a:ext uri="{FF2B5EF4-FFF2-40B4-BE49-F238E27FC236}">
                  <a16:creationId xmlns:a16="http://schemas.microsoft.com/office/drawing/2014/main" id="{9D2B6D01-D3C4-D4AC-FA55-BCAA6D16B12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92" name="Rectangle 89">
              <a:extLst>
                <a:ext uri="{FF2B5EF4-FFF2-40B4-BE49-F238E27FC236}">
                  <a16:creationId xmlns:a16="http://schemas.microsoft.com/office/drawing/2014/main" id="{E69E9A3D-9D75-565F-769F-9D5EAF4DE661}"/>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8" name="Step 1 Title">
            <a:extLst>
              <a:ext uri="{FF2B5EF4-FFF2-40B4-BE49-F238E27FC236}">
                <a16:creationId xmlns:a16="http://schemas.microsoft.com/office/drawing/2014/main" id="{E7C3DF1D-9756-4E60-3B60-5FC1042D732B}"/>
              </a:ext>
            </a:extLst>
          </p:cNvPr>
          <p:cNvSpPr>
            <a:spLocks noGrp="1"/>
          </p:cNvSpPr>
          <p:nvPr userDrawn="1">
            <p:ph type="body" sz="quarter" idx="61"/>
          </p:nvPr>
        </p:nvSpPr>
        <p:spPr>
          <a:xfrm>
            <a:off x="7507483"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9" name="Step 1 Top">
            <a:extLst>
              <a:ext uri="{FF2B5EF4-FFF2-40B4-BE49-F238E27FC236}">
                <a16:creationId xmlns:a16="http://schemas.microsoft.com/office/drawing/2014/main" id="{DD4D8F41-19D0-1C40-C8A6-6751BDCBB4E6}"/>
              </a:ext>
            </a:extLst>
          </p:cNvPr>
          <p:cNvSpPr>
            <a:spLocks noGrp="1"/>
          </p:cNvSpPr>
          <p:nvPr userDrawn="1">
            <p:ph type="body" sz="quarter" idx="62"/>
          </p:nvPr>
        </p:nvSpPr>
        <p:spPr>
          <a:xfrm>
            <a:off x="7507483"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7" name="Text Placeholder 11">
            <a:extLst>
              <a:ext uri="{FF2B5EF4-FFF2-40B4-BE49-F238E27FC236}">
                <a16:creationId xmlns:a16="http://schemas.microsoft.com/office/drawing/2014/main" id="{0510E80C-A092-E34D-569F-C7503B34CDEA}"/>
              </a:ext>
            </a:extLst>
          </p:cNvPr>
          <p:cNvSpPr>
            <a:spLocks noGrp="1"/>
          </p:cNvSpPr>
          <p:nvPr>
            <p:ph type="body" sz="quarter" idx="69"/>
          </p:nvPr>
        </p:nvSpPr>
        <p:spPr>
          <a:xfrm>
            <a:off x="7507483"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5" name="Step 1 Title">
            <a:extLst>
              <a:ext uri="{FF2B5EF4-FFF2-40B4-BE49-F238E27FC236}">
                <a16:creationId xmlns:a16="http://schemas.microsoft.com/office/drawing/2014/main" id="{F3576EDF-8C4D-5381-E991-4104EFE19D8D}"/>
              </a:ext>
            </a:extLst>
          </p:cNvPr>
          <p:cNvSpPr>
            <a:spLocks noGrp="1"/>
          </p:cNvSpPr>
          <p:nvPr userDrawn="1">
            <p:ph type="body" sz="quarter" idx="58"/>
          </p:nvPr>
        </p:nvSpPr>
        <p:spPr>
          <a:xfrm>
            <a:off x="4036409"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6" name="Step 1 Top">
            <a:extLst>
              <a:ext uri="{FF2B5EF4-FFF2-40B4-BE49-F238E27FC236}">
                <a16:creationId xmlns:a16="http://schemas.microsoft.com/office/drawing/2014/main" id="{E979A6D5-04D7-EDA1-795C-CDE631F70816}"/>
              </a:ext>
            </a:extLst>
          </p:cNvPr>
          <p:cNvSpPr>
            <a:spLocks noGrp="1"/>
          </p:cNvSpPr>
          <p:nvPr userDrawn="1">
            <p:ph type="body" sz="quarter" idx="59"/>
          </p:nvPr>
        </p:nvSpPr>
        <p:spPr>
          <a:xfrm>
            <a:off x="4036409"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6" name="Text Placeholder 11">
            <a:extLst>
              <a:ext uri="{FF2B5EF4-FFF2-40B4-BE49-F238E27FC236}">
                <a16:creationId xmlns:a16="http://schemas.microsoft.com/office/drawing/2014/main" id="{DACE21C0-49A4-DA91-EDBF-71FBF06125C4}"/>
              </a:ext>
            </a:extLst>
          </p:cNvPr>
          <p:cNvSpPr>
            <a:spLocks noGrp="1"/>
          </p:cNvSpPr>
          <p:nvPr>
            <p:ph type="body" sz="quarter" idx="68"/>
          </p:nvPr>
        </p:nvSpPr>
        <p:spPr>
          <a:xfrm>
            <a:off x="4036409"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57256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cenario five step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4A1448-F8D7-EA0F-E466-136E038AA3F1}"/>
              </a:ext>
            </a:extLst>
          </p:cNvPr>
          <p:cNvCxnSpPr>
            <a:cxnSpLocks/>
          </p:cNvCxnSpPr>
          <p:nvPr userDrawn="1"/>
        </p:nvCxnSpPr>
        <p:spPr>
          <a:xfrm>
            <a:off x="3182889" y="1352539"/>
            <a:ext cx="8339848" cy="0"/>
          </a:xfrm>
          <a:prstGeom prst="line">
            <a:avLst/>
          </a:pr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32504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55436"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 name="Level">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License">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79309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79309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24834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24834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199"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7"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rmAutofit/>
          </a:bodyPr>
          <a:lstStyle>
            <a:lvl1pPr marL="0" indent="0">
              <a:lnSpc>
                <a:spcPct val="100000"/>
              </a:lnSpc>
              <a:spcBef>
                <a:spcPts val="0"/>
              </a:spcBef>
              <a:buNone/>
              <a:defRPr lang="en-US" sz="9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1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Step 4 Title">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Step 4 Top">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7" name="Step 4 Bottom">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96772"/>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5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Step 5 Top">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4" name="Step 5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3776897"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6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Step 6 Top">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1" name="Step 6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5" name="Footnote">
            <a:extLst>
              <a:ext uri="{FF2B5EF4-FFF2-40B4-BE49-F238E27FC236}">
                <a16:creationId xmlns:a16="http://schemas.microsoft.com/office/drawing/2014/main" id="{31EB8337-5CD4-C7D9-AFCA-89AFAC81CFF8}"/>
              </a:ext>
            </a:extLst>
          </p:cNvPr>
          <p:cNvSpPr txBox="1">
            <a:spLocks/>
          </p:cNvSpPr>
          <p:nvPr userDrawn="1"/>
        </p:nvSpPr>
        <p:spPr>
          <a:xfrm>
            <a:off x="653131"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t>1</a:t>
            </a:r>
            <a:r>
              <a:rPr lang="en-US" noProof="0"/>
              <a:t>Access M365 Copilot Chat at </a:t>
            </a:r>
            <a:r>
              <a:rPr lang="en-US" noProof="0">
                <a:hlinkClick r:id="rId2"/>
              </a:rPr>
              <a:t>m365copilot.com </a:t>
            </a:r>
            <a:r>
              <a:rPr lang="en-US" noProof="0"/>
              <a:t>or the Microsoft 365 Copilot Chat mobile app and set toggle to “Web”.</a:t>
            </a:r>
          </a:p>
          <a:p>
            <a:r>
              <a:rPr lang="en-US" baseline="30000" noProof="0"/>
              <a:t>2</a:t>
            </a:r>
            <a:r>
              <a:rPr lang="en-US" noProof="0"/>
              <a:t>Access M365 Copilot Chat at </a:t>
            </a:r>
            <a:r>
              <a:rPr lang="en-US" noProof="0">
                <a:hlinkClick r:id="rId2"/>
              </a:rPr>
              <a:t>m365copilot.com</a:t>
            </a:r>
            <a:r>
              <a:rPr lang="en-US" noProof="0"/>
              <a:t>, the Microsoft 365 Copilot Chat mobile app, or the M365 Copilot Chat app in Teams, and set toggle to “Work”.</a:t>
            </a:r>
          </a:p>
          <a:p>
            <a:r>
              <a:rPr lang="en-US" baseline="30000" noProof="0"/>
              <a:t>3</a:t>
            </a:r>
            <a:r>
              <a:rPr lang="en-US" noProof="0"/>
              <a:t>AI 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9706533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y in the life five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78373"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Scenario level:</a:t>
            </a:r>
          </a:p>
        </p:txBody>
      </p:sp>
      <p:sp>
        <p:nvSpPr>
          <p:cNvPr id="4" name="Level">
            <a:extLst>
              <a:ext uri="{FF2B5EF4-FFF2-40B4-BE49-F238E27FC236}">
                <a16:creationId xmlns:a16="http://schemas.microsoft.com/office/drawing/2014/main" id="{6B092F76-43C5-F926-7195-2BCC43DAB571}"/>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21010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501473" y="1774437"/>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94171" y="1774437"/>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5097822" y="4227719"/>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8"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84713"/>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4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5373246"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3" name="Step 4 Top">
            <a:extLst>
              <a:ext uri="{FF2B5EF4-FFF2-40B4-BE49-F238E27FC236}">
                <a16:creationId xmlns:a16="http://schemas.microsoft.com/office/drawing/2014/main" id="{1D287AE8-D07F-849B-E6F1-1AC629E8FB32}"/>
              </a:ext>
            </a:extLst>
          </p:cNvPr>
          <p:cNvSpPr>
            <a:spLocks noGrp="1"/>
          </p:cNvSpPr>
          <p:nvPr>
            <p:ph type="body" sz="quarter" idx="32"/>
          </p:nvPr>
        </p:nvSpPr>
        <p:spPr>
          <a:xfrm>
            <a:off x="5373246"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4" name="Step 4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5373246"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5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2180549" y="4137995"/>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100" b="0" i="0" spc="0">
                <a:solidFill>
                  <a:schemeClr val="bg1"/>
                </a:solidFill>
                <a:latin typeface="+mj-lt"/>
                <a:cs typeface="Segoe UI Semibold" panose="020B0502040204020203" pitchFamily="34" charset="0"/>
              </a:defRPr>
            </a:lvl1pPr>
          </a:lstStyle>
          <a:p>
            <a:pPr lvl="0"/>
            <a:r>
              <a:rPr lang="en-US"/>
              <a:t>00:00am</a:t>
            </a:r>
          </a:p>
        </p:txBody>
      </p:sp>
      <p:sp>
        <p:nvSpPr>
          <p:cNvPr id="190" name="Step 5 Top">
            <a:extLst>
              <a:ext uri="{FF2B5EF4-FFF2-40B4-BE49-F238E27FC236}">
                <a16:creationId xmlns:a16="http://schemas.microsoft.com/office/drawing/2014/main" id="{880DDDC9-1973-AB6B-84B0-8402F7E57DD6}"/>
              </a:ext>
            </a:extLst>
          </p:cNvPr>
          <p:cNvSpPr>
            <a:spLocks noGrp="1"/>
          </p:cNvSpPr>
          <p:nvPr>
            <p:ph type="body" sz="quarter" idx="29"/>
          </p:nvPr>
        </p:nvSpPr>
        <p:spPr>
          <a:xfrm>
            <a:off x="2180549" y="4584616"/>
            <a:ext cx="2808000" cy="626701"/>
          </a:xfrm>
        </p:spPr>
        <p:txBody>
          <a:bodyPr lIns="0" tIns="0" rIns="0" bIns="0">
            <a:noAutofit/>
          </a:bodyPr>
          <a:lstStyle>
            <a:lvl1pPr marL="0" indent="0">
              <a:spcBef>
                <a:spcPts val="0"/>
              </a:spcBef>
              <a:buNone/>
              <a:defRPr sz="900" spc="0"/>
            </a:lvl1pPr>
          </a:lstStyle>
          <a:p>
            <a:pPr lvl="0"/>
            <a:r>
              <a:rPr lang="en-US"/>
              <a:t>Click to edit Master text styles</a:t>
            </a:r>
          </a:p>
        </p:txBody>
      </p:sp>
      <p:sp>
        <p:nvSpPr>
          <p:cNvPr id="191" name="Step 5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2180549" y="5648737"/>
            <a:ext cx="2808000" cy="626701"/>
          </a:xfrm>
          <a:prstGeom prst="rect">
            <a:avLst/>
          </a:prstGeom>
          <a:solidFill>
            <a:srgbClr val="FFFFFF">
              <a:alpha val="70046"/>
            </a:srgbClr>
          </a:solidFill>
          <a:ln w="12700">
            <a:solidFill>
              <a:schemeClr val="bg1"/>
            </a:solidFill>
          </a:ln>
        </p:spPr>
        <p:txBody>
          <a:bodyPr lIns="0" tIns="0" rIns="0" bIns="0" anchor="t" anchorCtr="0">
            <a:noAutofit/>
          </a:bodyPr>
          <a:lstStyle>
            <a:lvl1pPr marL="0" indent="0">
              <a:buFont typeface="Arial" panose="020B0604020202020204" pitchFamily="34" charset="0"/>
              <a:buNone/>
              <a:defRPr sz="900" spc="0"/>
            </a:lvl1pPr>
            <a:lvl2pPr marL="0" indent="0">
              <a:spcBef>
                <a:spcPts val="0"/>
              </a:spcBef>
              <a:buNone/>
              <a:defRPr sz="900" b="1" i="0" spc="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Footnote">
            <a:extLst>
              <a:ext uri="{FF2B5EF4-FFF2-40B4-BE49-F238E27FC236}">
                <a16:creationId xmlns:a16="http://schemas.microsoft.com/office/drawing/2014/main" id="{CF409A53-7F00-DA1F-E7F8-EDF5445894F6}"/>
              </a:ext>
            </a:extLst>
          </p:cNvPr>
          <p:cNvSpPr txBox="1">
            <a:spLocks/>
          </p:cNvSpPr>
          <p:nvPr userDrawn="1"/>
        </p:nvSpPr>
        <p:spPr>
          <a:xfrm>
            <a:off x="584200"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1748719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B73DCD-0D98-F3CB-D72D-80FCF3114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8455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45778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61268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6525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2673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0008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864881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708" r:id="rId17"/>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636916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oYOS_Ki1Os&amp;list=PLi9EhCY4z99X3AL0wPDA7nnMcbBZWcn36" TargetMode="External"/><Relationship Id="rId2" Type="http://schemas.openxmlformats.org/officeDocument/2006/relationships/slideLayout" Target="../slideLayouts/slideLayout35.xml"/><Relationship Id="rId1" Type="http://schemas.openxmlformats.org/officeDocument/2006/relationships/video" Target="https://www.youtube.com/embed/wiEXRtJU-3o?feature=oembed" TargetMode="Externa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adoption.microsoft.com/en-us/ai-agents/" TargetMode="External"/><Relationship Id="rId7" Type="http://schemas.openxmlformats.org/officeDocument/2006/relationships/hyperlink" Target="https://adoption.microsoft.com/ai-agents/templates-and-exampl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adoption.microsoft.com/en-us/ai-agents/copilot-studio/" TargetMode="External"/><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hyperlink" Target="https://adoption.microsoft.com/scenario-library/?product=agents" TargetMode="Externa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1" y="2769057"/>
            <a:ext cx="5589883" cy="1231106"/>
          </a:xfrm>
        </p:spPr>
        <p:txBody>
          <a:bodyPr/>
          <a:lstStyle/>
          <a:p>
            <a:r>
              <a:rPr lang="en-US"/>
              <a:t>Get started with agent starter prompts</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a:xfrm>
            <a:off x="582614" y="4216400"/>
            <a:ext cx="4859182" cy="492443"/>
          </a:xfrm>
        </p:spPr>
        <p:txBody>
          <a:bodyPr vert="horz" wrap="square" lIns="0" tIns="0" rIns="0" bIns="0" rtlCol="0" anchor="t">
            <a:spAutoFit/>
          </a:bodyPr>
          <a:lstStyle/>
          <a:p>
            <a:r>
              <a:rPr lang="en-US">
                <a:cs typeface="Segoe UI"/>
              </a:rPr>
              <a:t>How to build agents in Copilot Chat</a:t>
            </a:r>
          </a:p>
          <a:p>
            <a:r>
              <a:rPr lang="en-US">
                <a:cs typeface="Segoe UI"/>
              </a:rPr>
              <a:t>using the Copilot Studio lite version</a:t>
            </a:r>
            <a:endParaRPr lang="en-US"/>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p:txBody>
          <a:bodyPr vert="horz" wrap="square" lIns="0" tIns="0" rIns="0" bIns="0" rtlCol="0" anchor="t">
            <a:spAutoFit/>
          </a:bodyPr>
          <a:lstStyle/>
          <a:p>
            <a:r>
              <a:rPr lang="en-US">
                <a:cs typeface="Segoe UI"/>
              </a:rPr>
              <a:t>Sept 2025</a:t>
            </a:r>
            <a:endParaRPr lang="en-US"/>
          </a:p>
        </p:txBody>
      </p:sp>
    </p:spTree>
    <p:extLst>
      <p:ext uri="{BB962C8B-B14F-4D97-AF65-F5344CB8AC3E}">
        <p14:creationId xmlns:p14="http://schemas.microsoft.com/office/powerpoint/2010/main" val="234054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All roles</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woman working on a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6910758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19" name="Freeform: Shape 18">
            <a:extLst>
              <a:ext uri="{FF2B5EF4-FFF2-40B4-BE49-F238E27FC236}">
                <a16:creationId xmlns:a16="http://schemas.microsoft.com/office/drawing/2014/main" id="{48F3AC60-E760-671C-8D7F-E69C6DC66E16}"/>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Team SharePoint Navigator </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lang="en-US" sz="1200" b="0" i="0" noProof="0">
                <a:solidFill>
                  <a:schemeClr val="tx1"/>
                </a:solidFill>
                <a:effectLst/>
              </a:rPr>
              <a:t>A </a:t>
            </a:r>
            <a:r>
              <a:rPr lang="en-US" sz="1200" noProof="0">
                <a:solidFill>
                  <a:schemeClr val="tx1"/>
                </a:solidFill>
              </a:rPr>
              <a:t>Team SharePoint Navigator agent can help </a:t>
            </a:r>
            <a:r>
              <a:rPr lang="en-US" sz="1200" b="0" i="0" noProof="0">
                <a:solidFill>
                  <a:schemeClr val="tx1"/>
                </a:solidFill>
                <a:effectLst/>
              </a:rPr>
              <a:t>users navigate their organization's SharePoint site, provide quick access to documentation and recent updates. </a:t>
            </a:r>
            <a:br>
              <a:rPr lang="en-US" sz="1200" b="0" i="0" noProof="0">
                <a:solidFill>
                  <a:schemeClr val="tx1"/>
                </a:solidFill>
                <a:effectLst/>
              </a:rPr>
            </a:br>
            <a:r>
              <a:rPr lang="en-US" sz="1200" b="0" i="0" noProof="0">
                <a:solidFill>
                  <a:schemeClr val="tx1"/>
                </a:solidFill>
                <a:effectLst/>
              </a:rPr>
              <a:t>By leveraging this agent, users can be more efficient in their daily tasks, stay informed about team activities, and easily find the resources they need to collaborate effectively. Users can share this agent with their organization in Teams and ask it questions right in </a:t>
            </a:r>
            <a:r>
              <a:rPr lang="en-US" sz="1200" noProof="0">
                <a:solidFill>
                  <a:schemeClr val="tx1"/>
                </a:solidFill>
              </a:rPr>
              <a:t>their </a:t>
            </a:r>
            <a:r>
              <a:rPr lang="en-US" sz="1200" b="0" i="0" noProof="0">
                <a:solidFill>
                  <a:schemeClr val="tx1"/>
                </a:solidFill>
                <a:effectLst/>
              </a:rPr>
              <a:t>team chat.</a:t>
            </a:r>
            <a:endParaRPr kumimoji="0" lang="en-US" sz="1200" b="0" i="0" u="none" strike="noStrike" kern="1200" cap="none" spc="0" normalizeH="0" baseline="0" noProof="0">
              <a:ln>
                <a:noFill/>
              </a:ln>
              <a:solidFill>
                <a:schemeClr val="tx1"/>
              </a:solidFill>
              <a:effectLst/>
              <a:uLnTx/>
              <a:uFillTx/>
              <a:ea typeface="+mn-ea"/>
              <a:cs typeface="+mn-cs"/>
            </a:endParaRP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AD32C933-3427-926F-BD1E-AEF5BCD1977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1C06E5F2-A6DC-4D6E-F4D9-5BC3F531E02D}"/>
              </a:ext>
            </a:extLst>
          </p:cNvPr>
          <p:cNvSpPr txBox="1"/>
          <p:nvPr/>
        </p:nvSpPr>
        <p:spPr>
          <a:xfrm>
            <a:off x="588262" y="2337008"/>
            <a:ext cx="6145913" cy="4001095"/>
          </a:xfrm>
          <a:prstGeom prst="rect">
            <a:avLst/>
          </a:prstGeom>
          <a:noFill/>
        </p:spPr>
        <p:txBody>
          <a:bodyPr wrap="square" lIns="0" tIns="0" rIns="0" bIns="0" rtlCol="0" anchor="t">
            <a:spAutoFit/>
          </a:bodyPr>
          <a:lstStyle/>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team SharePoint Navigator Agent. Please help me navigate my team's SharePoint site with all of our documentation within for our product. You are happy to help me and other users retrieve documentation and latest updates within the SharePoint. Also, you can help answer questions around what pieces of content we already have and also what you see as beneficial to our business.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lang="en-US" sz="1100" i="1" kern="100" noProof="0">
                <a:solidFill>
                  <a:srgbClr val="091F2C"/>
                </a:solidFill>
                <a:latin typeface="Segoe Sans Display"/>
              </a:rPr>
              <a:t>SharePoint Navigator Agent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i="1"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is our latest pitch deck?</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Give me the link to our messaging document?</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provide a summary of the key documents related to our product?</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Are there any new training materials available on our SharePoint site?</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content do you think would be beneficial for our business that we don't currently have on our SharePoint site?</a:t>
            </a:r>
          </a:p>
        </p:txBody>
      </p:sp>
      <p:pic>
        <p:nvPicPr>
          <p:cNvPr id="18" name="Picture 17" descr="Screenshot of SharePoint Navigator agent">
            <a:extLst>
              <a:ext uri="{FF2B5EF4-FFF2-40B4-BE49-F238E27FC236}">
                <a16:creationId xmlns:a16="http://schemas.microsoft.com/office/drawing/2014/main" id="{5BA29291-DA0D-79A7-13BF-C7323B950051}"/>
              </a:ext>
            </a:extLst>
          </p:cNvPr>
          <p:cNvPicPr>
            <a:picLocks noChangeAspect="1"/>
          </p:cNvPicPr>
          <p:nvPr/>
        </p:nvPicPr>
        <p:blipFill rotWithShape="1">
          <a:blip r:embed="rId2"/>
          <a:srcRect l="-12325" t="-1672" r="-10479" b="-621"/>
          <a:stretch>
            <a:fillRect/>
          </a:stretch>
        </p:blipFill>
        <p:spPr>
          <a:xfrm>
            <a:off x="7214514" y="2587600"/>
            <a:ext cx="4889941" cy="3814156"/>
          </a:xfrm>
          <a:prstGeom prst="rect">
            <a:avLst/>
          </a:prstGeom>
          <a:solidFill>
            <a:srgbClr val="FAFAFA"/>
          </a:solidFill>
        </p:spPr>
      </p:pic>
    </p:spTree>
    <p:extLst>
      <p:ext uri="{BB962C8B-B14F-4D97-AF65-F5344CB8AC3E}">
        <p14:creationId xmlns:p14="http://schemas.microsoft.com/office/powerpoint/2010/main" val="41215371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Sales</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A woman on a headset speaking to a customer">
            <a:extLst>
              <a:ext uri="{FF2B5EF4-FFF2-40B4-BE49-F238E27FC236}">
                <a16:creationId xmlns:a16="http://schemas.microsoft.com/office/drawing/2014/main" id="{BFC7CC51-9A74-7BE0-ED5B-16DA327D13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845202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66D4-208C-891B-8B74-973E24155EB7}"/>
            </a:ext>
          </a:extLst>
        </p:cNvPr>
        <p:cNvGrpSpPr/>
        <p:nvPr/>
      </p:nvGrpSpPr>
      <p:grpSpPr>
        <a:xfrm>
          <a:off x="0" y="0"/>
          <a:ext cx="0" cy="0"/>
          <a:chOff x="0" y="0"/>
          <a:chExt cx="0" cy="0"/>
        </a:xfrm>
      </p:grpSpPr>
      <p:sp>
        <p:nvSpPr>
          <p:cNvPr id="20" name="Freeform: Shape 19">
            <a:extLst>
              <a:ext uri="{FF2B5EF4-FFF2-40B4-BE49-F238E27FC236}">
                <a16:creationId xmlns:a16="http://schemas.microsoft.com/office/drawing/2014/main" id="{B0A75C26-EEA4-F45E-B1C3-1C5574E9323C}"/>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EB3D14F9-87FB-41FC-6C04-474994C849D3}"/>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08B953BB-7CD7-1174-B61D-329EF4EF1BAD}"/>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348116E1-7642-4F9B-184B-F59A41FD44B2}"/>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Sales Support Assistant</a:t>
            </a:r>
          </a:p>
        </p:txBody>
      </p:sp>
      <p:sp>
        <p:nvSpPr>
          <p:cNvPr id="13" name="Rectangle 12">
            <a:extLst>
              <a:ext uri="{FF2B5EF4-FFF2-40B4-BE49-F238E27FC236}">
                <a16:creationId xmlns:a16="http://schemas.microsoft.com/office/drawing/2014/main" id="{E3370913-BAFB-4E98-2591-BCCEAD320597}"/>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Your Sales Support Agent is designed to assist sellers in answering product questions for customers. The agent can access relevant knowledge sources, such as SharePoint data, direct files, and public websites, to provide accurate and helpful solutions. Whether you're dealing with a simple inquiry or a complex issue, </a:t>
            </a:r>
            <a:br>
              <a:rPr lang="en-US" sz="1200" noProof="0">
                <a:solidFill>
                  <a:schemeClr val="tx1"/>
                </a:solidFill>
              </a:rPr>
            </a:br>
            <a:r>
              <a:rPr lang="en-US" sz="1200" noProof="0">
                <a:solidFill>
                  <a:schemeClr val="tx1"/>
                </a:solidFill>
              </a:rPr>
              <a:t>your Sales Support Agent is here to help.</a:t>
            </a:r>
          </a:p>
        </p:txBody>
      </p:sp>
      <p:sp>
        <p:nvSpPr>
          <p:cNvPr id="8" name="Rectangle: Rounded Corners 7">
            <a:extLst>
              <a:ext uri="{FF2B5EF4-FFF2-40B4-BE49-F238E27FC236}">
                <a16:creationId xmlns:a16="http://schemas.microsoft.com/office/drawing/2014/main" id="{48A24656-85F4-C1B5-1AFE-E83505F8CF14}"/>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E890B996-D798-BD90-58B6-B50577C6F848}"/>
              </a:ext>
            </a:extLst>
          </p:cNvPr>
          <p:cNvSpPr txBox="1"/>
          <p:nvPr/>
        </p:nvSpPr>
        <p:spPr>
          <a:xfrm>
            <a:off x="588262" y="2337008"/>
            <a:ext cx="6145913" cy="3831818"/>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200" noProof="0">
                <a:solidFill>
                  <a:srgbClr val="424242"/>
                </a:solidFill>
                <a:ea typeface="+mn-lt"/>
                <a:cs typeface="+mn-lt"/>
              </a:rPr>
              <a:t> </a:t>
            </a:r>
            <a:r>
              <a:rPr lang="en-US" sz="1100" i="1" kern="100" noProof="0">
                <a:solidFill>
                  <a:srgbClr val="091F2C"/>
                </a:solidFill>
                <a:latin typeface="Segoe Sans Display"/>
              </a:rPr>
              <a:t>You're a Sales Support Agent. Please assist me in answering product questions for customers. You can help me provide detailed product information, answer customer questions and suggest ways to improve customer satisfaction.</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 Sales Support Assistant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FAQs, product details, company website and troubleshooting guides.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are the key features of______?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Can you provide details about the warranty terms for _____?</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can I troubleshoot issues with this device?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is the price of ___?</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Is _____ available in stock?</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value does ___ provide to financial institutions?</a:t>
            </a:r>
          </a:p>
        </p:txBody>
      </p:sp>
      <p:sp>
        <p:nvSpPr>
          <p:cNvPr id="14" name="Rectangle: Top Corners Rounded 13">
            <a:extLst>
              <a:ext uri="{FF2B5EF4-FFF2-40B4-BE49-F238E27FC236}">
                <a16:creationId xmlns:a16="http://schemas.microsoft.com/office/drawing/2014/main" id="{AEB733B3-F7CD-B3C4-6A90-470D9618388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9" name="Picture 18" descr="Screenshot of sales support assistant">
            <a:extLst>
              <a:ext uri="{FF2B5EF4-FFF2-40B4-BE49-F238E27FC236}">
                <a16:creationId xmlns:a16="http://schemas.microsoft.com/office/drawing/2014/main" id="{11F374C6-C908-CD93-8A88-7E630C22A455}"/>
              </a:ext>
            </a:extLst>
          </p:cNvPr>
          <p:cNvPicPr>
            <a:picLocks noChangeAspect="1"/>
          </p:cNvPicPr>
          <p:nvPr/>
        </p:nvPicPr>
        <p:blipFill rotWithShape="1">
          <a:blip r:embed="rId2"/>
          <a:srcRect l="3857" t="-14925" r="6916" b="2933"/>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12340449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Marketing</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Woman working at whiteboard">
            <a:extLst>
              <a:ext uri="{FF2B5EF4-FFF2-40B4-BE49-F238E27FC236}">
                <a16:creationId xmlns:a16="http://schemas.microsoft.com/office/drawing/2014/main" id="{0822B4D5-18CF-30B3-D1E9-13B78E0C5B0B}"/>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7971157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7F972-225A-C4C8-1EA2-A6B0638F2D1E}"/>
            </a:ext>
          </a:extLst>
        </p:cNvPr>
        <p:cNvGrpSpPr/>
        <p:nvPr/>
      </p:nvGrpSpPr>
      <p:grpSpPr>
        <a:xfrm>
          <a:off x="0" y="0"/>
          <a:ext cx="0" cy="0"/>
          <a:chOff x="0" y="0"/>
          <a:chExt cx="0" cy="0"/>
        </a:xfrm>
      </p:grpSpPr>
      <p:sp>
        <p:nvSpPr>
          <p:cNvPr id="26" name="Freeform: Shape 25">
            <a:extLst>
              <a:ext uri="{FF2B5EF4-FFF2-40B4-BE49-F238E27FC236}">
                <a16:creationId xmlns:a16="http://schemas.microsoft.com/office/drawing/2014/main" id="{E9490D3C-3058-C71C-D07B-9C8A2C5E337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5" name="Rectangle: Top Corners Rounded 24">
            <a:extLst>
              <a:ext uri="{FF2B5EF4-FFF2-40B4-BE49-F238E27FC236}">
                <a16:creationId xmlns:a16="http://schemas.microsoft.com/office/drawing/2014/main" id="{01B8FC8D-70E2-C923-D011-0A47D922A4C0}"/>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4EE1643-81AD-2BF2-3CF3-3FF96ED16AE9}"/>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71945857-709E-F383-09DD-EFADDE7B30E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3B9344B-4B34-6627-3345-D1B788120009}"/>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Messaging and Positioning</a:t>
            </a:r>
          </a:p>
        </p:txBody>
      </p:sp>
      <p:sp>
        <p:nvSpPr>
          <p:cNvPr id="13" name="Rectangle 12">
            <a:extLst>
              <a:ext uri="{FF2B5EF4-FFF2-40B4-BE49-F238E27FC236}">
                <a16:creationId xmlns:a16="http://schemas.microsoft.com/office/drawing/2014/main" id="{C05ECFBD-3F7D-38B3-447E-73FF744E6519}"/>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Messaging and Positioning agent can help users navigate their organization's messaging and positioning framework for different personas and projects. </a:t>
            </a:r>
            <a:br>
              <a:rPr lang="en-US" sz="1200" noProof="0">
                <a:solidFill>
                  <a:schemeClr val="tx1"/>
                </a:solidFill>
              </a:rPr>
            </a:br>
            <a:r>
              <a:rPr lang="en-US" sz="1200" noProof="0">
                <a:solidFill>
                  <a:schemeClr val="tx1"/>
                </a:solidFill>
              </a:rPr>
              <a:t>By leveraging this agent, users can retrieve relevant messaging and the latest updates within the framework, answer questions about existing messaging for various personas, and recommend messaging strategies beneficial for their projects.</a:t>
            </a:r>
          </a:p>
        </p:txBody>
      </p:sp>
      <p:sp>
        <p:nvSpPr>
          <p:cNvPr id="6" name="Rectangle: Rounded Corners 5">
            <a:extLst>
              <a:ext uri="{FF2B5EF4-FFF2-40B4-BE49-F238E27FC236}">
                <a16:creationId xmlns:a16="http://schemas.microsoft.com/office/drawing/2014/main" id="{A56D9A2B-0950-650C-A24F-E5635799DC8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E2B69712-8A3C-7489-2099-8A7B75EE768D}"/>
              </a:ext>
            </a:extLst>
          </p:cNvPr>
          <p:cNvSpPr txBox="1"/>
          <p:nvPr/>
        </p:nvSpPr>
        <p:spPr>
          <a:xfrm>
            <a:off x="588262" y="2337008"/>
            <a:ext cx="6145913" cy="4144724"/>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Messaging and Positioning Agent. Please help me navigate our messaging and positioning framework for different personas and projects. You are happy to assist me and other users in retrieving relevant messaging and the latest updates within our framework. Additionally, you can help answer questions around what messaging we already have for various personas and recommend messaging strategies that would be beneficial for the project I'm working on.</a:t>
            </a:r>
            <a:endParaRPr lang="en-US" noProof="0"/>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Messaging and Positioning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messaging and positioning document.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b="0" i="1" u="none" strike="noStrike" cap="none" spc="0" normalizeH="0" baseline="0" noProof="0">
              <a:ln>
                <a:noFill/>
              </a:ln>
              <a:solidFill>
                <a:srgbClr val="091F2C"/>
              </a:solidFill>
              <a:effectLst/>
              <a:uLnTx/>
              <a:uFillTx/>
              <a:latin typeface="Segoe Sans Display"/>
              <a:cs typeface="Segoe Sans Display"/>
            </a:endParaRPr>
          </a:p>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messaging documentation.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are the main features of my product?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messaging do we have around CIOs?</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b="0" i="1" noProof="0">
                <a:solidFill>
                  <a:srgbClr val="242424"/>
                </a:solidFill>
                <a:effectLst/>
              </a:rPr>
              <a:t>What security and compliance messaging do we have about our product?</a:t>
            </a:r>
            <a:endParaRPr lang="en-US" sz="1000" i="1" kern="100" noProof="0">
              <a:solidFill>
                <a:srgbClr val="091F2C"/>
              </a:solidFill>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242424"/>
                </a:solidFill>
              </a:rPr>
              <a:t>What was the latest update in the messaging?</a:t>
            </a:r>
            <a:endParaRPr lang="en-US" sz="1000" b="0" i="1" kern="100" noProof="0">
              <a:solidFill>
                <a:srgbClr val="091F2C"/>
              </a:solidFill>
              <a:effectLst/>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Tell me if my current messaging I have written is in line with the messaging document.</a:t>
            </a:r>
          </a:p>
        </p:txBody>
      </p:sp>
      <p:pic>
        <p:nvPicPr>
          <p:cNvPr id="24" name="Picture 23" descr="Screenshot of Messaging and Positioning agent">
            <a:extLst>
              <a:ext uri="{FF2B5EF4-FFF2-40B4-BE49-F238E27FC236}">
                <a16:creationId xmlns:a16="http://schemas.microsoft.com/office/drawing/2014/main" id="{3FA97B3D-825F-522D-2B78-E029D1604F8A}"/>
              </a:ext>
            </a:extLst>
          </p:cNvPr>
          <p:cNvPicPr>
            <a:picLocks noChangeAspect="1"/>
          </p:cNvPicPr>
          <p:nvPr/>
        </p:nvPicPr>
        <p:blipFill rotWithShape="1">
          <a:blip r:embed="rId2"/>
          <a:srcRect l="-8182" t="-1627" r="-5883" b="1358"/>
          <a:stretch>
            <a:fillRect/>
          </a:stretch>
        </p:blipFill>
        <p:spPr>
          <a:xfrm>
            <a:off x="7214513" y="2587600"/>
            <a:ext cx="4889941" cy="3814156"/>
          </a:xfrm>
          <a:prstGeom prst="rect">
            <a:avLst/>
          </a:prstGeom>
          <a:solidFill>
            <a:srgbClr val="FAFAFA"/>
          </a:solidFill>
        </p:spPr>
      </p:pic>
    </p:spTree>
    <p:extLst>
      <p:ext uri="{BB962C8B-B14F-4D97-AF65-F5344CB8AC3E}">
        <p14:creationId xmlns:p14="http://schemas.microsoft.com/office/powerpoint/2010/main" val="324539308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6AEC-A34F-BBC9-09D6-9C372A423E51}"/>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E2803621-9ED7-ED66-D946-89E379FA14E7}"/>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F4F269BA-1680-B612-A003-4AFC718A666B}"/>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27281F7D-A6C5-BF68-84FB-52AC5CF88FD0}"/>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4774EB52-EA99-36F4-D3C5-CE7011543E7A}"/>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LinkedIn Post Assistant</a:t>
            </a:r>
          </a:p>
        </p:txBody>
      </p:sp>
      <p:sp>
        <p:nvSpPr>
          <p:cNvPr id="13" name="Rectangle 12">
            <a:extLst>
              <a:ext uri="{FF2B5EF4-FFF2-40B4-BE49-F238E27FC236}">
                <a16:creationId xmlns:a16="http://schemas.microsoft.com/office/drawing/2014/main" id="{6D6C0BB6-200A-5765-1950-F89B5F3C7466}"/>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LinkedIn Post Assistant agent can assist users in creating engaging and professional LinkedIn posts tailored to different audiences and objectives. The agent can help craft LinkedIn messages based on the information provided, such as a product's newest features, recommend messaging strategies beneficial for their LinkedIn presence, and craft relevant hashtags</a:t>
            </a:r>
          </a:p>
        </p:txBody>
      </p:sp>
      <p:sp>
        <p:nvSpPr>
          <p:cNvPr id="6" name="Rectangle: Rounded Corners 5">
            <a:extLst>
              <a:ext uri="{FF2B5EF4-FFF2-40B4-BE49-F238E27FC236}">
                <a16:creationId xmlns:a16="http://schemas.microsoft.com/office/drawing/2014/main" id="{BE7554D4-C0BF-8159-099D-DBA44ACFED07}"/>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42E865A5-C181-1AB7-3D15-6E0F1105EFFF}"/>
              </a:ext>
            </a:extLst>
          </p:cNvPr>
          <p:cNvSpPr txBox="1"/>
          <p:nvPr/>
        </p:nvSpPr>
        <p:spPr>
          <a:xfrm>
            <a:off x="588262" y="2337008"/>
            <a:ext cx="6145913" cy="397544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Social Media Messaging Agent for LinkedIn. Please assist me in creating engaging and professional LinkedIn posts tailored to different audiences and objectives. You are knowledgeable about LinkedIn's best practices, trends, and effective messaging strategies. Additionally, you can help answer questions about optimizing posts for maximum reach and engagement.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LinkedIn Post Assistant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LinkedIn guidelines and Microsoft's branding document.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 example: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S</a:t>
            </a:r>
            <a:r>
              <a:rPr lang="en-US" sz="1100" i="1" kern="100" noProof="0">
                <a:solidFill>
                  <a:srgbClr val="091F2C"/>
                </a:solidFill>
                <a:latin typeface="Segoe Sans Display"/>
              </a:rPr>
              <a:t>uggest a LinkedIn post to highlight our company's recent achievements?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Add in any SharePoint sites of previous product enhancements you would like added in the post.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Create a LinkedIn post about the new features including in the shared SharePoint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hashtags should I add to my post?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Are there any newly released blogs by Microsoft I could link off too?</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please make my post tone more professional?</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additional messaging should I add to this post to enhance this post further?</a:t>
            </a:r>
          </a:p>
        </p:txBody>
      </p:sp>
      <p:sp>
        <p:nvSpPr>
          <p:cNvPr id="14" name="Rectangle: Top Corners Rounded 13">
            <a:extLst>
              <a:ext uri="{FF2B5EF4-FFF2-40B4-BE49-F238E27FC236}">
                <a16:creationId xmlns:a16="http://schemas.microsoft.com/office/drawing/2014/main" id="{23D5C48F-28B6-3450-C85A-F2C10A307510}"/>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Screenshot of LinkedIn Post Assistant agent">
            <a:extLst>
              <a:ext uri="{FF2B5EF4-FFF2-40B4-BE49-F238E27FC236}">
                <a16:creationId xmlns:a16="http://schemas.microsoft.com/office/drawing/2014/main" id="{688AB829-D7E6-E74E-B8E5-D551B508AC81}"/>
              </a:ext>
            </a:extLst>
          </p:cNvPr>
          <p:cNvPicPr>
            <a:picLocks noChangeAspect="1"/>
          </p:cNvPicPr>
          <p:nvPr/>
        </p:nvPicPr>
        <p:blipFill rotWithShape="1">
          <a:blip r:embed="rId2"/>
          <a:srcRect/>
          <a:stretch>
            <a:fillRect/>
          </a:stretch>
        </p:blipFill>
        <p:spPr>
          <a:xfrm>
            <a:off x="7214513" y="2587600"/>
            <a:ext cx="4889941" cy="3814156"/>
          </a:xfrm>
          <a:prstGeom prst="rect">
            <a:avLst/>
          </a:prstGeom>
        </p:spPr>
      </p:pic>
    </p:spTree>
    <p:extLst>
      <p:ext uri="{BB962C8B-B14F-4D97-AF65-F5344CB8AC3E}">
        <p14:creationId xmlns:p14="http://schemas.microsoft.com/office/powerpoint/2010/main" val="19365127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7D2C-DD52-B0A2-9CF6-C53E00B838F4}"/>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18000F02-B780-81D2-271C-061C6316754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00615693-D0B8-3839-A709-44CAFFA0285C}"/>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E8106271-4DD0-9A3A-0CDC-2EA4876835D6}"/>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71FB81F-D520-1680-DFA5-4FD3BBF16D96}"/>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Legal Review Assistant</a:t>
            </a:r>
          </a:p>
        </p:txBody>
      </p:sp>
      <p:sp>
        <p:nvSpPr>
          <p:cNvPr id="13" name="Rectangle 12">
            <a:extLst>
              <a:ext uri="{FF2B5EF4-FFF2-40B4-BE49-F238E27FC236}">
                <a16:creationId xmlns:a16="http://schemas.microsoft.com/office/drawing/2014/main" id="{39C775CC-351D-7A91-7315-135FB7AE9AE5}"/>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Legal Review Assistant can assist users in checking marketing materials and promotions for any legal flags. This agent helps ensure compliance with legal standards and provides detailed feedback on any issues found. </a:t>
            </a:r>
          </a:p>
        </p:txBody>
      </p:sp>
      <p:sp>
        <p:nvSpPr>
          <p:cNvPr id="11" name="Rectangle: Top Corners Rounded 10">
            <a:extLst>
              <a:ext uri="{FF2B5EF4-FFF2-40B4-BE49-F238E27FC236}">
                <a16:creationId xmlns:a16="http://schemas.microsoft.com/office/drawing/2014/main" id="{E7EE2B2B-963F-27FE-5429-52D111D0BD7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 name="Rectangle: Rounded Corners 5">
            <a:extLst>
              <a:ext uri="{FF2B5EF4-FFF2-40B4-BE49-F238E27FC236}">
                <a16:creationId xmlns:a16="http://schemas.microsoft.com/office/drawing/2014/main" id="{1F0896B1-5787-D621-6E24-C9527E964E71}"/>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6B109F46-5C4F-C918-FDEA-6E101C7E3720}"/>
              </a:ext>
            </a:extLst>
          </p:cNvPr>
          <p:cNvSpPr txBox="1"/>
          <p:nvPr/>
        </p:nvSpPr>
        <p:spPr>
          <a:xfrm>
            <a:off x="588262" y="2337008"/>
            <a:ext cx="6145913" cy="32880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Legal Review Assistant that performs legal reviews for marketing documents, ensuring compliance with legal standards and providing detailed feedback on any issues found.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Legal Review assistant</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legal webpage.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 example: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Is this document compliant with current legal standards?</a:t>
            </a:r>
            <a:endParaRPr lang="en-US" sz="1100" i="1" kern="100" noProof="0">
              <a:solidFill>
                <a:srgbClr val="091F2C"/>
              </a:solidFill>
              <a:latin typeface="Segoe Sans Display"/>
            </a:endParaRPr>
          </a:p>
          <a:p>
            <a:pPr marR="0" lvl="0" indent="0" fontAlgn="auto">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 SharePoint site with legal guidelines for marketing material.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legal issues are present in this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Can you provide feedback on the legal aspects of this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is the process for reviewing a marketing document?</a:t>
            </a: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legal standards should this document adhere to?</a:t>
            </a:r>
          </a:p>
        </p:txBody>
      </p:sp>
      <p:grpSp>
        <p:nvGrpSpPr>
          <p:cNvPr id="8" name="Group 7" descr="Screenshot of Legal Review Assistant">
            <a:extLst>
              <a:ext uri="{FF2B5EF4-FFF2-40B4-BE49-F238E27FC236}">
                <a16:creationId xmlns:a16="http://schemas.microsoft.com/office/drawing/2014/main" id="{8D745FA2-DF86-9658-18DC-181C8B3327DC}"/>
              </a:ext>
            </a:extLst>
          </p:cNvPr>
          <p:cNvGrpSpPr/>
          <p:nvPr/>
        </p:nvGrpSpPr>
        <p:grpSpPr>
          <a:xfrm>
            <a:off x="7285873" y="2884070"/>
            <a:ext cx="4748964" cy="3215439"/>
            <a:chOff x="7285873" y="2884070"/>
            <a:chExt cx="4748964" cy="3215439"/>
          </a:xfrm>
        </p:grpSpPr>
        <p:pic>
          <p:nvPicPr>
            <p:cNvPr id="4" name="Picture 3" descr="A screenshot of a computer&#10;&#10;AI-generated content may be incorrect.">
              <a:extLst>
                <a:ext uri="{FF2B5EF4-FFF2-40B4-BE49-F238E27FC236}">
                  <a16:creationId xmlns:a16="http://schemas.microsoft.com/office/drawing/2014/main" id="{DD11DAC1-792D-11E1-5060-55C354724C1D}"/>
                </a:ext>
              </a:extLst>
            </p:cNvPr>
            <p:cNvPicPr>
              <a:picLocks noChangeAspect="1"/>
            </p:cNvPicPr>
            <p:nvPr/>
          </p:nvPicPr>
          <p:blipFill>
            <a:blip r:embed="rId2"/>
            <a:stretch>
              <a:fillRect/>
            </a:stretch>
          </p:blipFill>
          <p:spPr>
            <a:xfrm>
              <a:off x="7285873" y="2884070"/>
              <a:ext cx="4748964" cy="3215439"/>
            </a:xfrm>
            <a:prstGeom prst="rect">
              <a:avLst/>
            </a:prstGeom>
          </p:spPr>
        </p:pic>
        <p:sp>
          <p:nvSpPr>
            <p:cNvPr id="7" name="TextBox 6">
              <a:extLst>
                <a:ext uri="{FF2B5EF4-FFF2-40B4-BE49-F238E27FC236}">
                  <a16:creationId xmlns:a16="http://schemas.microsoft.com/office/drawing/2014/main" id="{807EA866-4857-014F-2A77-4C3C779557F5}"/>
                </a:ext>
              </a:extLst>
            </p:cNvPr>
            <p:cNvSpPr txBox="1"/>
            <p:nvPr/>
          </p:nvSpPr>
          <p:spPr>
            <a:xfrm>
              <a:off x="8761192" y="3279867"/>
              <a:ext cx="2093907" cy="246221"/>
            </a:xfrm>
            <a:prstGeom prst="rect">
              <a:avLst/>
            </a:prstGeom>
            <a:solidFill>
              <a:schemeClr val="bg1"/>
            </a:solidFill>
          </p:spPr>
          <p:txBody>
            <a:bodyPr wrap="none" lIns="0" tIns="0" rIns="0" bIns="0" rtlCol="0">
              <a:spAutoFit/>
            </a:bodyPr>
            <a:lstStyle/>
            <a:p>
              <a:pPr algn="l"/>
              <a:r>
                <a:rPr lang="en-US" sz="1600">
                  <a:latin typeface="+mj-lt"/>
                </a:rPr>
                <a:t>Legal Review Assistant</a:t>
              </a:r>
            </a:p>
          </p:txBody>
        </p:sp>
      </p:grpSp>
    </p:spTree>
    <p:extLst>
      <p:ext uri="{BB962C8B-B14F-4D97-AF65-F5344CB8AC3E}">
        <p14:creationId xmlns:p14="http://schemas.microsoft.com/office/powerpoint/2010/main" val="41408464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Legal</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man working at a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3259295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6D162236-7FE4-AFC3-1A02-5A6EB40E904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Contract Review</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The Contract Review Agent is designed to assist legal teams and contract managers by automating the review and analysis of legal documents. This agent can quickly identify key clauses, ensure compliance with legal standards, assess potential risks, explain specific clauses, and provide summaries of lengthy contracts, ensuring that nothing is overlooked.</a:t>
            </a:r>
          </a:p>
        </p:txBody>
      </p:sp>
      <p:sp>
        <p:nvSpPr>
          <p:cNvPr id="8" name="Rectangle: Rounded Corners 7">
            <a:extLst>
              <a:ext uri="{FF2B5EF4-FFF2-40B4-BE49-F238E27FC236}">
                <a16:creationId xmlns:a16="http://schemas.microsoft.com/office/drawing/2014/main" id="{37492401-AE7E-9D52-9C0F-371CDE722979}"/>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DD449CEA-5725-8A14-6EBE-3098AAE84F8E}"/>
              </a:ext>
            </a:extLst>
          </p:cNvPr>
          <p:cNvSpPr txBox="1"/>
          <p:nvPr/>
        </p:nvSpPr>
        <p:spPr>
          <a:xfrm>
            <a:off x="588262" y="2337008"/>
            <a:ext cx="6145913" cy="382412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You're a Contract Review Agent designed to assist legal teams and contract managers by automating the review and analysis of legal documents. You know everything about the contract review process from the documents we've shared with you and are happy to help legal teams get the information they need. You can assist with tasks such as quickly identifying key clauses, ensuring compliance with legal standards, assessing potential risks, explaining specific clauses, and providing summaries of lengthy contracts. Your goal is to ensure that nothing is overlooked and that the contract review process is efficient and thorough.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Contract Review</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Legal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a:spcBef>
                <a:spcPts val="600"/>
              </a:spcBef>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with contracts and review instructions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identify the key clauses in the [company]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summarize the [company]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Does the [company contract] comply with our legal standards and regulations?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493F7E8A-02E2-2FF5-896B-96CCCF915385}"/>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6" name="Picture 15" descr="Example of Contract Review Assistant agent chat">
            <a:extLst>
              <a:ext uri="{FF2B5EF4-FFF2-40B4-BE49-F238E27FC236}">
                <a16:creationId xmlns:a16="http://schemas.microsoft.com/office/drawing/2014/main" id="{1D9EE5A0-CC89-E59B-CC7E-6131728345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 t="-7556" r="76" b="-7556"/>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2480684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216556" y="152399"/>
            <a:ext cx="11018520" cy="369332"/>
          </a:xfrm>
        </p:spPr>
        <p:txBody>
          <a:bodyPr/>
          <a:lstStyle/>
          <a:p>
            <a:r>
              <a:rPr lang="en-US" sz="2400"/>
              <a:t>What are agents? </a:t>
            </a:r>
          </a:p>
        </p:txBody>
      </p:sp>
      <p:sp>
        <p:nvSpPr>
          <p:cNvPr id="7" name="TextBox 6">
            <a:extLst>
              <a:ext uri="{FF2B5EF4-FFF2-40B4-BE49-F238E27FC236}">
                <a16:creationId xmlns:a16="http://schemas.microsoft.com/office/drawing/2014/main" id="{F1A439AC-EA07-FE97-5834-C153C19CBCBF}"/>
              </a:ext>
            </a:extLst>
          </p:cNvPr>
          <p:cNvSpPr txBox="1"/>
          <p:nvPr/>
        </p:nvSpPr>
        <p:spPr>
          <a:xfrm>
            <a:off x="1008916" y="6550620"/>
            <a:ext cx="655904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For other helpful videos – Visit our </a:t>
            </a:r>
            <a:r>
              <a:rPr kumimoji="0" lang="en-US" sz="1200" b="0" i="0" u="none" strike="noStrike" kern="1200" cap="none" spc="0" normalizeH="0" baseline="0" noProof="0">
                <a:ln>
                  <a:noFill/>
                </a:ln>
                <a:solidFill>
                  <a:srgbClr val="091F2C"/>
                </a:solidFill>
                <a:effectLst/>
                <a:uLnTx/>
                <a:uFillTx/>
                <a:latin typeface="Segoe Sans Display"/>
                <a:ea typeface="+mn-ea"/>
                <a:cs typeface="+mn-cs"/>
                <a:hlinkClick r:id="rId3"/>
              </a:rPr>
              <a:t>Mastering Copilot Studio video series</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6437970" y="6336268"/>
            <a:ext cx="5248507" cy="4847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91F2C"/>
                </a:solidFill>
                <a:effectLst/>
                <a:uLnTx/>
                <a:uFillTx/>
                <a:latin typeface="Segoe Sans Display"/>
                <a:ea typeface="+mn-ea"/>
                <a:cs typeface="+mn-cs"/>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As of June 2025, the agent pane has transitioned to the left side of M365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mn-cs"/>
              </a:rPr>
              <a:t>As of October 2025, there is a new logo for Microsoft Copilot Studio​</a:t>
            </a:r>
          </a:p>
        </p:txBody>
      </p:sp>
      <p:pic>
        <p:nvPicPr>
          <p:cNvPr id="5" name="Online Media 4" title="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4"/>
          <a:stretch>
            <a:fillRect/>
          </a:stretch>
        </p:blipFill>
        <p:spPr>
          <a:xfrm>
            <a:off x="1244291" y="691957"/>
            <a:ext cx="9703417" cy="5474085"/>
          </a:xfrm>
          <a:prstGeom prst="rect">
            <a:avLst/>
          </a:prstGeom>
        </p:spPr>
      </p:pic>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Customer Service</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a man at a computer, talking on a headset">
            <a:extLst>
              <a:ext uri="{FF2B5EF4-FFF2-40B4-BE49-F238E27FC236}">
                <a16:creationId xmlns:a16="http://schemas.microsoft.com/office/drawing/2014/main" id="{4035835D-1824-BE68-07FE-027A8BD472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8954449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EA52-7978-71E9-6806-1A02204A0764}"/>
            </a:ext>
          </a:extLst>
        </p:cNvPr>
        <p:cNvGrpSpPr/>
        <p:nvPr/>
      </p:nvGrpSpPr>
      <p:grpSpPr>
        <a:xfrm>
          <a:off x="0" y="0"/>
          <a:ext cx="0" cy="0"/>
          <a:chOff x="0" y="0"/>
          <a:chExt cx="0" cy="0"/>
        </a:xfrm>
      </p:grpSpPr>
      <p:sp>
        <p:nvSpPr>
          <p:cNvPr id="19" name="Freeform: Shape 18">
            <a:extLst>
              <a:ext uri="{FF2B5EF4-FFF2-40B4-BE49-F238E27FC236}">
                <a16:creationId xmlns:a16="http://schemas.microsoft.com/office/drawing/2014/main" id="{293D1ACF-CBB1-FE61-769A-9AAD6C47BBA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70DA567D-95C6-8565-7C8F-8456113747C0}"/>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EE3480FA-604C-FA68-E614-52F74852243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D877C415-F332-CC8B-3E28-BECC65E27C3C}"/>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Customer Support Assistant</a:t>
            </a:r>
            <a:endParaRPr lang="en-US" noProof="0">
              <a:ea typeface="+mj-ea"/>
              <a:cs typeface="+mj-cs"/>
            </a:endParaRPr>
          </a:p>
        </p:txBody>
      </p:sp>
      <p:sp>
        <p:nvSpPr>
          <p:cNvPr id="13" name="Rectangle 12">
            <a:extLst>
              <a:ext uri="{FF2B5EF4-FFF2-40B4-BE49-F238E27FC236}">
                <a16:creationId xmlns:a16="http://schemas.microsoft.com/office/drawing/2014/main" id="{8AE2B9C8-4DBD-B465-37E5-58B3809D6569}"/>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Using a Customer Support Agent can streamline your support process, reduce response times, and improve the overall quality of your customer interactions. </a:t>
            </a:r>
            <a:br>
              <a:rPr lang="en-US" sz="1200" noProof="0">
                <a:solidFill>
                  <a:schemeClr val="tx1"/>
                </a:solidFill>
              </a:rPr>
            </a:br>
            <a:r>
              <a:rPr lang="en-US" sz="1200" noProof="0">
                <a:solidFill>
                  <a:schemeClr val="tx1"/>
                </a:solidFill>
              </a:rPr>
              <a:t>The agent's ability to integrate multiple knowledge sources ensures that you have access to the most up-to-date information, allowing you to provide the best possible support to your customers.</a:t>
            </a:r>
          </a:p>
        </p:txBody>
      </p:sp>
      <p:sp>
        <p:nvSpPr>
          <p:cNvPr id="8" name="Rectangle: Rounded Corners 7">
            <a:extLst>
              <a:ext uri="{FF2B5EF4-FFF2-40B4-BE49-F238E27FC236}">
                <a16:creationId xmlns:a16="http://schemas.microsoft.com/office/drawing/2014/main" id="{07612BFC-9AB1-D75B-00A3-35674FE7FD56}"/>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5979AFFA-93A7-CA2E-64CF-0A0AC2C9706E}"/>
              </a:ext>
            </a:extLst>
          </p:cNvPr>
          <p:cNvSpPr txBox="1"/>
          <p:nvPr/>
        </p:nvSpPr>
        <p:spPr>
          <a:xfrm>
            <a:off x="588262" y="2337008"/>
            <a:ext cx="6145913" cy="3677930"/>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a:t>
            </a:r>
            <a:r>
              <a:rPr lang="en-US" sz="1100" i="1" kern="100" noProof="0">
                <a:solidFill>
                  <a:srgbClr val="091F2C"/>
                </a:solidFill>
                <a:latin typeface="Segoe Sans Display"/>
              </a:rPr>
              <a:t> You're a Customer Support Agent. Please assist my employees in handling customer inquiries and providing solutions to customer questions. You can help employees understand customer issues, provide responses, and suggest ways to improve customer satisfaction.</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Customer Support Assistant</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FAQs or product details.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buFont typeface="Arial" panose="020B0604020202020204" pitchFamily="34" charset="0"/>
              <a:buChar char="•"/>
              <a:defRPr/>
            </a:pPr>
            <a:r>
              <a:rPr lang="en-US" sz="1000" i="1" kern="100" noProof="0">
                <a:solidFill>
                  <a:srgbClr val="091F2C"/>
                </a:solidFill>
                <a:latin typeface="Segoe Sans Display"/>
              </a:rPr>
              <a:t>Can you provide information on our return policy?</a:t>
            </a:r>
          </a:p>
          <a:p>
            <a:pPr marL="171450" marR="0" lvl="0" indent="-123825" fontAlgn="auto">
              <a:lnSpc>
                <a:spcPct val="100000"/>
              </a:lnSpc>
              <a:spcAft>
                <a:spcPts val="0"/>
              </a:spcAft>
              <a:buClrTx/>
              <a:buSzTx/>
              <a:buFont typeface="Arial" panose="020B0604020202020204" pitchFamily="34" charset="0"/>
              <a:buChar char="•"/>
              <a:tabLst/>
              <a:defRPr/>
            </a:pPr>
            <a:r>
              <a:rPr lang="en-US" sz="1000" i="1" kern="100" noProof="0">
                <a:solidFill>
                  <a:srgbClr val="091F2C"/>
                </a:solidFill>
                <a:latin typeface="Segoe Sans Display"/>
              </a:rPr>
              <a:t>What are the warranty terms for ___ product?</a:t>
            </a:r>
          </a:p>
          <a:p>
            <a:pPr marL="171450" indent="-123825">
              <a:buFont typeface="Arial" panose="020B0604020202020204" pitchFamily="34" charset="0"/>
              <a:buChar char="•"/>
              <a:defRPr/>
            </a:pPr>
            <a:r>
              <a:rPr lang="en-US" sz="1000" i="1" kern="100" noProof="0">
                <a:solidFill>
                  <a:srgbClr val="091F2C"/>
                </a:solidFill>
                <a:latin typeface="Segoe Sans Display"/>
              </a:rPr>
              <a:t>How can a customer reset their password?</a:t>
            </a:r>
          </a:p>
          <a:p>
            <a:pPr marL="171450" indent="-123825">
              <a:buFont typeface="Arial" panose="020B0604020202020204" pitchFamily="34" charset="0"/>
              <a:buChar char="•"/>
              <a:defRPr/>
            </a:pPr>
            <a:r>
              <a:rPr lang="en-US" sz="1000" i="1" kern="100" noProof="0">
                <a:solidFill>
                  <a:srgbClr val="091F2C"/>
                </a:solidFill>
                <a:latin typeface="Segoe Sans Display"/>
              </a:rPr>
              <a:t>What payment methods do we accept?</a:t>
            </a:r>
          </a:p>
          <a:p>
            <a:pPr marL="171450" indent="-123825">
              <a:buFont typeface="Arial" panose="020B0604020202020204" pitchFamily="34" charset="0"/>
              <a:buChar char="•"/>
              <a:defRPr/>
            </a:pPr>
            <a:r>
              <a:rPr lang="en-US" sz="1000" i="1" kern="100" noProof="0">
                <a:solidFill>
                  <a:srgbClr val="091F2C"/>
                </a:solidFill>
                <a:latin typeface="Segoe Sans Display"/>
              </a:rPr>
              <a:t>What can we provide to an unsatisfied customer</a:t>
            </a:r>
          </a:p>
        </p:txBody>
      </p:sp>
      <p:sp>
        <p:nvSpPr>
          <p:cNvPr id="14" name="Rectangle: Top Corners Rounded 13">
            <a:extLst>
              <a:ext uri="{FF2B5EF4-FFF2-40B4-BE49-F238E27FC236}">
                <a16:creationId xmlns:a16="http://schemas.microsoft.com/office/drawing/2014/main" id="{23F0E2A4-900B-829B-B052-1CCA7F6F57CB}"/>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8" name="Picture 17" descr="Screenshot of customer support assistant">
            <a:extLst>
              <a:ext uri="{FF2B5EF4-FFF2-40B4-BE49-F238E27FC236}">
                <a16:creationId xmlns:a16="http://schemas.microsoft.com/office/drawing/2014/main" id="{0D8F33D9-62D5-01BD-BFAE-A9A207614A7D}"/>
              </a:ext>
            </a:extLst>
          </p:cNvPr>
          <p:cNvPicPr>
            <a:picLocks noChangeAspect="1"/>
          </p:cNvPicPr>
          <p:nvPr/>
        </p:nvPicPr>
        <p:blipFill rotWithShape="1">
          <a:blip r:embed="rId2"/>
          <a:srcRect l="20136" t="-8105" r="23640" b="33263"/>
          <a:stretch>
            <a:fillRect/>
          </a:stretch>
        </p:blipFill>
        <p:spPr>
          <a:xfrm>
            <a:off x="7214514" y="2587600"/>
            <a:ext cx="4889941" cy="3814156"/>
          </a:xfrm>
          <a:custGeom>
            <a:avLst/>
            <a:gdLst>
              <a:gd name="connsiteX0" fmla="*/ 0 w 4889941"/>
              <a:gd name="connsiteY0" fmla="*/ 0 h 3814156"/>
              <a:gd name="connsiteX1" fmla="*/ 4889941 w 4889941"/>
              <a:gd name="connsiteY1" fmla="*/ 0 h 3814156"/>
              <a:gd name="connsiteX2" fmla="*/ 4889941 w 4889941"/>
              <a:gd name="connsiteY2" fmla="*/ 3814156 h 3814156"/>
              <a:gd name="connsiteX3" fmla="*/ 0 w 4889941"/>
              <a:gd name="connsiteY3" fmla="*/ 3814156 h 3814156"/>
            </a:gdLst>
            <a:ahLst/>
            <a:cxnLst>
              <a:cxn ang="0">
                <a:pos x="connsiteX0" y="connsiteY0"/>
              </a:cxn>
              <a:cxn ang="0">
                <a:pos x="connsiteX1" y="connsiteY1"/>
              </a:cxn>
              <a:cxn ang="0">
                <a:pos x="connsiteX2" y="connsiteY2"/>
              </a:cxn>
              <a:cxn ang="0">
                <a:pos x="connsiteX3" y="connsiteY3"/>
              </a:cxn>
            </a:cxnLst>
            <a:rect l="l" t="t" r="r" b="b"/>
            <a:pathLst>
              <a:path w="4889941" h="3814156">
                <a:moveTo>
                  <a:pt x="0" y="0"/>
                </a:moveTo>
                <a:lnTo>
                  <a:pt x="4889941" y="0"/>
                </a:lnTo>
                <a:lnTo>
                  <a:pt x="4889941" y="3814156"/>
                </a:lnTo>
                <a:lnTo>
                  <a:pt x="0" y="3814156"/>
                </a:lnTo>
                <a:close/>
              </a:path>
            </a:pathLst>
          </a:custGeom>
          <a:solidFill>
            <a:srgbClr val="FAFAFA"/>
          </a:solidFill>
        </p:spPr>
      </p:pic>
    </p:spTree>
    <p:extLst>
      <p:ext uri="{BB962C8B-B14F-4D97-AF65-F5344CB8AC3E}">
        <p14:creationId xmlns:p14="http://schemas.microsoft.com/office/powerpoint/2010/main" val="37363970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t>Agent use cases for</a:t>
            </a:r>
            <a:br>
              <a:rPr lang="en-US" noProof="0"/>
            </a:br>
            <a:r>
              <a:rPr lang="en-US" noProof="0">
                <a:gradFill>
                  <a:gsLst>
                    <a:gs pos="35000">
                      <a:srgbClr val="0078D4"/>
                    </a:gs>
                    <a:gs pos="0">
                      <a:srgbClr val="C03BC4"/>
                    </a:gs>
                  </a:gsLst>
                  <a:path path="circle">
                    <a:fillToRect l="100000" t="100000"/>
                  </a:path>
                </a:gradFill>
              </a:rPr>
              <a:t>HR</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8" name="Picture 7" descr="Image of two women laughing together at a work meeting">
            <a:extLst>
              <a:ext uri="{FF2B5EF4-FFF2-40B4-BE49-F238E27FC236}">
                <a16:creationId xmlns:a16="http://schemas.microsoft.com/office/drawing/2014/main" id="{A6D1CC5D-E79E-F54B-5A80-D1790318D0B7}"/>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 r="60"/>
          <a:stretch/>
        </p:blipFill>
        <p:spPr>
          <a:xfrm>
            <a:off x="6242050" y="895349"/>
            <a:ext cx="5086352"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10655032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C9A3F-A931-FE07-8FE4-9E355ED5AB29}"/>
            </a:ext>
          </a:extLst>
        </p:cNvPr>
        <p:cNvGrpSpPr/>
        <p:nvPr/>
      </p:nvGrpSpPr>
      <p:grpSpPr>
        <a:xfrm>
          <a:off x="0" y="0"/>
          <a:ext cx="0" cy="0"/>
          <a:chOff x="0" y="0"/>
          <a:chExt cx="0" cy="0"/>
        </a:xfrm>
      </p:grpSpPr>
      <p:sp>
        <p:nvSpPr>
          <p:cNvPr id="21" name="Freeform: Shape 20">
            <a:extLst>
              <a:ext uri="{FF2B5EF4-FFF2-40B4-BE49-F238E27FC236}">
                <a16:creationId xmlns:a16="http://schemas.microsoft.com/office/drawing/2014/main" id="{C33FA5BB-A24A-EDBC-2A61-A63474B14361}"/>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F17D0EAF-BF29-B74B-9B23-2EF44CB251ED}"/>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4EE93814-F85C-37B6-323B-E3FBA20DC5F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16E9278-BF06-FCD6-2EBC-1E545A42A3E2}"/>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Onboarding Buddy</a:t>
            </a:r>
          </a:p>
        </p:txBody>
      </p:sp>
      <p:sp>
        <p:nvSpPr>
          <p:cNvPr id="13" name="Rectangle 12">
            <a:extLst>
              <a:ext uri="{FF2B5EF4-FFF2-40B4-BE49-F238E27FC236}">
                <a16:creationId xmlns:a16="http://schemas.microsoft.com/office/drawing/2014/main" id="{0BE3048A-71AD-2FE7-9D1A-F8C7710771CD}"/>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An Onboarding Buddy Agent is dedicated to ensuring new hires have a seamless and welcoming start. It can greet new team members, assist with technical issues, answer questions, provide essential company resources, and explain the company culture. Additionally, list mandatory training courses and guide new hires through HR processes.</a:t>
            </a:r>
          </a:p>
        </p:txBody>
      </p:sp>
      <p:sp>
        <p:nvSpPr>
          <p:cNvPr id="6" name="Rectangle: Rounded Corners 5">
            <a:extLst>
              <a:ext uri="{FF2B5EF4-FFF2-40B4-BE49-F238E27FC236}">
                <a16:creationId xmlns:a16="http://schemas.microsoft.com/office/drawing/2014/main" id="{326549CC-54A6-CF7D-6022-0C0131EC2B16}"/>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BEFB6193-3095-2FF1-36E1-8010A83996D3}"/>
              </a:ext>
            </a:extLst>
          </p:cNvPr>
          <p:cNvSpPr txBox="1"/>
          <p:nvPr/>
        </p:nvSpPr>
        <p:spPr>
          <a:xfrm>
            <a:off x="588262" y="2337008"/>
            <a:ext cx="6145913" cy="432426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an Onboarding Buddy Agent for our new hires. You know everything about the onboarding process from the documents we've shared with you and are happy to help new team members get the information they need. You can assist with recommending resources, explaining company culture, listing mandatory training, and guiding them through their first few weeks. Your goal is to ensure new employees feel welcomed and supported as they integrate into the company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Onboarding Buddy </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them to an HR manager</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8661C5"/>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200" cap="none" spc="0" normalizeH="0" baseline="0" noProof="0">
                <a:ln>
                  <a:noFill/>
                </a:ln>
                <a:solidFill>
                  <a:srgbClr val="091F2C"/>
                </a:solidFill>
                <a:effectLst/>
                <a:uLnTx/>
                <a:uFillTx/>
                <a:latin typeface="Segoe Sans Display"/>
                <a:ea typeface="+mn-ea"/>
                <a:cs typeface="+mn-cs"/>
              </a:rPr>
              <a:t>Change to desired questions</a:t>
            </a:r>
            <a:endParaRPr kumimoji="0" lang="en-US" sz="1100" b="0" i="1" u="none" strike="noStrike" kern="12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an existing SharePoint site for onboarding or create a simple SharePoint site and upload any onboarding related documentation.</a:t>
            </a:r>
            <a:endParaRPr kumimoji="0" lang="en-US" sz="1100" b="0" i="1" u="none" strike="noStrike" kern="100" cap="none" spc="0" normalizeH="0" baseline="0" noProof="0">
              <a:ln>
                <a:noFill/>
              </a:ln>
              <a:solidFill>
                <a:srgbClr val="091F2C"/>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Segoe Sans Display Semibold"/>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mandatory training sessions do I need to complete in my first few weeks?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register for these training sessions?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resources are available to help get me started?</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tell me more about the company culture and values?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Who do I contact if I have technical issues?</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a:p>
            <a:pPr marL="1714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submit my timesheet?</a:t>
            </a:r>
            <a:endParaRPr kumimoji="0" lang="en-US" sz="1000" b="0" i="1" u="none" strike="noStrike" kern="100" cap="none" spc="0" normalizeH="0" baseline="0" noProof="0">
              <a:ln>
                <a:noFill/>
              </a:ln>
              <a:solidFill>
                <a:srgbClr val="091F2C"/>
              </a:solidFill>
              <a:effectLst/>
              <a:uLnTx/>
              <a:uFillTx/>
              <a:latin typeface="Segoe Sans Display"/>
              <a:ea typeface="+mn-ea"/>
              <a:cs typeface="Segoe Sans Display"/>
            </a:endParaRPr>
          </a:p>
        </p:txBody>
      </p:sp>
      <p:sp>
        <p:nvSpPr>
          <p:cNvPr id="12" name="Rectangle: Top Corners Rounded 11">
            <a:extLst>
              <a:ext uri="{FF2B5EF4-FFF2-40B4-BE49-F238E27FC236}">
                <a16:creationId xmlns:a16="http://schemas.microsoft.com/office/drawing/2014/main" id="{70ABBC69-816C-5500-2579-E312F2A7BDE2}"/>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0" name="Picture 19" descr="Example of Onboarding Buddy agent chat">
            <a:extLst>
              <a:ext uri="{FF2B5EF4-FFF2-40B4-BE49-F238E27FC236}">
                <a16:creationId xmlns:a16="http://schemas.microsoft.com/office/drawing/2014/main" id="{1FB53D34-4B4D-60C3-833C-7993130B4C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5" t="-3638" r="1661" b="-10662"/>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34442561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noProof="0">
                <a:cs typeface="Segoe UI"/>
              </a:rPr>
              <a:t>Agent use cases for</a:t>
            </a:r>
            <a:br>
              <a:rPr lang="en-US" noProof="0"/>
            </a:br>
            <a:r>
              <a:rPr lang="en-US" noProof="0">
                <a:gradFill>
                  <a:gsLst>
                    <a:gs pos="0">
                      <a:srgbClr val="C03BC4"/>
                    </a:gs>
                    <a:gs pos="35000">
                      <a:srgbClr val="0078D4"/>
                    </a:gs>
                  </a:gsLst>
                  <a:path path="circle">
                    <a:fillToRect l="100000" t="100000"/>
                  </a:path>
                </a:gradFill>
                <a:cs typeface="Segoe UI"/>
              </a:rPr>
              <a:t>IT</a:t>
            </a:r>
          </a:p>
        </p:txBody>
      </p:sp>
      <p:pic>
        <p:nvPicPr>
          <p:cNvPr id="6" name="Picture 5" descr="Microsoft Copilot logo">
            <a:extLst>
              <a:ext uri="{FF2B5EF4-FFF2-40B4-BE49-F238E27FC236}">
                <a16:creationId xmlns:a16="http://schemas.microsoft.com/office/drawing/2014/main" id="{9993DC62-4060-2762-A3B2-8A5A3417E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Image of man working at computer">
            <a:extLst>
              <a:ext uri="{FF2B5EF4-FFF2-40B4-BE49-F238E27FC236}">
                <a16:creationId xmlns:a16="http://schemas.microsoft.com/office/drawing/2014/main" id="{4035835D-1824-BE68-07FE-027A8BD472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2050" y="895349"/>
            <a:ext cx="5086351" cy="5086351"/>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Tree>
    <p:extLst>
      <p:ext uri="{BB962C8B-B14F-4D97-AF65-F5344CB8AC3E}">
        <p14:creationId xmlns:p14="http://schemas.microsoft.com/office/powerpoint/2010/main" val="26396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785C-C333-6DAD-0EF2-3F04C8D6D2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1D4261-8EA6-4DF1-35A9-B53910B4CFB3}"/>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757BC911-4882-4E18-2C54-89C7F4EFC514}"/>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Freeform: Shape 20">
            <a:extLst>
              <a:ext uri="{FF2B5EF4-FFF2-40B4-BE49-F238E27FC236}">
                <a16:creationId xmlns:a16="http://schemas.microsoft.com/office/drawing/2014/main" id="{CBB74E98-16F7-3AA2-3ED6-5817CC26B171}"/>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37D5ED2F-12D5-6560-C55F-4B842051F4B8}"/>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IT Helpdesk Assistant</a:t>
            </a:r>
            <a:endParaRPr lang="en-US" noProof="0">
              <a:ea typeface="+mj-ea"/>
              <a:cs typeface="+mj-cs"/>
            </a:endParaRPr>
          </a:p>
        </p:txBody>
      </p:sp>
      <p:sp>
        <p:nvSpPr>
          <p:cNvPr id="13" name="Rectangle 12">
            <a:extLst>
              <a:ext uri="{FF2B5EF4-FFF2-40B4-BE49-F238E27FC236}">
                <a16:creationId xmlns:a16="http://schemas.microsoft.com/office/drawing/2014/main" id="{995DE14F-D149-0A39-22D5-42C81DF86AE4}"/>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Having an IT Helpdesk Assistant in an organization offers several benefits, including improved productivity, enhanced security, cost savings, employee satisfaction, knowledge sharing, proactive maintenance, and compliance. Overall, an IT Helpdesk Agent is an essential resource for any organization, ensuring that employees have the technical support they need to perform their roles effectively.</a:t>
            </a:r>
          </a:p>
        </p:txBody>
      </p:sp>
      <p:sp>
        <p:nvSpPr>
          <p:cNvPr id="6" name="Rectangle: Rounded Corners 5">
            <a:extLst>
              <a:ext uri="{FF2B5EF4-FFF2-40B4-BE49-F238E27FC236}">
                <a16:creationId xmlns:a16="http://schemas.microsoft.com/office/drawing/2014/main" id="{877CFB9A-1584-2079-CF0D-1AF9810CDE85}"/>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5001D5B-BF49-A7AE-756A-0B600F97CB47}"/>
              </a:ext>
            </a:extLst>
          </p:cNvPr>
          <p:cNvSpPr txBox="1"/>
          <p:nvPr/>
        </p:nvSpPr>
        <p:spPr>
          <a:xfrm>
            <a:off x="588262" y="2337008"/>
            <a:ext cx="6145913" cy="3975447"/>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a:t>
            </a:r>
            <a:r>
              <a:rPr lang="en-US" sz="1100" i="1" kern="100" noProof="0">
                <a:solidFill>
                  <a:srgbClr val="091F2C"/>
                </a:solidFill>
                <a:latin typeface="Segoe Sans Display"/>
              </a:rPr>
              <a:t> You are an IT Helpdesk Assistant Agent. Please assist employees with their IT-related questions and issues. You are knowledgeable, patient, and always ready to help. You can provide guidance on troubleshooting common IT problems, offer solutions for software and hardware issues, and help with network connectivity problems.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IT Helpdesk </a:t>
            </a:r>
            <a:r>
              <a:rPr lang="en-US" sz="1100" i="1" kern="100" noProof="0">
                <a:solidFill>
                  <a:srgbClr val="091F2C"/>
                </a:solidFill>
                <a:latin typeface="Segoe Sans Display"/>
                <a:cs typeface="Segoe Sans Display"/>
              </a:rPr>
              <a:t>Assistant</a:t>
            </a:r>
          </a:p>
          <a:p>
            <a:pPr>
              <a:spcBef>
                <a:spcPts val="600"/>
              </a:spcBef>
              <a:defRPr/>
            </a:pPr>
            <a:r>
              <a:rPr lang="en-US" sz="1100" noProof="0">
                <a:solidFill>
                  <a:srgbClr val="0078D4"/>
                </a:solidFill>
                <a:latin typeface="Segoe Sans Display Semibold"/>
              </a:rPr>
              <a:t>To</a:t>
            </a: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endParaRPr lang="en-US" noProof="0"/>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kern="100" noProof="0">
                <a:solidFill>
                  <a:srgbClr val="091F2C"/>
                </a:solidFill>
                <a:latin typeface="Segoe Sans Display"/>
              </a:rPr>
              <a:t>Change to desired questions</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IT troubleshooting documentation, software details, company </a:t>
            </a:r>
            <a:r>
              <a:rPr lang="en-US" sz="1100" i="1" kern="100" noProof="0" err="1">
                <a:solidFill>
                  <a:srgbClr val="091F2C"/>
                </a:solidFill>
                <a:latin typeface="Segoe Sans Display"/>
              </a:rPr>
              <a:t>vpn</a:t>
            </a:r>
            <a:r>
              <a:rPr lang="en-US" sz="1100" i="1" kern="100" noProof="0">
                <a:solidFill>
                  <a:srgbClr val="091F2C"/>
                </a:solidFill>
                <a:latin typeface="Segoe Sans Display"/>
              </a:rPr>
              <a:t> documentation, internet connectivity support content.</a:t>
            </a:r>
            <a:endParaRPr lang="en-US" sz="1100" i="1" kern="100"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endParaRPr lang="en-US" sz="1100" b="0" i="1" u="none" strike="noStrike" kern="100" cap="none" spc="0" normalizeH="0" baseline="0" noProof="0">
              <a:ln>
                <a:noFill/>
              </a:ln>
              <a:solidFill>
                <a:srgbClr val="091F2C"/>
              </a:solidFill>
              <a:effectLst/>
              <a:uLnTx/>
              <a:uFillTx/>
              <a:latin typeface="Segoe Sans Display"/>
              <a:cs typeface="Segoe Sans Display"/>
            </a:endParaRP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do I install the latest version of Microsoft Office?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My computer is running slow. What can I do to speed it up?</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I can't connect to the company VPN. Can you help me troubleshoot the issue?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do I set up my email on my mobile device?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The company printer is not working. Help?</a:t>
            </a:r>
          </a:p>
        </p:txBody>
      </p:sp>
      <p:sp>
        <p:nvSpPr>
          <p:cNvPr id="14" name="Rectangle: Top Corners Rounded 13">
            <a:extLst>
              <a:ext uri="{FF2B5EF4-FFF2-40B4-BE49-F238E27FC236}">
                <a16:creationId xmlns:a16="http://schemas.microsoft.com/office/drawing/2014/main" id="{E8AEE97A-1D04-5513-55F3-A1D15259820D}"/>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9" name="Picture 18" descr="Screenshot of IT helpdesk assistant">
            <a:extLst>
              <a:ext uri="{FF2B5EF4-FFF2-40B4-BE49-F238E27FC236}">
                <a16:creationId xmlns:a16="http://schemas.microsoft.com/office/drawing/2014/main" id="{CB78CE68-3B0E-C6D3-D2E3-C9AB0F278C51}"/>
              </a:ext>
            </a:extLst>
          </p:cNvPr>
          <p:cNvPicPr>
            <a:picLocks noChangeAspect="1"/>
          </p:cNvPicPr>
          <p:nvPr/>
        </p:nvPicPr>
        <p:blipFill>
          <a:blip r:embed="rId2"/>
          <a:srcRect l="1732" t="-10576" r="1875" b="11955"/>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11273129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55E7-349E-F690-F46E-3B89C4523FFD}"/>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17543A0D-6A7B-EED7-12F1-A7CE9F0D4993}"/>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0809533F-8AE7-64E3-E3F8-F0DDCECEDB25}"/>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C03371B4-BBE7-6BC9-B481-115B3422DD1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5F995FA8-6EFC-714C-E221-535665D3295B}"/>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Development Trainer</a:t>
            </a:r>
          </a:p>
        </p:txBody>
      </p:sp>
      <p:sp>
        <p:nvSpPr>
          <p:cNvPr id="13" name="Rectangle 12">
            <a:extLst>
              <a:ext uri="{FF2B5EF4-FFF2-40B4-BE49-F238E27FC236}">
                <a16:creationId xmlns:a16="http://schemas.microsoft.com/office/drawing/2014/main" id="{D36282B0-4A87-2BF2-063B-0B9DA70E7BDC}"/>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Development Trainer Agent is designed to assist in managing company training and development tasks, providing valuable resources, showcasing required training courses, and offering insights to enhance employee learning experiences. Whether you're looking to improve skills, gain new knowledge, or track development progress, your Development Trainer Agent is here to help.</a:t>
            </a:r>
          </a:p>
        </p:txBody>
      </p:sp>
      <p:sp>
        <p:nvSpPr>
          <p:cNvPr id="8" name="Rectangle: Rounded Corners 7">
            <a:extLst>
              <a:ext uri="{FF2B5EF4-FFF2-40B4-BE49-F238E27FC236}">
                <a16:creationId xmlns:a16="http://schemas.microsoft.com/office/drawing/2014/main" id="{CB64BA31-0DA1-49C0-9B0A-35A99CCF114D}"/>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75DFD7FB-438F-C326-1424-152036BADB3B}"/>
              </a:ext>
            </a:extLst>
          </p:cNvPr>
          <p:cNvSpPr txBox="1"/>
          <p:nvPr/>
        </p:nvSpPr>
        <p:spPr>
          <a:xfrm>
            <a:off x="588262" y="2337008"/>
            <a:ext cx="6145913" cy="3975447"/>
          </a:xfrm>
          <a:prstGeom prst="rect">
            <a:avLst/>
          </a:prstGeom>
          <a:noFill/>
        </p:spPr>
        <p:txBody>
          <a:bodyPr wrap="square" lIns="0" tIns="0" rIns="0" bIns="0" rtlCol="0" anchor="t">
            <a:spAutoFit/>
          </a:bodyPr>
          <a:lstStyle/>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lang="en-US" sz="1100" i="1" kern="100" noProof="0">
                <a:solidFill>
                  <a:srgbClr val="091F2C"/>
                </a:solidFill>
                <a:latin typeface="Segoe Sans Display"/>
              </a:rPr>
              <a:t> You're a Development Trainer Agent. Please assist me in providing company training information. You can help me find educational resources, showcase training courses required, and suggest ways to improve learning experiences for employees.</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a:t>
            </a:r>
            <a:r>
              <a:rPr lang="en-US" sz="1100" i="1" kern="100" noProof="0">
                <a:solidFill>
                  <a:srgbClr val="091F2C"/>
                </a:solidFill>
                <a:latin typeface="Segoe Sans Display"/>
                <a:cs typeface="Segoe Sans Display"/>
              </a:rPr>
              <a:t> </a:t>
            </a:r>
            <a:r>
              <a:rPr lang="en-US" sz="1100" i="1" kern="100" noProof="0">
                <a:solidFill>
                  <a:srgbClr val="091F2C"/>
                </a:solidFill>
                <a:latin typeface="Segoe Sans Display"/>
              </a:rPr>
              <a:t> Development Trainer Agent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lang="en-US" sz="1100" i="1" kern="100" noProof="0">
                <a:solidFill>
                  <a:srgbClr val="091F2C"/>
                </a:solidFill>
                <a:latin typeface="Segoe Sans Display"/>
              </a:rPr>
              <a:t>Please be clear and concise and avoid long answers. Where possible, refer primarily to the knowledge shared with you. If you don't know the answer, please refer them to explore the SharePoint site themselves.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lang="en-US" sz="1100" i="1" noProof="0">
                <a:solidFill>
                  <a:srgbClr val="091F2C"/>
                </a:solidFill>
                <a:latin typeface="Segoe Sans Display"/>
              </a:rPr>
              <a:t>Change to desired questions</a:t>
            </a:r>
            <a:endParaRPr lang="en-US" sz="1100" i="1" noProof="0">
              <a:solidFill>
                <a:srgbClr val="091F2C"/>
              </a:solidFill>
              <a:latin typeface="Segoe Sans Display"/>
              <a:cs typeface="Segoe Sans Display"/>
            </a:endParaRPr>
          </a:p>
          <a:p>
            <a:pPr>
              <a:spcBef>
                <a:spcPts val="600"/>
              </a:spcBef>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lang="en-US" sz="1100" i="1" kern="100" noProof="0">
                <a:solidFill>
                  <a:srgbClr val="091F2C"/>
                </a:solidFill>
                <a:latin typeface="Segoe Sans Display"/>
              </a:rPr>
              <a:t>Use an existing SharePoint site for your team or create a site and add your team’s latest documentation like company training requirements and timelines, training manuals, educational materials and education HR policies.</a:t>
            </a:r>
            <a:endParaRPr lang="en-US" sz="1100" i="1" kern="100" noProof="0">
              <a:solidFill>
                <a:srgbClr val="091F2C"/>
              </a:solidFill>
              <a:latin typeface="Segoe Sans Display"/>
              <a:cs typeface="Segoe Sans Display"/>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are the mandatory training courses I need to complete for my role?</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often do I need to complete compliance training?</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What is our company's policy on assisting with my education budget?</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How can I apply for financial assistance for external training programs?</a:t>
            </a:r>
          </a:p>
          <a:p>
            <a:pPr marL="171450" indent="-123825">
              <a:spcBef>
                <a:spcPts val="200"/>
              </a:spcBef>
              <a:buFont typeface="Arial" panose="020B0604020202020204" pitchFamily="34" charset="0"/>
              <a:buChar char="•"/>
              <a:defRPr/>
            </a:pPr>
            <a:r>
              <a:rPr lang="en-US" sz="1000" i="1" kern="100" noProof="0">
                <a:solidFill>
                  <a:srgbClr val="091F2C"/>
                </a:solidFill>
                <a:latin typeface="Segoe Sans Display"/>
              </a:rPr>
              <a:t>Are there any recommended websites or platforms for professional development?</a:t>
            </a:r>
          </a:p>
        </p:txBody>
      </p:sp>
      <p:sp>
        <p:nvSpPr>
          <p:cNvPr id="14" name="Rectangle: Top Corners Rounded 13">
            <a:extLst>
              <a:ext uri="{FF2B5EF4-FFF2-40B4-BE49-F238E27FC236}">
                <a16:creationId xmlns:a16="http://schemas.microsoft.com/office/drawing/2014/main" id="{29382B96-A332-1D41-1480-19E97B37923C}"/>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7" name="Picture 16" descr="Screenshot of development trainer">
            <a:extLst>
              <a:ext uri="{FF2B5EF4-FFF2-40B4-BE49-F238E27FC236}">
                <a16:creationId xmlns:a16="http://schemas.microsoft.com/office/drawing/2014/main" id="{E6A06391-4C95-5C81-3EFA-DAB173CD362C}"/>
              </a:ext>
            </a:extLst>
          </p:cNvPr>
          <p:cNvPicPr>
            <a:picLocks noChangeAspect="1"/>
          </p:cNvPicPr>
          <p:nvPr/>
        </p:nvPicPr>
        <p:blipFill rotWithShape="1">
          <a:blip r:embed="rId2"/>
          <a:srcRect l="4208" t="-10661" r="9256" b="13268"/>
          <a:stretch>
            <a:fillRect/>
          </a:stretch>
        </p:blipFill>
        <p:spPr>
          <a:xfrm>
            <a:off x="7214515" y="2587600"/>
            <a:ext cx="4889941" cy="3814156"/>
          </a:xfrm>
          <a:prstGeom prst="rect">
            <a:avLst/>
          </a:prstGeom>
          <a:solidFill>
            <a:srgbClr val="FAFAFA"/>
          </a:solidFill>
        </p:spPr>
      </p:pic>
    </p:spTree>
    <p:extLst>
      <p:ext uri="{BB962C8B-B14F-4D97-AF65-F5344CB8AC3E}">
        <p14:creationId xmlns:p14="http://schemas.microsoft.com/office/powerpoint/2010/main" val="17023362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B8951D5C-7EDC-3565-A2B2-44C9C71D5010}"/>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Policy Searcher</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lvl="2" defTabSz="457200">
              <a:spcBef>
                <a:spcPts val="600"/>
              </a:spcBef>
              <a:buSzPct val="90000"/>
              <a:defRPr/>
            </a:pPr>
            <a:r>
              <a:rPr lang="en-US" sz="1200" noProof="0">
                <a:solidFill>
                  <a:schemeClr val="tx1"/>
                </a:solidFill>
              </a:rPr>
              <a:t>A Policy Search Agent offers comprehensive policy lookup capabilities, allowing users to inquire about various company policies such as time off, remote work, benefits, workplace conduct, health and safety, and other HR-related topics. This ensures employees have quick access to the information they need to stay informed and compliant.</a:t>
            </a:r>
          </a:p>
        </p:txBody>
      </p:sp>
      <p:sp>
        <p:nvSpPr>
          <p:cNvPr id="6" name="Rectangle: Rounded Corners 5">
            <a:extLst>
              <a:ext uri="{FF2B5EF4-FFF2-40B4-BE49-F238E27FC236}">
                <a16:creationId xmlns:a16="http://schemas.microsoft.com/office/drawing/2014/main" id="{E830DED7-E536-F38D-9009-8B67C9226B1A}"/>
              </a:ext>
              <a:ext uri="{C183D7F6-B498-43B3-948B-1728B52AA6E4}">
                <adec:decorative xmlns:adec="http://schemas.microsoft.com/office/drawing/2017/decorative" val="1"/>
              </a:ext>
            </a:extLst>
          </p:cNvPr>
          <p:cNvSpPr>
            <a:spLocks/>
          </p:cNvSpPr>
          <p:nvPr/>
        </p:nvSpPr>
        <p:spPr>
          <a:xfrm>
            <a:off x="360615" y="2220291"/>
            <a:ext cx="6560885"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B52E039-512F-2A31-5DB2-629D2CB96333}"/>
              </a:ext>
            </a:extLst>
          </p:cNvPr>
          <p:cNvSpPr txBox="1"/>
          <p:nvPr/>
        </p:nvSpPr>
        <p:spPr>
          <a:xfrm>
            <a:off x="588262" y="2337008"/>
            <a:ext cx="6145913" cy="401648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 Policy Search Agent designed to offer comprehensive policy lookup capabilities. You know everything about the company's policies from the documents we've shared with you and are happy to help employees get the information they need. You can assist with tasks such as inquiring about various company policies, including time off, remote work, benefits, workplace conduct, health and safety, and other HR-related topics. Your goal is to ensure employees have quick access to the information they need to stay informed and compliant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Policy Searcher </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HR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a:spcBef>
                <a:spcPts val="600"/>
              </a:spcBef>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a:t>
            </a:r>
            <a:r>
              <a:rPr kumimoji="0" lang="en-US" sz="1100" b="0" i="0" u="none" strike="noStrike" kern="100" cap="small" spc="0" normalizeH="0" baseline="0" noProof="0">
                <a:ln>
                  <a:noFill/>
                </a:ln>
                <a:solidFill>
                  <a:srgbClr val="0078D4"/>
                </a:solidFill>
                <a:effectLst/>
                <a:uLnTx/>
                <a:uFillTx/>
                <a:latin typeface="Segoe Sans Display Semibold"/>
                <a:ea typeface="+mn-ea"/>
                <a:cs typeface="+mn-cs"/>
              </a:rPr>
              <a:t>:</a:t>
            </a:r>
            <a:r>
              <a:rPr lang="en-US" sz="1100" i="1" kern="100" noProof="0">
                <a:solidFill>
                  <a:srgbClr val="091F2C"/>
                </a:solidFill>
                <a:latin typeface="Segoe Sans Display"/>
              </a:rPr>
              <a:t> Change to desired questions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that stores company policies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What is the company's policy on remote work?</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How many vacation days am I entitled to each year?</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Can you explain the company's health and safety guidelines?</a:t>
            </a:r>
          </a:p>
          <a:p>
            <a:pPr marL="1714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noProof="0">
                <a:solidFill>
                  <a:srgbClr val="091F2C"/>
                </a:solidFill>
                <a:latin typeface="Segoe Sans Display"/>
              </a:rPr>
              <a:t>How do I request time off?</a:t>
            </a:r>
          </a:p>
        </p:txBody>
      </p:sp>
      <p:sp>
        <p:nvSpPr>
          <p:cNvPr id="16" name="Rectangle: Top Corners Rounded 15">
            <a:extLst>
              <a:ext uri="{FF2B5EF4-FFF2-40B4-BE49-F238E27FC236}">
                <a16:creationId xmlns:a16="http://schemas.microsoft.com/office/drawing/2014/main" id="{3345072F-BB78-7386-AFEB-CEB8D482AFBD}"/>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21" name="Picture 20" descr="Example of Policy Searcher agent chat">
            <a:extLst>
              <a:ext uri="{FF2B5EF4-FFF2-40B4-BE49-F238E27FC236}">
                <a16:creationId xmlns:a16="http://schemas.microsoft.com/office/drawing/2014/main" id="{89FB0499-225C-7F30-2075-1325584FF7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 t="-8423" r="-164" b="-8208"/>
          <a:stretch>
            <a:fillRect/>
          </a:stretch>
        </p:blipFill>
        <p:spPr>
          <a:xfrm>
            <a:off x="7214516" y="2587600"/>
            <a:ext cx="4889941" cy="3814156"/>
          </a:xfrm>
          <a:prstGeom prst="rect">
            <a:avLst/>
          </a:prstGeom>
          <a:solidFill>
            <a:srgbClr val="FAFAFA"/>
          </a:solidFill>
        </p:spPr>
      </p:pic>
    </p:spTree>
    <p:extLst>
      <p:ext uri="{BB962C8B-B14F-4D97-AF65-F5344CB8AC3E}">
        <p14:creationId xmlns:p14="http://schemas.microsoft.com/office/powerpoint/2010/main" val="410364262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descr="Screenshot of the Agent store accessed through the Copilot app.">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algn="ctr" defTabSz="914367">
              <a:spcBef>
                <a:spcPct val="0"/>
              </a:spcBef>
              <a:spcAft>
                <a:spcPct val="0"/>
              </a:spcAft>
              <a:defRPr/>
            </a:pPr>
            <a:r>
              <a:rPr lang="en-US" sz="2000" b="1">
                <a:ln w="3175">
                  <a:noFill/>
                </a:ln>
                <a:solidFill>
                  <a:srgbClr val="0078D4"/>
                </a:solidFill>
                <a:latin typeface="Segoe Sans Display Semibold" pitchFamily="2" charset="0"/>
                <a:cs typeface="Segoe Sans Display Semibold" pitchFamily="2" charset="0"/>
              </a:rPr>
              <a:t>Discover agents</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lang="en-US" sz="1600">
                <a:latin typeface="Segoe Sans Display"/>
                <a:cs typeface="Segoe Sans Display"/>
              </a:rPr>
              <a:t>Personalized experience on an integrated platform to discover agents from Microsoft, partners, and your own organization.</a:t>
            </a:r>
          </a:p>
        </p:txBody>
      </p:sp>
      <p:pic>
        <p:nvPicPr>
          <p:cNvPr id="31" name="Picture 30" descr="Screenshot of the Agent store listing different agents built by your organization, or trending, or featured in the store.">
            <a:extLst>
              <a:ext uri="{FF2B5EF4-FFF2-40B4-BE49-F238E27FC236}">
                <a16:creationId xmlns:a16="http://schemas.microsoft.com/office/drawing/2014/main" id="{44D20025-30F6-F5DD-0FFA-209F26D11A0D}"/>
              </a:ext>
            </a:extLst>
          </p:cNvPr>
          <p:cNvPicPr>
            <a:picLocks noChangeAspect="1"/>
          </p:cNvPicPr>
          <p:nvPr/>
        </p:nvPicPr>
        <p:blipFill>
          <a:blip r:embed="rId4"/>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r>
              <a:rPr lang="en-US"/>
              <a:t>Deploy quickly</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lang="en-US" sz="1600">
                <a:latin typeface="Segoe Sans Display"/>
                <a:cs typeface="Segoe Sans Display"/>
              </a:rPr>
              <a:t>Accelerate results with ready-to-deploy agents that help boost efficiency and enable smarter decisions. </a:t>
            </a:r>
          </a:p>
        </p:txBody>
      </p:sp>
      <p:pic>
        <p:nvPicPr>
          <p:cNvPr id="30" name="Picture 29" descr="Screenshot of finding an agent in the  Agent Store and being able to learn more about the particular agent.">
            <a:extLst>
              <a:ext uri="{FF2B5EF4-FFF2-40B4-BE49-F238E27FC236}">
                <a16:creationId xmlns:a16="http://schemas.microsoft.com/office/drawing/2014/main" id="{5482E007-D8D9-3CFA-0950-1B7354E8287E}"/>
              </a:ext>
            </a:extLst>
          </p:cNvPr>
          <p:cNvPicPr>
            <a:picLocks noChangeAspect="1"/>
          </p:cNvPicPr>
          <p:nvPr/>
        </p:nvPicPr>
        <p:blipFill>
          <a:blip r:embed="rId5"/>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r>
              <a:rPr lang="en-US"/>
              <a:t>Admin control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Agents are validated for security, compliance, and performance, and IT retains full control and oversight.  </a:t>
            </a:r>
          </a:p>
        </p:txBody>
      </p:sp>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Rectangle 15">
            <a:extLst>
              <a:ext uri="{FF2B5EF4-FFF2-40B4-BE49-F238E27FC236}">
                <a16:creationId xmlns:a16="http://schemas.microsoft.com/office/drawing/2014/main" id="{FBF6071A-0194-0E4E-07E8-69E231C9D232}"/>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 name="Rectangle 17">
            <a:extLst>
              <a:ext uri="{FF2B5EF4-FFF2-40B4-BE49-F238E27FC236}">
                <a16:creationId xmlns:a16="http://schemas.microsoft.com/office/drawing/2014/main" id="{4F85222E-FFBE-5129-66F4-BE2CC9F4D5E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itle 1">
            <a:extLst>
              <a:ext uri="{FF2B5EF4-FFF2-40B4-BE49-F238E27FC236}">
                <a16:creationId xmlns:a16="http://schemas.microsoft.com/office/drawing/2014/main" id="{380800C7-EBFB-69EC-24CF-0A54C4FED6AB}"/>
              </a:ext>
            </a:extLst>
          </p:cNvPr>
          <p:cNvSpPr txBox="1">
            <a:spLocks noGrp="1"/>
          </p:cNvSpPr>
          <p:nvPr>
            <p:ph type="title" idx="4294967295"/>
          </p:nvPr>
        </p:nvSpPr>
        <p:spPr>
          <a:xfrm>
            <a:off x="588263" y="457200"/>
            <a:ext cx="11018520"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FFFFFF"/>
                </a:solidFill>
                <a:effectLst/>
                <a:uLnTx/>
                <a:uFillTx/>
                <a:latin typeface="+mj-lt"/>
                <a:ea typeface="+mj-ea"/>
                <a:cs typeface="+mj-cs"/>
              </a:rPr>
              <a:t>Agent Store</a:t>
            </a:r>
            <a:endParaRPr kumimoji="0" lang="en-US" sz="3200" b="0" i="0" u="none" strike="noStrike" kern="1200" cap="none" spc="-50" normalizeH="0" baseline="0" noProof="0">
              <a:ln w="3175">
                <a:noFill/>
              </a:ln>
              <a:solidFill>
                <a:srgbClr val="FFFFFF"/>
              </a:solidFill>
              <a:effectLst/>
              <a:uLnTx/>
              <a:uFillTx/>
              <a:latin typeface="+mj-lt"/>
              <a:ea typeface="+mj-ea"/>
              <a:cs typeface="Segoe Sans Display Semibold"/>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chemeClr val="bg1"/>
              </a:solidFill>
              <a:effectLst/>
              <a:uLnTx/>
              <a:uFillTx/>
              <a:latin typeface="+mj-lt"/>
              <a:ea typeface="+mj-ea"/>
              <a:cs typeface="Segoe Sans Display Semibold"/>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46C9-6AEA-76C6-2210-F8497DFD55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7E2B07-7EDD-0B1C-23D0-1E0DD57788DE}"/>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8C897C8-3B2E-D994-1FEB-A77A511B1EFD}"/>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Resources</a:t>
            </a:r>
          </a:p>
        </p:txBody>
      </p:sp>
      <p:sp>
        <p:nvSpPr>
          <p:cNvPr id="5" name="Rectangle 4">
            <a:extLst>
              <a:ext uri="{FF2B5EF4-FFF2-40B4-BE49-F238E27FC236}">
                <a16:creationId xmlns:a16="http://schemas.microsoft.com/office/drawing/2014/main" id="{A01832C8-009E-8A01-64E4-0663FC76865C}"/>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AE26AAA-06AE-AFCA-D4F3-1E81E255D344}"/>
              </a:ext>
            </a:extLst>
          </p:cNvPr>
          <p:cNvSpPr txBox="1"/>
          <p:nvPr/>
        </p:nvSpPr>
        <p:spPr>
          <a:xfrm>
            <a:off x="1315846" y="1304195"/>
            <a:ext cx="3746814" cy="307777"/>
          </a:xfrm>
          <a:prstGeom prst="rect">
            <a:avLst/>
          </a:prstGeom>
          <a:noFill/>
        </p:spPr>
        <p:txBody>
          <a:bodyPr wrap="square" lIns="0" tIns="0" rIns="0" bIns="0" rtlCol="0">
            <a:spAutoFit/>
          </a:bodyPr>
          <a:lstStyle/>
          <a:p>
            <a:pPr algn="ctr">
              <a:buClr>
                <a:schemeClr val="tx1"/>
              </a:buClr>
            </a:pPr>
            <a:r>
              <a:rPr lang="en-US" sz="2000" noProof="0">
                <a:solidFill>
                  <a:schemeClr val="accent1"/>
                </a:solidFill>
                <a:hlinkClick r:id="rId3"/>
              </a:rPr>
              <a:t>AI Agents Adoption</a:t>
            </a:r>
            <a:endParaRPr lang="en-US" sz="2000" noProof="0">
              <a:solidFill>
                <a:schemeClr val="accent1"/>
              </a:solidFill>
            </a:endParaRPr>
          </a:p>
        </p:txBody>
      </p:sp>
      <p:sp>
        <p:nvSpPr>
          <p:cNvPr id="13" name="Rectangle: Rounded Corners 12">
            <a:extLst>
              <a:ext uri="{FF2B5EF4-FFF2-40B4-BE49-F238E27FC236}">
                <a16:creationId xmlns:a16="http://schemas.microsoft.com/office/drawing/2014/main" id="{C825E35B-3FA8-8967-96DC-6C3E519A0165}"/>
              </a:ext>
              <a:ext uri="{C183D7F6-B498-43B3-948B-1728B52AA6E4}">
                <adec:decorative xmlns:adec="http://schemas.microsoft.com/office/drawing/2017/decorative" val="1"/>
              </a:ext>
            </a:extLst>
          </p:cNvPr>
          <p:cNvSpPr/>
          <p:nvPr/>
        </p:nvSpPr>
        <p:spPr>
          <a:xfrm rot="16200000">
            <a:off x="2029524" y="925554"/>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3D1C0766-6270-3E50-ECCF-E20C57FC49B6}"/>
              </a:ext>
            </a:extLst>
          </p:cNvPr>
          <p:cNvSpPr txBox="1"/>
          <p:nvPr/>
        </p:nvSpPr>
        <p:spPr>
          <a:xfrm>
            <a:off x="1315846" y="4095551"/>
            <a:ext cx="3746814" cy="307777"/>
          </a:xfrm>
          <a:prstGeom prst="rect">
            <a:avLst/>
          </a:prstGeom>
          <a:noFill/>
        </p:spPr>
        <p:txBody>
          <a:bodyPr wrap="square" lIns="0" tIns="0" rIns="0" bIns="0" rtlCol="0">
            <a:spAutoFit/>
          </a:bodyPr>
          <a:lstStyle/>
          <a:p>
            <a:pPr algn="ctr">
              <a:buClr>
                <a:schemeClr val="tx1"/>
              </a:buClr>
            </a:pPr>
            <a:r>
              <a:rPr lang="en-US" sz="2000" noProof="0">
                <a:solidFill>
                  <a:schemeClr val="accent1"/>
                </a:solidFill>
                <a:hlinkClick r:id="rId4">
                  <a:extLst>
                    <a:ext uri="{A12FA001-AC4F-418D-AE19-62706E023703}">
                      <ahyp:hlinkClr xmlns:ahyp="http://schemas.microsoft.com/office/drawing/2018/hyperlinkcolor" val="tx"/>
                    </a:ext>
                  </a:extLst>
                </a:hlinkClick>
              </a:rPr>
              <a:t>Microsoft Scenario Library</a:t>
            </a:r>
            <a:endParaRPr lang="en-US" sz="2000" noProof="0">
              <a:solidFill>
                <a:schemeClr val="accent1"/>
              </a:solidFill>
            </a:endParaRPr>
          </a:p>
        </p:txBody>
      </p:sp>
      <p:sp>
        <p:nvSpPr>
          <p:cNvPr id="6" name="Rectangle: Rounded Corners 5">
            <a:extLst>
              <a:ext uri="{FF2B5EF4-FFF2-40B4-BE49-F238E27FC236}">
                <a16:creationId xmlns:a16="http://schemas.microsoft.com/office/drawing/2014/main" id="{6DA26AAD-4454-FAEC-A70B-A28048980345}"/>
              </a:ext>
              <a:ext uri="{C183D7F6-B498-43B3-948B-1728B52AA6E4}">
                <adec:decorative xmlns:adec="http://schemas.microsoft.com/office/drawing/2017/decorative" val="1"/>
              </a:ext>
            </a:extLst>
          </p:cNvPr>
          <p:cNvSpPr/>
          <p:nvPr/>
        </p:nvSpPr>
        <p:spPr>
          <a:xfrm rot="16200000">
            <a:off x="2029524" y="371691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descr="Screenshot of the Microsoft Scenario Library website, with the filter &quot;Agents&quot; selected">
            <a:extLst>
              <a:ext uri="{FF2B5EF4-FFF2-40B4-BE49-F238E27FC236}">
                <a16:creationId xmlns:a16="http://schemas.microsoft.com/office/drawing/2014/main" id="{A848FF82-424E-8CE5-5FAA-DABF09E4DB81}"/>
              </a:ext>
            </a:extLst>
          </p:cNvPr>
          <p:cNvPicPr>
            <a:picLocks noChangeAspect="1"/>
          </p:cNvPicPr>
          <p:nvPr/>
        </p:nvPicPr>
        <p:blipFill rotWithShape="1">
          <a:blip r:embed="rId5"/>
          <a:srcRect l="-339" r="-339"/>
          <a:stretch>
            <a:fillRect/>
          </a:stretch>
        </p:blipFill>
        <p:spPr>
          <a:xfrm>
            <a:off x="1518367" y="4567448"/>
            <a:ext cx="3369951" cy="2057135"/>
          </a:xfrm>
          <a:prstGeom prst="rect">
            <a:avLst/>
          </a:prstGeom>
          <a:solidFill>
            <a:schemeClr val="bg1"/>
          </a:solidFill>
        </p:spPr>
      </p:pic>
      <p:sp>
        <p:nvSpPr>
          <p:cNvPr id="17" name="TextBox 16">
            <a:extLst>
              <a:ext uri="{FF2B5EF4-FFF2-40B4-BE49-F238E27FC236}">
                <a16:creationId xmlns:a16="http://schemas.microsoft.com/office/drawing/2014/main" id="{27507BDE-DF75-D775-16B0-D129A9EF43E6}"/>
              </a:ext>
            </a:extLst>
          </p:cNvPr>
          <p:cNvSpPr txBox="1"/>
          <p:nvPr/>
        </p:nvSpPr>
        <p:spPr>
          <a:xfrm>
            <a:off x="7423276" y="1309581"/>
            <a:ext cx="3746814" cy="307777"/>
          </a:xfrm>
          <a:prstGeom prst="rect">
            <a:avLst/>
          </a:prstGeom>
          <a:noFill/>
        </p:spPr>
        <p:txBody>
          <a:bodyPr wrap="square" lIns="0" tIns="0" rIns="0" bIns="0" rtlCol="0">
            <a:spAutoFit/>
          </a:bodyPr>
          <a:lstStyle/>
          <a:p>
            <a:pPr algn="ctr">
              <a:buClr>
                <a:schemeClr val="tx1"/>
              </a:buClr>
            </a:pPr>
            <a:r>
              <a:rPr lang="en-US" sz="2000">
                <a:solidFill>
                  <a:schemeClr val="accent1"/>
                </a:solidFill>
                <a:hlinkClick r:id="rId6"/>
              </a:rPr>
              <a:t>Copilot Studio adoption</a:t>
            </a:r>
            <a:endParaRPr lang="en-US" sz="2000">
              <a:solidFill>
                <a:schemeClr val="accent1"/>
              </a:solidFill>
            </a:endParaRPr>
          </a:p>
        </p:txBody>
      </p:sp>
      <p:sp>
        <p:nvSpPr>
          <p:cNvPr id="18" name="Rectangle: Rounded Corners 17">
            <a:extLst>
              <a:ext uri="{FF2B5EF4-FFF2-40B4-BE49-F238E27FC236}">
                <a16:creationId xmlns:a16="http://schemas.microsoft.com/office/drawing/2014/main" id="{ACA941FE-39A5-AC76-0C6E-C59CFBD2EA97}"/>
              </a:ext>
              <a:ext uri="{C183D7F6-B498-43B3-948B-1728B52AA6E4}">
                <adec:decorative xmlns:adec="http://schemas.microsoft.com/office/drawing/2017/decorative" val="1"/>
              </a:ext>
            </a:extLst>
          </p:cNvPr>
          <p:cNvSpPr/>
          <p:nvPr/>
        </p:nvSpPr>
        <p:spPr>
          <a:xfrm rot="16200000">
            <a:off x="8136954" y="930940"/>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FD43A9A9-2C66-6A97-FE1F-43F35BB0F8D1}"/>
              </a:ext>
            </a:extLst>
          </p:cNvPr>
          <p:cNvSpPr txBox="1"/>
          <p:nvPr/>
        </p:nvSpPr>
        <p:spPr>
          <a:xfrm>
            <a:off x="7423276" y="4100937"/>
            <a:ext cx="3746814" cy="307777"/>
          </a:xfrm>
          <a:prstGeom prst="rect">
            <a:avLst/>
          </a:prstGeom>
          <a:noFill/>
        </p:spPr>
        <p:txBody>
          <a:bodyPr wrap="square" lIns="0" tIns="0" rIns="0" bIns="0" rtlCol="0">
            <a:spAutoFit/>
          </a:bodyPr>
          <a:lstStyle/>
          <a:p>
            <a:pPr algn="ctr">
              <a:buClr>
                <a:schemeClr val="tx1"/>
              </a:buClr>
            </a:pPr>
            <a:r>
              <a:rPr lang="en-US" sz="2000">
                <a:solidFill>
                  <a:schemeClr val="accent1"/>
                </a:solidFill>
                <a:hlinkClick r:id="rId7">
                  <a:extLst>
                    <a:ext uri="{A12FA001-AC4F-418D-AE19-62706E023703}">
                      <ahyp:hlinkClr xmlns:ahyp="http://schemas.microsoft.com/office/drawing/2018/hyperlinkcolor" val="tx"/>
                    </a:ext>
                  </a:extLst>
                </a:hlinkClick>
              </a:rPr>
              <a:t>Agent templates and examples</a:t>
            </a:r>
            <a:endParaRPr lang="en-US" sz="2000">
              <a:solidFill>
                <a:schemeClr val="accent1"/>
              </a:solidFill>
            </a:endParaRPr>
          </a:p>
        </p:txBody>
      </p:sp>
      <p:sp>
        <p:nvSpPr>
          <p:cNvPr id="21" name="Rectangle: Rounded Corners 20">
            <a:extLst>
              <a:ext uri="{FF2B5EF4-FFF2-40B4-BE49-F238E27FC236}">
                <a16:creationId xmlns:a16="http://schemas.microsoft.com/office/drawing/2014/main" id="{B477FC84-7544-FFFB-3717-A4CFA7A570AE}"/>
              </a:ext>
              <a:ext uri="{C183D7F6-B498-43B3-948B-1728B52AA6E4}">
                <adec:decorative xmlns:adec="http://schemas.microsoft.com/office/drawing/2017/decorative" val="1"/>
              </a:ext>
            </a:extLst>
          </p:cNvPr>
          <p:cNvSpPr/>
          <p:nvPr/>
        </p:nvSpPr>
        <p:spPr>
          <a:xfrm rot="16200000">
            <a:off x="8136954" y="3722296"/>
            <a:ext cx="2319458" cy="3746813"/>
          </a:xfrm>
          <a:prstGeom prst="roundRect">
            <a:avLst>
              <a:gd name="adj" fmla="val 2702"/>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the &quot;Agent templates and examples for Microsoft 365 Copilot&quot; website">
            <a:extLst>
              <a:ext uri="{FF2B5EF4-FFF2-40B4-BE49-F238E27FC236}">
                <a16:creationId xmlns:a16="http://schemas.microsoft.com/office/drawing/2014/main" id="{1E0A9859-DF11-2A60-3280-3D9FE2ECF43D}"/>
              </a:ext>
            </a:extLst>
          </p:cNvPr>
          <p:cNvPicPr>
            <a:picLocks noChangeAspect="1"/>
          </p:cNvPicPr>
          <p:nvPr/>
        </p:nvPicPr>
        <p:blipFill rotWithShape="1">
          <a:blip r:embed="rId8"/>
          <a:srcRect/>
          <a:stretch>
            <a:fillRect/>
          </a:stretch>
        </p:blipFill>
        <p:spPr>
          <a:xfrm>
            <a:off x="7611491" y="4584891"/>
            <a:ext cx="3370383" cy="2057400"/>
          </a:xfrm>
          <a:prstGeom prst="rect">
            <a:avLst/>
          </a:prstGeom>
        </p:spPr>
      </p:pic>
      <p:pic>
        <p:nvPicPr>
          <p:cNvPr id="24" name="Picture 23" descr="Screenshot of AI Agents Adoption website">
            <a:extLst>
              <a:ext uri="{FF2B5EF4-FFF2-40B4-BE49-F238E27FC236}">
                <a16:creationId xmlns:a16="http://schemas.microsoft.com/office/drawing/2014/main" id="{3A51FE61-0F72-559C-E507-9CC62C258793}"/>
              </a:ext>
            </a:extLst>
          </p:cNvPr>
          <p:cNvPicPr>
            <a:picLocks noChangeAspect="1"/>
          </p:cNvPicPr>
          <p:nvPr/>
        </p:nvPicPr>
        <p:blipFill>
          <a:blip r:embed="rId9"/>
          <a:stretch>
            <a:fillRect/>
          </a:stretch>
        </p:blipFill>
        <p:spPr>
          <a:xfrm>
            <a:off x="1504277" y="1748833"/>
            <a:ext cx="3369951" cy="2090226"/>
          </a:xfrm>
          <a:prstGeom prst="rect">
            <a:avLst/>
          </a:prstGeom>
        </p:spPr>
      </p:pic>
      <p:pic>
        <p:nvPicPr>
          <p:cNvPr id="28" name="Picture 27" descr="Screenshot of Copilot Studio Adoption website">
            <a:extLst>
              <a:ext uri="{FF2B5EF4-FFF2-40B4-BE49-F238E27FC236}">
                <a16:creationId xmlns:a16="http://schemas.microsoft.com/office/drawing/2014/main" id="{FFF572BF-E4C2-66A8-2E08-452BA7779519}"/>
              </a:ext>
            </a:extLst>
          </p:cNvPr>
          <p:cNvPicPr>
            <a:picLocks noChangeAspect="1"/>
          </p:cNvPicPr>
          <p:nvPr/>
        </p:nvPicPr>
        <p:blipFill>
          <a:blip r:embed="rId10"/>
          <a:stretch>
            <a:fillRect/>
          </a:stretch>
        </p:blipFill>
        <p:spPr>
          <a:xfrm>
            <a:off x="7611490" y="1775645"/>
            <a:ext cx="3370383" cy="2057401"/>
          </a:xfrm>
          <a:prstGeom prst="rect">
            <a:avLst/>
          </a:prstGeom>
        </p:spPr>
      </p:pic>
    </p:spTree>
    <p:extLst>
      <p:ext uri="{BB962C8B-B14F-4D97-AF65-F5344CB8AC3E}">
        <p14:creationId xmlns:p14="http://schemas.microsoft.com/office/powerpoint/2010/main" val="18982480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F570-5525-1ACF-6D2B-435D4076DDF1}"/>
            </a:ext>
          </a:extLst>
        </p:cNvPr>
        <p:cNvGrpSpPr/>
        <p:nvPr/>
      </p:nvGrpSpPr>
      <p:grpSpPr>
        <a:xfrm>
          <a:off x="0" y="0"/>
          <a:ext cx="0" cy="0"/>
          <a:chOff x="0" y="0"/>
          <a:chExt cx="0" cy="0"/>
        </a:xfrm>
      </p:grpSpPr>
      <p:sp>
        <p:nvSpPr>
          <p:cNvPr id="31" name="Freeform: Shape 30">
            <a:extLst>
              <a:ext uri="{FF2B5EF4-FFF2-40B4-BE49-F238E27FC236}">
                <a16:creationId xmlns:a16="http://schemas.microsoft.com/office/drawing/2014/main" id="{3CD25A26-4130-3058-4511-DCF528401C6F}"/>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C55167A4-E80C-D0F9-B276-1CED2160C110}"/>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6532B05-DC6B-C6C2-8BCC-BE417DD70B03}"/>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1: Access agents in </a:t>
            </a:r>
            <a:r>
              <a:rPr lang="en-US">
                <a:solidFill>
                  <a:schemeClr val="bg1"/>
                </a:solidFill>
                <a:ea typeface="+mj-ea"/>
                <a:cs typeface="+mj-cs"/>
              </a:rPr>
              <a:t>M365 Copilot</a:t>
            </a:r>
            <a:endParaRPr lang="en-US" noProof="0">
              <a:solidFill>
                <a:schemeClr val="bg1"/>
              </a:solidFill>
              <a:ea typeface="+mj-ea"/>
              <a:cs typeface="+mj-cs"/>
            </a:endParaRPr>
          </a:p>
        </p:txBody>
      </p:sp>
      <p:sp>
        <p:nvSpPr>
          <p:cNvPr id="5" name="Rectangle 4">
            <a:extLst>
              <a:ext uri="{FF2B5EF4-FFF2-40B4-BE49-F238E27FC236}">
                <a16:creationId xmlns:a16="http://schemas.microsoft.com/office/drawing/2014/main" id="{9B73A5A2-6BE3-DCEF-B9D1-24B5A4524ADD}"/>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5A4D8AA-6AA9-381F-0409-887FE74275C4}"/>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ABF2FD0E-1CB4-F445-6CF0-B07D0AECC035}"/>
              </a:ext>
            </a:extLst>
          </p:cNvPr>
          <p:cNvSpPr txBox="1"/>
          <p:nvPr/>
        </p:nvSpPr>
        <p:spPr>
          <a:xfrm>
            <a:off x="588263" y="1857829"/>
            <a:ext cx="4230480" cy="2513509"/>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Open Copilot Chat. </a:t>
            </a:r>
          </a:p>
          <a:p>
            <a:pPr marL="342900" indent="-342900" algn="l">
              <a:spcAft>
                <a:spcPts val="1400"/>
              </a:spcAft>
              <a:buFont typeface="Arial" panose="020B0604020202020204" pitchFamily="34" charset="0"/>
              <a:buChar char="•"/>
            </a:pPr>
            <a:r>
              <a:rPr lang="en-US" sz="2000" noProof="0"/>
              <a:t>Navigate to </a:t>
            </a:r>
            <a:r>
              <a:rPr lang="en-US" sz="2000" b="1" noProof="0">
                <a:latin typeface="+mj-lt"/>
              </a:rPr>
              <a:t>“Create agent“</a:t>
            </a:r>
            <a:r>
              <a:rPr lang="en-US" sz="2000" b="1" noProof="0"/>
              <a:t> </a:t>
            </a:r>
            <a:r>
              <a:rPr lang="en-US" sz="2000" noProof="0"/>
              <a:t>in the lefthand pane.</a:t>
            </a:r>
          </a:p>
          <a:p>
            <a:pPr marL="342900" indent="-342900" algn="l">
              <a:spcAft>
                <a:spcPts val="1400"/>
              </a:spcAft>
              <a:buFont typeface="Arial" panose="020B0604020202020204" pitchFamily="34" charset="0"/>
              <a:buChar char="•"/>
            </a:pPr>
            <a:r>
              <a:rPr lang="en-US" sz="2000" noProof="0"/>
              <a:t>The left pane is also where you’ll see any recent chats and other agents you’ve created or have access to. </a:t>
            </a:r>
          </a:p>
        </p:txBody>
      </p:sp>
      <p:sp>
        <p:nvSpPr>
          <p:cNvPr id="11" name="Rectangle: Top Corners Rounded 10">
            <a:extLst>
              <a:ext uri="{FF2B5EF4-FFF2-40B4-BE49-F238E27FC236}">
                <a16:creationId xmlns:a16="http://schemas.microsoft.com/office/drawing/2014/main" id="{5B665CDD-3E65-E1E3-385F-778B596B71A7}"/>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30" name="Group 29" descr="Screenshot showing Copilot Chat with the &quot;Create agent&quot; button circled in yellow in the lefthand pane">
            <a:extLst>
              <a:ext uri="{FF2B5EF4-FFF2-40B4-BE49-F238E27FC236}">
                <a16:creationId xmlns:a16="http://schemas.microsoft.com/office/drawing/2014/main" id="{CF12E268-7FFD-6E33-1D15-A21C085E1778}"/>
              </a:ext>
            </a:extLst>
          </p:cNvPr>
          <p:cNvGrpSpPr/>
          <p:nvPr/>
        </p:nvGrpSpPr>
        <p:grpSpPr>
          <a:xfrm>
            <a:off x="5346700" y="2216218"/>
            <a:ext cx="6735058" cy="4076174"/>
            <a:chOff x="5761287" y="2864847"/>
            <a:chExt cx="5842450" cy="3535953"/>
          </a:xfrm>
        </p:grpSpPr>
        <p:pic>
          <p:nvPicPr>
            <p:cNvPr id="7" name="Picture 6">
              <a:extLst>
                <a:ext uri="{FF2B5EF4-FFF2-40B4-BE49-F238E27FC236}">
                  <a16:creationId xmlns:a16="http://schemas.microsoft.com/office/drawing/2014/main" id="{281CEE98-044C-8B90-53FC-B9AAD197EC3E}"/>
                </a:ext>
              </a:extLst>
            </p:cNvPr>
            <p:cNvPicPr>
              <a:picLocks noChangeAspect="1"/>
            </p:cNvPicPr>
            <p:nvPr/>
          </p:nvPicPr>
          <p:blipFill>
            <a:blip r:embed="rId3"/>
            <a:stretch>
              <a:fillRect/>
            </a:stretch>
          </p:blipFill>
          <p:spPr>
            <a:xfrm>
              <a:off x="5761287" y="2864847"/>
              <a:ext cx="5842450" cy="3535953"/>
            </a:xfrm>
            <a:prstGeom prst="rect">
              <a:avLst/>
            </a:prstGeom>
          </p:spPr>
        </p:pic>
        <p:pic>
          <p:nvPicPr>
            <p:cNvPr id="14" name="Picture 13">
              <a:extLst>
                <a:ext uri="{FF2B5EF4-FFF2-40B4-BE49-F238E27FC236}">
                  <a16:creationId xmlns:a16="http://schemas.microsoft.com/office/drawing/2014/main" id="{3BC6FDAF-6EBB-30CC-2C74-80189A2AF70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rcRect l="33281" t="57798" r="15310" b="27297"/>
            <a:stretch>
              <a:fillRect/>
            </a:stretch>
          </p:blipFill>
          <p:spPr>
            <a:xfrm>
              <a:off x="7705725" y="4908550"/>
              <a:ext cx="3003550" cy="527051"/>
            </a:xfrm>
            <a:custGeom>
              <a:avLst/>
              <a:gdLst>
                <a:gd name="connsiteX0" fmla="*/ 109505 w 3003550"/>
                <a:gd name="connsiteY0" fmla="*/ 0 h 527051"/>
                <a:gd name="connsiteX1" fmla="*/ 2894045 w 3003550"/>
                <a:gd name="connsiteY1" fmla="*/ 0 h 527051"/>
                <a:gd name="connsiteX2" fmla="*/ 3003550 w 3003550"/>
                <a:gd name="connsiteY2" fmla="*/ 109505 h 527051"/>
                <a:gd name="connsiteX3" fmla="*/ 3003550 w 3003550"/>
                <a:gd name="connsiteY3" fmla="*/ 417546 h 527051"/>
                <a:gd name="connsiteX4" fmla="*/ 2894045 w 3003550"/>
                <a:gd name="connsiteY4" fmla="*/ 527051 h 527051"/>
                <a:gd name="connsiteX5" fmla="*/ 109505 w 3003550"/>
                <a:gd name="connsiteY5" fmla="*/ 527051 h 527051"/>
                <a:gd name="connsiteX6" fmla="*/ 0 w 3003550"/>
                <a:gd name="connsiteY6" fmla="*/ 417546 h 527051"/>
                <a:gd name="connsiteX7" fmla="*/ 0 w 3003550"/>
                <a:gd name="connsiteY7" fmla="*/ 109505 h 527051"/>
                <a:gd name="connsiteX8" fmla="*/ 109505 w 3003550"/>
                <a:gd name="connsiteY8" fmla="*/ 0 h 52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550" h="527051">
                  <a:moveTo>
                    <a:pt x="109505" y="0"/>
                  </a:moveTo>
                  <a:lnTo>
                    <a:pt x="2894045" y="0"/>
                  </a:lnTo>
                  <a:cubicBezTo>
                    <a:pt x="2954523" y="0"/>
                    <a:pt x="3003550" y="49027"/>
                    <a:pt x="3003550" y="109505"/>
                  </a:cubicBezTo>
                  <a:lnTo>
                    <a:pt x="3003550" y="417546"/>
                  </a:lnTo>
                  <a:cubicBezTo>
                    <a:pt x="3003550" y="478024"/>
                    <a:pt x="2954523" y="527051"/>
                    <a:pt x="2894045" y="527051"/>
                  </a:cubicBezTo>
                  <a:lnTo>
                    <a:pt x="109505" y="527051"/>
                  </a:lnTo>
                  <a:cubicBezTo>
                    <a:pt x="49027" y="527051"/>
                    <a:pt x="0" y="478024"/>
                    <a:pt x="0" y="417546"/>
                  </a:cubicBezTo>
                  <a:lnTo>
                    <a:pt x="0" y="109505"/>
                  </a:lnTo>
                  <a:cubicBezTo>
                    <a:pt x="0" y="49027"/>
                    <a:pt x="49027" y="0"/>
                    <a:pt x="109505" y="0"/>
                  </a:cubicBezTo>
                  <a:close/>
                </a:path>
              </a:pathLst>
            </a:custGeom>
          </p:spPr>
        </p:pic>
        <p:sp>
          <p:nvSpPr>
            <p:cNvPr id="16" name="Rectangle: Rounded Corners 15">
              <a:extLst>
                <a:ext uri="{FF2B5EF4-FFF2-40B4-BE49-F238E27FC236}">
                  <a16:creationId xmlns:a16="http://schemas.microsoft.com/office/drawing/2014/main" id="{0BA3344F-B3EB-8156-BCF6-E0D3B7D423AF}"/>
                </a:ext>
              </a:extLst>
            </p:cNvPr>
            <p:cNvSpPr/>
            <p:nvPr/>
          </p:nvSpPr>
          <p:spPr bwMode="auto">
            <a:xfrm>
              <a:off x="5913120" y="4335781"/>
              <a:ext cx="510540" cy="157638"/>
            </a:xfrm>
            <a:prstGeom prst="roundRect">
              <a:avLst>
                <a:gd name="adj" fmla="val 32244"/>
              </a:avLst>
            </a:prstGeom>
            <a:noFill/>
            <a:ln w="22225">
              <a:solidFill>
                <a:srgbClr val="FFB9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11871945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35CF-E1B6-FC04-7ECD-4F8B4B8C190C}"/>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340DC1C8-C0F9-F24A-E310-DEEAC7659CEE}"/>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11B4506B-BC36-59A1-0118-142E19F6A7DA}"/>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A44B1BA-0707-6649-A324-364E79785246}"/>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2: Define your agent’s purpose</a:t>
            </a:r>
          </a:p>
        </p:txBody>
      </p:sp>
      <p:sp>
        <p:nvSpPr>
          <p:cNvPr id="5" name="Rectangle 4">
            <a:extLst>
              <a:ext uri="{FF2B5EF4-FFF2-40B4-BE49-F238E27FC236}">
                <a16:creationId xmlns:a16="http://schemas.microsoft.com/office/drawing/2014/main" id="{1ABE0AFB-73A2-B9B9-111F-00A2D9DDFC93}"/>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4EA54B82-ED94-D5A9-8863-B4E39C529927}"/>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0C6B48D8-2B2F-37AF-21CB-49811CDB9DA4}"/>
              </a:ext>
            </a:extLst>
          </p:cNvPr>
          <p:cNvSpPr txBox="1"/>
          <p:nvPr/>
        </p:nvSpPr>
        <p:spPr>
          <a:xfrm>
            <a:off x="588263" y="1857829"/>
            <a:ext cx="4230480" cy="3744615"/>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b="1" noProof="0">
                <a:latin typeface="+mj-lt"/>
              </a:rPr>
              <a:t>Describe the purpose </a:t>
            </a:r>
            <a:r>
              <a:rPr lang="en-US" sz="2000" noProof="0"/>
              <a:t>of your agent, what it will do, and what tasks it will handle. </a:t>
            </a:r>
          </a:p>
          <a:p>
            <a:pPr marL="342900" indent="-342900">
              <a:spcAft>
                <a:spcPts val="1400"/>
              </a:spcAft>
              <a:buFont typeface="Arial" panose="020B0604020202020204" pitchFamily="34" charset="0"/>
              <a:buChar char="•"/>
            </a:pPr>
            <a:r>
              <a:rPr lang="en-US" sz="2000" noProof="0"/>
              <a:t>Example: “I would like an agent that is a tech help desk agent. </a:t>
            </a:r>
            <a:br>
              <a:rPr lang="en-US" sz="2000" noProof="0"/>
            </a:br>
            <a:r>
              <a:rPr lang="en-US" sz="2000" noProof="0"/>
              <a:t>It can help users with setting up their computers, troubleshooting network issues, and diagnosing software and hardware failures.”</a:t>
            </a:r>
          </a:p>
          <a:p>
            <a:pPr marL="342900" indent="-342900" algn="l">
              <a:spcAft>
                <a:spcPts val="1400"/>
              </a:spcAft>
              <a:buFont typeface="Arial" panose="020B0604020202020204" pitchFamily="34" charset="0"/>
              <a:buChar char="•"/>
            </a:pPr>
            <a:r>
              <a:rPr lang="en-US" sz="2000" noProof="0"/>
              <a:t>Confirm the generated name or create your own. </a:t>
            </a:r>
          </a:p>
        </p:txBody>
      </p:sp>
      <p:sp>
        <p:nvSpPr>
          <p:cNvPr id="6" name="Rectangle: Top Corners Rounded 5">
            <a:extLst>
              <a:ext uri="{FF2B5EF4-FFF2-40B4-BE49-F238E27FC236}">
                <a16:creationId xmlns:a16="http://schemas.microsoft.com/office/drawing/2014/main" id="{8EF6D10E-4176-8C49-FE1A-B6B4F694A96E}"/>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4" name="Picture 13" descr="Screenshot showing the &quot;Describe&quot; tab of Copilot Studio agent creation, where a user is describing the purpose and confirming the generated name choice for the new agent">
            <a:extLst>
              <a:ext uri="{FF2B5EF4-FFF2-40B4-BE49-F238E27FC236}">
                <a16:creationId xmlns:a16="http://schemas.microsoft.com/office/drawing/2014/main" id="{FAEC9422-EAAB-0284-523D-CB4E7938EF43}"/>
              </a:ext>
            </a:extLst>
          </p:cNvPr>
          <p:cNvPicPr>
            <a:picLocks noChangeAspect="1"/>
          </p:cNvPicPr>
          <p:nvPr/>
        </p:nvPicPr>
        <p:blipFill rotWithShape="1">
          <a:blip r:embed="rId3"/>
          <a:srcRect l="1203" t="1120" r="1168" b="1747"/>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23425630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0BF1-21BF-7261-3707-5A351016E4A5}"/>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D43291D8-D358-8A94-424F-B8DE3F24E83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4BD02611-E546-5F38-698C-2C8125301675}"/>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F5A8D827-B5BB-E2CE-9179-0C605295B340}"/>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3: Define agent behavior</a:t>
            </a:r>
          </a:p>
        </p:txBody>
      </p:sp>
      <p:sp>
        <p:nvSpPr>
          <p:cNvPr id="5" name="Rectangle 4">
            <a:extLst>
              <a:ext uri="{FF2B5EF4-FFF2-40B4-BE49-F238E27FC236}">
                <a16:creationId xmlns:a16="http://schemas.microsoft.com/office/drawing/2014/main" id="{A71AF900-8654-958F-4714-03ADF4AF735A}"/>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9E048C15-F393-8CB4-B7A0-4D489F45BD1A}"/>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E451693D-E4CF-48C9-1308-854811C808CD}"/>
              </a:ext>
            </a:extLst>
          </p:cNvPr>
          <p:cNvSpPr txBox="1"/>
          <p:nvPr/>
        </p:nvSpPr>
        <p:spPr>
          <a:xfrm>
            <a:off x="588263" y="1857829"/>
            <a:ext cx="4201451" cy="3257302"/>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Explain what your agent should </a:t>
            </a:r>
            <a:r>
              <a:rPr lang="en-US" sz="2000" b="1" noProof="0">
                <a:latin typeface="+mj-lt"/>
              </a:rPr>
              <a:t>emphasize or avoid.</a:t>
            </a:r>
            <a:r>
              <a:rPr lang="en-US" sz="2000" noProof="0"/>
              <a:t> For example: “Emphasize installation guides and troubleshooting. Avoid using long paragraphs, jargon, or pseudonyms.“ </a:t>
            </a:r>
          </a:p>
          <a:p>
            <a:pPr marL="342900" indent="-342900" algn="l">
              <a:spcAft>
                <a:spcPts val="1400"/>
              </a:spcAft>
              <a:buFont typeface="Arial" panose="020B0604020202020204" pitchFamily="34" charset="0"/>
              <a:buChar char="•"/>
            </a:pPr>
            <a:r>
              <a:rPr lang="en-US" sz="2000" b="1" noProof="0">
                <a:latin typeface="+mj-lt"/>
              </a:rPr>
              <a:t>Define the tone </a:t>
            </a:r>
            <a:r>
              <a:rPr lang="en-US" sz="2000" noProof="0"/>
              <a:t>or communication style of your agent. Examples include formal, simple, and friendly. </a:t>
            </a:r>
          </a:p>
        </p:txBody>
      </p:sp>
      <p:sp>
        <p:nvSpPr>
          <p:cNvPr id="6" name="Rectangle: Top Corners Rounded 5">
            <a:extLst>
              <a:ext uri="{FF2B5EF4-FFF2-40B4-BE49-F238E27FC236}">
                <a16:creationId xmlns:a16="http://schemas.microsoft.com/office/drawing/2014/main" id="{BB6D6D90-2D40-56ED-85A3-62FE92D5228B}"/>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3" name="Picture 12" descr="Screenshot showing the user describe what the agent should emphasize or avoid and the tone of the agent. ">
            <a:extLst>
              <a:ext uri="{FF2B5EF4-FFF2-40B4-BE49-F238E27FC236}">
                <a16:creationId xmlns:a16="http://schemas.microsoft.com/office/drawing/2014/main" id="{A393B0E8-B459-AE9D-911F-075EF39B5CA9}"/>
              </a:ext>
            </a:extLst>
          </p:cNvPr>
          <p:cNvPicPr>
            <a:picLocks noChangeAspect="1"/>
          </p:cNvPicPr>
          <p:nvPr/>
        </p:nvPicPr>
        <p:blipFill rotWithShape="1">
          <a:blip r:embed="rId3"/>
          <a:srcRect l="1318" t="1864" r="1318" b="1064"/>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15190688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A08E-0EBE-D881-1925-440EF9F6FA82}"/>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033E5E95-FE90-D33D-4DB1-4246D933591C}"/>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B018A52-B5A1-096C-7B65-1ABA0F28960C}"/>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1CC59F7-EDA6-07FE-93F7-02E8A4C44480}"/>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4: Add additional customization</a:t>
            </a:r>
          </a:p>
        </p:txBody>
      </p:sp>
      <p:sp>
        <p:nvSpPr>
          <p:cNvPr id="5" name="Rectangle 4">
            <a:extLst>
              <a:ext uri="{FF2B5EF4-FFF2-40B4-BE49-F238E27FC236}">
                <a16:creationId xmlns:a16="http://schemas.microsoft.com/office/drawing/2014/main" id="{1F087D2F-9D95-03D0-77DF-9B7A560082E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F38EFA8D-DDBF-034A-A263-B218CCDCCE0D}"/>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D94A6B-BADE-5CBB-0CE8-458B4F5FCB14}"/>
              </a:ext>
            </a:extLst>
          </p:cNvPr>
          <p:cNvSpPr txBox="1"/>
          <p:nvPr/>
        </p:nvSpPr>
        <p:spPr>
          <a:xfrm>
            <a:off x="588263" y="1857829"/>
            <a:ext cx="4201451" cy="4052391"/>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Under the “Configure“ tab, </a:t>
            </a:r>
            <a:br>
              <a:rPr lang="en-US" sz="2000" noProof="0"/>
            </a:br>
            <a:r>
              <a:rPr lang="en-US" sz="2000" noProof="0"/>
              <a:t>review and add extra details to your agent. </a:t>
            </a:r>
          </a:p>
          <a:p>
            <a:pPr marL="342900" indent="-342900" algn="l">
              <a:spcAft>
                <a:spcPts val="1400"/>
              </a:spcAft>
              <a:buFont typeface="Arial" panose="020B0604020202020204" pitchFamily="34" charset="0"/>
              <a:buChar char="•"/>
            </a:pPr>
            <a:r>
              <a:rPr lang="en-US" sz="2000" noProof="0"/>
              <a:t>You have the option to change the name or icon of your agent. </a:t>
            </a:r>
          </a:p>
          <a:p>
            <a:pPr marL="342900" indent="-342900" algn="l">
              <a:spcAft>
                <a:spcPts val="1400"/>
              </a:spcAft>
              <a:buFont typeface="Arial" panose="020B0604020202020204" pitchFamily="34" charset="0"/>
              <a:buChar char="•"/>
            </a:pPr>
            <a:r>
              <a:rPr lang="en-US" sz="2000" noProof="0"/>
              <a:t>You can enable features like the </a:t>
            </a:r>
            <a:r>
              <a:rPr lang="en-US" sz="2000" b="1" noProof="0">
                <a:latin typeface="+mj-lt"/>
              </a:rPr>
              <a:t>Code Interpreter </a:t>
            </a:r>
            <a:r>
              <a:rPr lang="en-US" sz="2000" noProof="0"/>
              <a:t>(where the agent will use Python to tackle complex tasks like data analysis) and </a:t>
            </a:r>
            <a:r>
              <a:rPr lang="en-US" sz="2000" b="1" noProof="0">
                <a:latin typeface="+mj-lt"/>
              </a:rPr>
              <a:t>Image Generator </a:t>
            </a:r>
            <a:r>
              <a:rPr lang="en-US" sz="2000" noProof="0"/>
              <a:t>(where the agent will generate images or diagrams based on user prompts). </a:t>
            </a:r>
          </a:p>
        </p:txBody>
      </p:sp>
      <p:sp>
        <p:nvSpPr>
          <p:cNvPr id="6" name="Rectangle: Top Corners Rounded 5">
            <a:extLst>
              <a:ext uri="{FF2B5EF4-FFF2-40B4-BE49-F238E27FC236}">
                <a16:creationId xmlns:a16="http://schemas.microsoft.com/office/drawing/2014/main" id="{BDC368F3-6C0A-A0A8-E4BC-D1B268EB085A}"/>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descr="Screenshot of the &quot;Configure&quot; tab of agent creation in Copilot Studio ">
            <a:extLst>
              <a:ext uri="{FF2B5EF4-FFF2-40B4-BE49-F238E27FC236}">
                <a16:creationId xmlns:a16="http://schemas.microsoft.com/office/drawing/2014/main" id="{9428884C-E632-C51A-721C-3015DC1C3F08}"/>
              </a:ext>
            </a:extLst>
          </p:cNvPr>
          <p:cNvPicPr>
            <a:picLocks noChangeAspect="1"/>
          </p:cNvPicPr>
          <p:nvPr/>
        </p:nvPicPr>
        <p:blipFill rotWithShape="1">
          <a:blip r:embed="rId3"/>
          <a:srcRect l="1192" t="1604" r="1267" b="1235"/>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14067404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D19A5-ED8B-813F-55A7-8EAD5B7A51D3}"/>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1EF64D5E-1B86-16BF-17BB-0BE0F17F6E52}"/>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9C3332D9-7745-30C8-EE55-DE144FAA39AC}"/>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DEBBBA3-A7E1-4F00-1ED1-C9601FCDA16A}"/>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5: Add your organization’s data</a:t>
            </a:r>
          </a:p>
        </p:txBody>
      </p:sp>
      <p:sp>
        <p:nvSpPr>
          <p:cNvPr id="5" name="Rectangle 4">
            <a:extLst>
              <a:ext uri="{FF2B5EF4-FFF2-40B4-BE49-F238E27FC236}">
                <a16:creationId xmlns:a16="http://schemas.microsoft.com/office/drawing/2014/main" id="{A813703C-F4C2-89AB-A5AE-72F63F65BA18}"/>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C8757B46-93AC-1744-A98C-1D93EB935774}"/>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1321ECF5-6DDF-57ED-FE43-4FC487A274A8}"/>
              </a:ext>
            </a:extLst>
          </p:cNvPr>
          <p:cNvSpPr txBox="1"/>
          <p:nvPr/>
        </p:nvSpPr>
        <p:spPr>
          <a:xfrm>
            <a:off x="588263" y="1857829"/>
            <a:ext cx="4201451" cy="3129062"/>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Under the “Configure“ tab, connect your agent to any necessary </a:t>
            </a:r>
            <a:r>
              <a:rPr lang="en-US" sz="2000" b="1" noProof="0">
                <a:latin typeface="+mj-lt"/>
              </a:rPr>
              <a:t>data sources</a:t>
            </a:r>
            <a:r>
              <a:rPr lang="en-US" sz="2000" noProof="0"/>
              <a:t>. </a:t>
            </a:r>
          </a:p>
          <a:p>
            <a:pPr marL="342900" indent="-342900" algn="l">
              <a:spcAft>
                <a:spcPts val="1400"/>
              </a:spcAft>
              <a:buFont typeface="Arial" panose="020B0604020202020204" pitchFamily="34" charset="0"/>
              <a:buChar char="•"/>
            </a:pPr>
            <a:r>
              <a:rPr lang="en-US" sz="2000" noProof="0"/>
              <a:t>Data sources may include your organization's SharePoint sites, documentation, or public websites like a blog. </a:t>
            </a:r>
          </a:p>
          <a:p>
            <a:pPr marL="342900" indent="-342900" algn="l">
              <a:spcAft>
                <a:spcPts val="1400"/>
              </a:spcAft>
              <a:buFont typeface="Arial" panose="020B0604020202020204" pitchFamily="34" charset="0"/>
              <a:buChar char="•"/>
            </a:pPr>
            <a:r>
              <a:rPr lang="en-US" sz="2000" noProof="0"/>
              <a:t>You can also switch on any available connectors. </a:t>
            </a:r>
          </a:p>
        </p:txBody>
      </p:sp>
      <p:sp>
        <p:nvSpPr>
          <p:cNvPr id="6" name="Rectangle: Top Corners Rounded 5">
            <a:extLst>
              <a:ext uri="{FF2B5EF4-FFF2-40B4-BE49-F238E27FC236}">
                <a16:creationId xmlns:a16="http://schemas.microsoft.com/office/drawing/2014/main" id="{959E3E77-FDDD-64F1-7068-30CA764E4A86}"/>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where users can add a website or SharePoint site link and switch on any connectors to add an organization's data to the new agent ">
            <a:extLst>
              <a:ext uri="{FF2B5EF4-FFF2-40B4-BE49-F238E27FC236}">
                <a16:creationId xmlns:a16="http://schemas.microsoft.com/office/drawing/2014/main" id="{322C41E2-D19E-DC14-BEB4-189D4FD3FA95}"/>
              </a:ext>
            </a:extLst>
          </p:cNvPr>
          <p:cNvPicPr>
            <a:picLocks noChangeAspect="1"/>
          </p:cNvPicPr>
          <p:nvPr/>
        </p:nvPicPr>
        <p:blipFill>
          <a:blip r:embed="rId3"/>
          <a:srcRect l="1149" t="1329" r="1368" b="1083"/>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23873865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91573-DD00-427D-F274-6C2FCBD74C30}"/>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C10B7D12-4759-6844-9BDD-90B1813594F3}"/>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4BC06814-D862-D4BC-F5FA-B2E703751F94}"/>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FD30283F-D15D-B364-FA50-63FB4ED9A68D}"/>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6: Publish your agent</a:t>
            </a:r>
          </a:p>
        </p:txBody>
      </p:sp>
      <p:sp>
        <p:nvSpPr>
          <p:cNvPr id="5" name="Rectangle 4">
            <a:extLst>
              <a:ext uri="{FF2B5EF4-FFF2-40B4-BE49-F238E27FC236}">
                <a16:creationId xmlns:a16="http://schemas.microsoft.com/office/drawing/2014/main" id="{6886D72D-6F9B-B386-E6E5-30A5E2D8E9E9}"/>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A4A5E7EB-10F5-73B0-37F1-8A91835C4A5D}"/>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D72E820D-0D9D-54FE-6E02-0C3CA03B40BC}"/>
              </a:ext>
            </a:extLst>
          </p:cNvPr>
          <p:cNvSpPr txBox="1"/>
          <p:nvPr/>
        </p:nvSpPr>
        <p:spPr>
          <a:xfrm>
            <a:off x="588263" y="1857829"/>
            <a:ext cx="4201451" cy="2026196"/>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Before finalizing, you can </a:t>
            </a:r>
            <a:r>
              <a:rPr lang="en-US" sz="2000" b="1" noProof="0">
                <a:latin typeface="+mj-lt"/>
              </a:rPr>
              <a:t>test your agent</a:t>
            </a:r>
            <a:r>
              <a:rPr lang="en-US" sz="2000" b="1" noProof="0"/>
              <a:t> </a:t>
            </a:r>
            <a:r>
              <a:rPr lang="en-US" sz="2000" noProof="0"/>
              <a:t>to ensure it works as expected. </a:t>
            </a:r>
          </a:p>
          <a:p>
            <a:pPr marL="342900" indent="-342900" algn="l">
              <a:spcAft>
                <a:spcPts val="1400"/>
              </a:spcAft>
              <a:buFont typeface="Arial" panose="020B0604020202020204" pitchFamily="34" charset="0"/>
              <a:buChar char="•"/>
            </a:pPr>
            <a:r>
              <a:rPr lang="en-US" sz="2000" noProof="0"/>
              <a:t>Once everything looks good, simply hit </a:t>
            </a:r>
            <a:r>
              <a:rPr lang="en-US" sz="2000" b="1" noProof="0">
                <a:latin typeface="+mj-lt"/>
              </a:rPr>
              <a:t>“Create“ </a:t>
            </a:r>
            <a:r>
              <a:rPr lang="en-US" sz="2000" noProof="0"/>
              <a:t>to finish setting up your agent. </a:t>
            </a:r>
          </a:p>
        </p:txBody>
      </p:sp>
      <p:sp>
        <p:nvSpPr>
          <p:cNvPr id="6" name="Rectangle: Top Corners Rounded 5">
            <a:extLst>
              <a:ext uri="{FF2B5EF4-FFF2-40B4-BE49-F238E27FC236}">
                <a16:creationId xmlns:a16="http://schemas.microsoft.com/office/drawing/2014/main" id="{4279435F-4808-EC92-A310-9F84A773C760}"/>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a user selecting the &quot;Create&quot; button to finish creating the agent">
            <a:extLst>
              <a:ext uri="{FF2B5EF4-FFF2-40B4-BE49-F238E27FC236}">
                <a16:creationId xmlns:a16="http://schemas.microsoft.com/office/drawing/2014/main" id="{87AAD41B-4ABE-E81F-8501-F220069054F3}"/>
              </a:ext>
            </a:extLst>
          </p:cNvPr>
          <p:cNvPicPr>
            <a:picLocks noChangeAspect="1"/>
          </p:cNvPicPr>
          <p:nvPr/>
        </p:nvPicPr>
        <p:blipFill>
          <a:blip r:embed="rId3"/>
          <a:srcRect l="1352" t="1954" r="1352" b="1456"/>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41777482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7C4D-4525-447A-F2E3-F9F32A6F1D38}"/>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051A7596-2811-0D13-16E4-77E106971D05}"/>
              </a:ext>
              <a:ext uri="{C183D7F6-B498-43B3-948B-1728B52AA6E4}">
                <adec:decorative xmlns:adec="http://schemas.microsoft.com/office/drawing/2017/decorative" val="1"/>
              </a:ext>
            </a:extLst>
          </p:cNvPr>
          <p:cNvSpPr/>
          <p:nvPr/>
        </p:nvSpPr>
        <p:spPr bwMode="auto">
          <a:xfrm>
            <a:off x="0" y="3063803"/>
            <a:ext cx="12192000" cy="3794197"/>
          </a:xfrm>
          <a:custGeom>
            <a:avLst/>
            <a:gdLst>
              <a:gd name="connsiteX0" fmla="*/ 0 w 12192000"/>
              <a:gd name="connsiteY0" fmla="*/ 0 h 3794197"/>
              <a:gd name="connsiteX1" fmla="*/ 436880 w 12192000"/>
              <a:gd name="connsiteY1" fmla="*/ 0 h 3794197"/>
              <a:gd name="connsiteX2" fmla="*/ 436880 w 12192000"/>
              <a:gd name="connsiteY2" fmla="*/ 3164280 h 3794197"/>
              <a:gd name="connsiteX3" fmla="*/ 12192000 w 12192000"/>
              <a:gd name="connsiteY3" fmla="*/ 3164280 h 3794197"/>
              <a:gd name="connsiteX4" fmla="*/ 12192000 w 12192000"/>
              <a:gd name="connsiteY4" fmla="*/ 3794197 h 3794197"/>
              <a:gd name="connsiteX5" fmla="*/ 0 w 12192000"/>
              <a:gd name="connsiteY5" fmla="*/ 3794197 h 379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794197">
                <a:moveTo>
                  <a:pt x="0" y="0"/>
                </a:moveTo>
                <a:lnTo>
                  <a:pt x="436880" y="0"/>
                </a:lnTo>
                <a:lnTo>
                  <a:pt x="436880" y="3164280"/>
                </a:lnTo>
                <a:lnTo>
                  <a:pt x="12192000" y="3164280"/>
                </a:lnTo>
                <a:lnTo>
                  <a:pt x="12192000" y="3794197"/>
                </a:lnTo>
                <a:lnTo>
                  <a:pt x="0" y="3794197"/>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5676C216-5F36-BB07-30D5-F43211EE4FEA}"/>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D550925-0B3A-EA07-8215-D97B78F78650}"/>
              </a:ext>
            </a:extLst>
          </p:cNvPr>
          <p:cNvSpPr>
            <a:spLocks noGrp="1"/>
          </p:cNvSpPr>
          <p:nvPr>
            <p:ph type="title"/>
          </p:nvPr>
        </p:nvSpPr>
        <p:spPr>
          <a:xfrm>
            <a:off x="588263" y="457200"/>
            <a:ext cx="11018520" cy="492443"/>
          </a:xfrm>
        </p:spPr>
        <p:txBody>
          <a:bodyPr>
            <a:normAutofit/>
          </a:bodyPr>
          <a:lstStyle/>
          <a:p>
            <a:r>
              <a:rPr lang="en-US" noProof="0">
                <a:solidFill>
                  <a:schemeClr val="bg1"/>
                </a:solidFill>
                <a:ea typeface="+mj-ea"/>
                <a:cs typeface="+mj-cs"/>
              </a:rPr>
              <a:t>Step 7: Share your agent</a:t>
            </a:r>
          </a:p>
        </p:txBody>
      </p:sp>
      <p:sp>
        <p:nvSpPr>
          <p:cNvPr id="5" name="Rectangle 4">
            <a:extLst>
              <a:ext uri="{FF2B5EF4-FFF2-40B4-BE49-F238E27FC236}">
                <a16:creationId xmlns:a16="http://schemas.microsoft.com/office/drawing/2014/main" id="{D727A76D-B4CB-D3E3-9491-7DC45EB07BA7}"/>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A5A96F49-ADE6-16B8-CA66-38899EA25AB4}"/>
              </a:ext>
              <a:ext uri="{C183D7F6-B498-43B3-948B-1728B52AA6E4}">
                <adec:decorative xmlns:adec="http://schemas.microsoft.com/office/drawing/2017/decorative" val="1"/>
              </a:ext>
            </a:extLst>
          </p:cNvPr>
          <p:cNvSpPr>
            <a:spLocks/>
          </p:cNvSpPr>
          <p:nvPr/>
        </p:nvSpPr>
        <p:spPr>
          <a:xfrm>
            <a:off x="360615" y="1517374"/>
            <a:ext cx="4681838" cy="5005395"/>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44F636B3-2F4E-48F4-6578-905F34B24B79}"/>
              </a:ext>
            </a:extLst>
          </p:cNvPr>
          <p:cNvSpPr txBox="1"/>
          <p:nvPr/>
        </p:nvSpPr>
        <p:spPr>
          <a:xfrm>
            <a:off x="588263" y="1857829"/>
            <a:ext cx="4201451" cy="2821285"/>
          </a:xfrm>
          <a:prstGeom prst="rect">
            <a:avLst/>
          </a:prstGeom>
          <a:noFill/>
        </p:spPr>
        <p:txBody>
          <a:bodyPr wrap="square" lIns="0" tIns="0" rIns="0" bIns="0" rtlCol="0">
            <a:spAutoFit/>
          </a:bodyPr>
          <a:lstStyle/>
          <a:p>
            <a:pPr marL="342900" indent="-342900" algn="l">
              <a:spcAft>
                <a:spcPts val="1400"/>
              </a:spcAft>
              <a:buFont typeface="Arial" panose="020B0604020202020204" pitchFamily="34" charset="0"/>
              <a:buChar char="•"/>
            </a:pPr>
            <a:r>
              <a:rPr lang="en-US" sz="2000" noProof="0"/>
              <a:t>Once created, you can share your agent with others. </a:t>
            </a:r>
          </a:p>
          <a:p>
            <a:pPr marL="342900" indent="-342900" algn="l">
              <a:spcAft>
                <a:spcPts val="1400"/>
              </a:spcAft>
              <a:buFont typeface="Arial" panose="020B0604020202020204" pitchFamily="34" charset="0"/>
              <a:buChar char="•"/>
            </a:pPr>
            <a:r>
              <a:rPr lang="en-US" sz="2000" noProof="0"/>
              <a:t>Click </a:t>
            </a:r>
            <a:r>
              <a:rPr lang="en-US" sz="2000" b="1" noProof="0">
                <a:latin typeface="+mj-lt"/>
              </a:rPr>
              <a:t>“Change Sharing Settings“ </a:t>
            </a:r>
            <a:r>
              <a:rPr lang="en-US" sz="2000" noProof="0"/>
              <a:t>to update who can access </a:t>
            </a:r>
            <a:br>
              <a:rPr lang="en-US" sz="2000" noProof="0"/>
            </a:br>
            <a:r>
              <a:rPr lang="en-US" sz="2000" noProof="0"/>
              <a:t>the agent. </a:t>
            </a:r>
          </a:p>
          <a:p>
            <a:pPr marL="342900" indent="-342900" algn="l">
              <a:spcAft>
                <a:spcPts val="1400"/>
              </a:spcAft>
              <a:buFont typeface="Arial" panose="020B0604020202020204" pitchFamily="34" charset="0"/>
              <a:buChar char="•"/>
            </a:pPr>
            <a:r>
              <a:rPr lang="en-US" sz="2000" noProof="0"/>
              <a:t>You can share your agent with specific users or groups, or even with an entire organization. </a:t>
            </a:r>
          </a:p>
        </p:txBody>
      </p:sp>
      <p:sp>
        <p:nvSpPr>
          <p:cNvPr id="14" name="Rectangle: Top Corners Rounded 13">
            <a:extLst>
              <a:ext uri="{FF2B5EF4-FFF2-40B4-BE49-F238E27FC236}">
                <a16:creationId xmlns:a16="http://schemas.microsoft.com/office/drawing/2014/main" id="{66842C4A-2454-C006-8E24-B83CC877F40D}"/>
              </a:ext>
              <a:ext uri="{C183D7F6-B498-43B3-948B-1728B52AA6E4}">
                <adec:decorative xmlns:adec="http://schemas.microsoft.com/office/drawing/2017/decorative" val="1"/>
              </a:ext>
            </a:extLst>
          </p:cNvPr>
          <p:cNvSpPr/>
          <p:nvPr/>
        </p:nvSpPr>
        <p:spPr>
          <a:xfrm rot="16200000">
            <a:off x="6445766" y="761439"/>
            <a:ext cx="4536926" cy="6985733"/>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2" name="Picture 11" descr="Screenshot showing where a user can choose to share the new agent through a link that works for either &quot;Anyone in your organization,&quot; Specific users in your organization via security groups,&quot; or &quot;Only me&quot;">
            <a:extLst>
              <a:ext uri="{FF2B5EF4-FFF2-40B4-BE49-F238E27FC236}">
                <a16:creationId xmlns:a16="http://schemas.microsoft.com/office/drawing/2014/main" id="{1FC74592-0F28-41A0-24C4-2180BBAD876D}"/>
              </a:ext>
            </a:extLst>
          </p:cNvPr>
          <p:cNvPicPr>
            <a:picLocks noChangeAspect="1"/>
          </p:cNvPicPr>
          <p:nvPr/>
        </p:nvPicPr>
        <p:blipFill>
          <a:blip r:embed="rId3"/>
          <a:srcRect l="1352" t="1680" r="1385" b="1415"/>
          <a:stretch>
            <a:fillRect/>
          </a:stretch>
        </p:blipFill>
        <p:spPr>
          <a:xfrm>
            <a:off x="5346700" y="2407920"/>
            <a:ext cx="6735058" cy="3692770"/>
          </a:xfrm>
          <a:prstGeom prst="rect">
            <a:avLst/>
          </a:prstGeom>
        </p:spPr>
      </p:pic>
    </p:spTree>
    <p:extLst>
      <p:ext uri="{BB962C8B-B14F-4D97-AF65-F5344CB8AC3E}">
        <p14:creationId xmlns:p14="http://schemas.microsoft.com/office/powerpoint/2010/main" val="2864260305"/>
      </p:ext>
    </p:extLst>
  </p:cSld>
  <p:clrMapOvr>
    <a:masterClrMapping/>
  </p:clrMapOvr>
  <p:transition>
    <p:fade/>
  </p:transition>
</p:sld>
</file>

<file path=ppt/theme/theme1.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Light 16x9">
  <a:themeElements>
    <a:clrScheme name="Custom 7">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17b00b-f121-400f-976b-40959b1c7d14" xsi:nil="true"/>
    <lcf76f155ced4ddcb4097134ff3c332f xmlns="324d2b90-11f2-4fdf-990a-54fa46247cf8">
      <Terms xmlns="http://schemas.microsoft.com/office/infopath/2007/PartnerControls"/>
    </lcf76f155ced4ddcb4097134ff3c332f>
    <_ip_UnifiedCompliancePolicyUIAction xmlns="http://schemas.microsoft.com/sharepoint/v3" xsi:nil="true"/>
    <MCpostdate xmlns="324d2b90-11f2-4fdf-990a-54fa46247cf8" xsi:nil="true"/>
    <Recipients xmlns="324d2b90-11f2-4fdf-990a-54fa46247cf8" xsi:nil="true"/>
    <_ip_UnifiedCompliancePolicyProperties xmlns="http://schemas.microsoft.com/sharepoint/v3" xsi:nil="true"/>
    <MCpostID xmlns="324d2b90-11f2-4fdf-990a-54fa46247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7FC4CE-5443-4C9F-AE03-B86C5375ABA9}">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78580A-47FA-4BCA-AA09-BA286D62E9EB}">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F17F01-4F3A-4947-BBBF-767212C1654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29</Slides>
  <Notes>11</Notes>
  <HiddenSlides>0</HiddenSlide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1_Microsoft 365 Copilot Template</vt:lpstr>
      <vt:lpstr>LIGHT MODE</vt:lpstr>
      <vt:lpstr>Light 16x9</vt:lpstr>
      <vt:lpstr>Get started with agent starter prompts</vt:lpstr>
      <vt:lpstr>What are agents? </vt:lpstr>
      <vt:lpstr>Step 1: Access agents in M365 Copilot</vt:lpstr>
      <vt:lpstr>Step 2: Define your agent’s purpose</vt:lpstr>
      <vt:lpstr>Step 3: Define agent behavior</vt:lpstr>
      <vt:lpstr>Step 4: Add additional customization</vt:lpstr>
      <vt:lpstr>Step 5: Add your organization’s data</vt:lpstr>
      <vt:lpstr>Step 6: Publish your agent</vt:lpstr>
      <vt:lpstr>Step 7: Share your agent</vt:lpstr>
      <vt:lpstr>Agent use cases for All roles</vt:lpstr>
      <vt:lpstr>Team SharePoint Navigator </vt:lpstr>
      <vt:lpstr>Agent use cases for Sales</vt:lpstr>
      <vt:lpstr>Sales Support Assistant</vt:lpstr>
      <vt:lpstr>Agent use cases for Marketing</vt:lpstr>
      <vt:lpstr>Messaging and Positioning</vt:lpstr>
      <vt:lpstr>LinkedIn Post Assistant</vt:lpstr>
      <vt:lpstr>Legal Review Assistant</vt:lpstr>
      <vt:lpstr>Agent use cases for Legal</vt:lpstr>
      <vt:lpstr>Contract Review</vt:lpstr>
      <vt:lpstr>Agent use cases for Customer Service</vt:lpstr>
      <vt:lpstr>Customer Support Assistant</vt:lpstr>
      <vt:lpstr>Agent use cases for HR</vt:lpstr>
      <vt:lpstr>Onboarding Buddy</vt:lpstr>
      <vt:lpstr>Agent use cases for IT</vt:lpstr>
      <vt:lpstr>IT Helpdesk Assistant</vt:lpstr>
      <vt:lpstr>Development Trainer</vt:lpstr>
      <vt:lpstr>Policy Searcher</vt:lpstr>
      <vt:lpstr>Agent Store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Camp</dc:creator>
  <cp:revision>1</cp:revision>
  <dcterms:created xsi:type="dcterms:W3CDTF">2024-12-16T15:47:58Z</dcterms:created>
  <dcterms:modified xsi:type="dcterms:W3CDTF">2025-10-23T20:48:41Z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