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9" r:id="rId4"/>
    <p:sldMasterId id="2147484000" r:id="rId5"/>
  </p:sldMasterIdLst>
  <p:notesMasterIdLst>
    <p:notesMasterId r:id="rId19"/>
  </p:notesMasterIdLst>
  <p:sldIdLst>
    <p:sldId id="2147479558" r:id="rId6"/>
    <p:sldId id="2147483645" r:id="rId7"/>
    <p:sldId id="316" r:id="rId8"/>
    <p:sldId id="288" r:id="rId9"/>
    <p:sldId id="2147483551" r:id="rId10"/>
    <p:sldId id="262" r:id="rId11"/>
    <p:sldId id="281" r:id="rId12"/>
    <p:sldId id="260" r:id="rId13"/>
    <p:sldId id="274" r:id="rId14"/>
    <p:sldId id="278" r:id="rId15"/>
    <p:sldId id="263" r:id="rId16"/>
    <p:sldId id="2147483387" r:id="rId17"/>
    <p:sldId id="21474833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1AF71212-66AF-4D25-B4BE-E56D5AEDEDB5}">
          <p14:sldIdLst>
            <p14:sldId id="2147479558"/>
            <p14:sldId id="2147483645"/>
            <p14:sldId id="316"/>
            <p14:sldId id="288"/>
            <p14:sldId id="2147483551"/>
            <p14:sldId id="262"/>
          </p14:sldIdLst>
        </p14:section>
        <p14:section name="Included in a Copilot license" id="{491B9DC2-A564-475E-9D55-7989B68C769D}">
          <p14:sldIdLst>
            <p14:sldId id="281"/>
            <p14:sldId id="260"/>
          </p14:sldIdLst>
        </p14:section>
        <p14:section name="Included in Viva license" id="{99C5BD0F-EC1E-4C3A-8EFE-3D33E16970EB}">
          <p14:sldIdLst>
            <p14:sldId id="274"/>
            <p14:sldId id="278"/>
          </p14:sldIdLst>
        </p14:section>
        <p14:section name="Closing" id="{90C49443-49DF-4F3C-ABF9-9F3427FE6D21}">
          <p14:sldIdLst>
            <p14:sldId id="263"/>
          </p14:sldIdLst>
        </p14:section>
        <p14:section name="Appendix" id="{817BEA36-BE66-4A8C-9CCC-4EA886C508AF}">
          <p14:sldIdLst>
            <p14:sldId id="2147483387"/>
            <p14:sldId id="214748338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FFB402-4E6F-6E45-6A57-F59F6322CC52}" name="Chris Bortlik" initials="CB" userId="S::cbortlik@microsoft.com::47d53aa3-0b2d-473f-a17d-882b53800802" providerId="AD"/>
  <p188:author id="{D34C2D04-139D-A524-2D59-F47D88F70989}" name="Britt Boston" initials="BB" userId="S::brittb@microsoft.com::668687f2-48af-480b-bf2f-660845c6e21b" providerId="AD"/>
  <p188:author id="{A0F1F308-5D90-E94F-076C-0C890E9E8B20}" name="Jorie Foss" initials="JF" userId="S::jofoss@microsoft.com::3529ba5d-3b79-4894-8c41-447e98d9ed46" providerId="AD"/>
  <p188:author id="{1A912F15-699B-CDC4-768B-6B938EF75370}" name="Gaelle Thurau" initials="GT" userId="S::gathurau@microsoft.com::726d482d-5dd6-4304-8ee5-2b50ecf37a8d" providerId="AD"/>
  <p188:author id="{4B55F916-0DA8-1AB0-2AC7-5F72A52BFD68}" name="Xavier Callapina San Miguel" initials="XCSM" userId="S::xavierc@microsoft.com::9be34fd9-3a58-44d3-8461-0894896cce03" providerId="AD"/>
  <p188:author id="{47C8352D-20A8-FB46-33FC-A7EE4699C69C}" name="Clover Chang" initials="CC" userId="S::clover@stinson.co::ae9b536e-2191-4360-bc05-fbd21b5c0ac9" providerId="AD"/>
  <p188:author id="{14120C2E-B4A6-B521-57EA-A54ED06897C0}" name="Uriel Rootshtain" initials="UR" userId="S::urielr@microsoft.com::41b1233a-ebbc-4835-a996-0f75e2233e8b" providerId="AD"/>
  <p188:author id="{0531392E-A5DF-BBF0-70C7-610272F7DC87}" name="Jyoti Rathod" initials="JR" userId="S::jyrathod@microsoft.com::9b91ecaf-5f8a-4a12-a9c9-51a52c265f69" providerId="AD"/>
  <p188:author id="{8C86D135-3BD3-899A-8576-0F32AF57272F}" name="Maeneka Grewal" initials="MG" userId="S::mgrewal@microsoft.com::01e775f3-891b-4bf8-a717-6719c87e0845" providerId="AD"/>
  <p188:author id="{2343EC37-96B6-7609-4A98-89C7DC423C62}" name="Jenny He" initials="JH" userId="S::jenny@stinson.co::a6e4b8db-d734-48f0-9d1e-a758940ee3af" providerId="AD"/>
  <p188:author id="{6266A443-B4F7-297F-3E90-3B58E2687163}" name="Sunita Khatri" initials="SK" userId="S::sunitakhatri@microsoft.com::074aac9e-3433-4e25-a4a2-eda6a1048bf7" providerId="AD"/>
  <p188:author id="{97220A45-1416-9BF9-70DC-C47FD44E4C77}" name="Matthew Pentz (Unify Consulting LLC)" initials="ML" userId="S::v-matpentz@microsoft.com::8295c90f-e9b5-4da9-a278-b2e547be2f53" providerId="AD"/>
  <p188:author id="{16A39151-E6CB-8867-BC84-51FC06B55875}" name="Peter Bergen" initials="PB" userId="S::pebergen@microsoft.com::6dfd4501-c3fd-4c1e-bcdd-a3415057ce6c" providerId="AD"/>
  <p188:author id="{9001A551-4733-091D-53E3-D2994A5251C0}" name="Karuana Gatimu" initials="KG" userId="S::karuanag@microsoft.com::c835d73b-5b64-4378-9cc4-37e921133843" providerId="AD"/>
  <p188:author id="{D6F26963-7D31-7E94-BDCA-0053EED9EF82}" name="Leslie Overland" initials="LO" userId="S::leoverla@microsoft.com::f3978a41-ce7f-4ee8-a07a-b9255d9fc7c0" providerId="AD"/>
  <p188:author id="{2FB19E84-C807-484F-EB7C-3F174FE5D159}" name="Angela Viesse (VALOREM LLC)" initials="AV" userId="S::v-angeviesse@microsoft.com::d9e8ff94-8805-44a7-9d89-64cc8a5db419" providerId="AD"/>
  <p188:author id="{99BBDF87-CB8C-E633-7CD9-5F29F5403DA5}" name="Nammi Nadella" initials="NN" userId="S::nanadell@microsoft.com::c75da436-97fe-49ef-9a65-483e05424d76" providerId="AD"/>
  <p188:author id="{B8F3A789-5311-4AA4-A212-8EE728994062}" name="Olia Savintseva" initials="OS" userId="S::olsavint@microsoft.com::5b3d9d6c-fc88-4df5-a022-3802d7a6d50b" providerId="AD"/>
  <p188:author id="{1FDB258B-9A64-FFCC-3643-D260BBFB3383}" name="Olga Gordon" initials="" userId="S::ogordon@microsoft.com::102a02ab-8cd3-475b-8633-7a419b8c421c" providerId="AD"/>
  <p188:author id="{46983A96-0CB7-2FC4-767C-0CB9A29ACD91}" name="Michael Holste" initials="" userId="S::miholste@microsoft.com::3e25461e-d352-4ff6-9c56-72d944834c3d" providerId="AD"/>
  <p188:author id="{9992319E-69C8-2FBA-BEDD-2C5660FE0093}" name="John Mighell" initials="JM" userId="S::jomigh@microsoft.com::aa110d23-b74a-4732-bbdf-11d185d8cf54" providerId="AD"/>
  <p188:author id="{CB7B68A1-4208-96B1-9DF4-C573EB67B07D}" name="Jessie Hwang" initials="JH" userId="S::jhwang@microsoft.com::85f2306c-fd56-49d2-8dff-e96751c6f345" providerId="AD"/>
  <p188:author id="{F6DC99AF-5D8B-DDE3-49CF-53EB437080C1}" name="Allison Michels" initials="AM" userId="S::almichels@microsoft.com::7d06cd23-1dde-4fda-b9b6-bbe4e9a79d22" providerId="AD"/>
  <p188:author id="{AAB893B9-1D2B-F930-053D-5B53131200AB}" name="Nima Desai" initials="ND" userId="S::nimadesai@microsoft.com::0538bcb0-a027-4b73-b326-08e0a2c8cb17" providerId="AD"/>
  <p188:author id="{7F558DBD-3EBD-5EEC-0EC6-1FE8EAD99B4B}" name="Tranissa Creme" initials="TC" userId="S::trcreme@microsoft.com::da230c5a-0394-4c9f-a6c7-bcd14a74aca4" providerId="AD"/>
  <p188:author id="{EA2BB1CC-CCBC-CFD1-E586-B3F5D4B2902B}" name="Gina Eisele" initials="GE" userId="S::ginah@microsoft.com::4b775c3a-ed81-4f52-b83b-472130d98b00" providerId="AD"/>
  <p188:author id="{7A29D2D2-466E-FF04-1B4C-2913F31C22F8}" name="Wendy Guo" initials="WG" userId="S::weng@microsoft.com::9214ec2f-9f18-4ee0-84b1-6002c1cbf0cd" providerId="AD"/>
  <p188:author id="{6A30C1D4-D020-8222-C2C1-49EBE83E8F96}" name="Liz Hess" initials="LH" userId="S::v-lizhess@microsoft.com::74b85be0-a6a6-4834-bc00-38636e22e2dc" providerId="AD"/>
  <p188:author id="{69BEC3DF-4BCF-1C02-A4E1-2FCE865F505C}" name="Cynthia Johnson" initials="CJ" userId="S::cyjohnso@microsoft.com::bc2f0021-774b-4fb2-9d55-c3348f4105f5" providerId="AD"/>
  <p188:author id="{D88CA5E0-4B35-4A53-664A-0AAB073ABC75}" name="Nicole Lew" initials="NL" userId="S::nilew@microsoft.com::6a2933f5-9eb7-4d15-b219-d3cf2e5c4721" providerId="AD"/>
  <p188:author id="{B193D1ED-6FB4-9DF4-07BC-8AC89E28754F}" name="Mike Walsh" initials="MW" userId="S::mikewalsh@microsoft.com::bc8f4e96-7e26-46ac-9dfd-886fde7a4f97" providerId="AD"/>
  <p188:author id="{77D942FE-ADD5-E483-6E48-E3BE09691A89}" name="Hanzhang Yu (MAQ LLC)" initials="HL" userId="S::v-hanzhangyu@microsoft.com::66292307-99d1-4c64-a3b1-47775bafd7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2D2D2"/>
    <a:srgbClr val="C3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114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0A28E-CA3F-4EA3-830B-08B6E1E6A268}"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32CE5-F95F-40D8-A11A-1798ADFE6FA2}" type="slidenum">
              <a:rPr lang="en-US" smtClean="0"/>
              <a:t>‹#›</a:t>
            </a:fld>
            <a:endParaRPr lang="en-US"/>
          </a:p>
        </p:txBody>
      </p:sp>
    </p:spTree>
    <p:extLst>
      <p:ext uri="{BB962C8B-B14F-4D97-AF65-F5344CB8AC3E}">
        <p14:creationId xmlns:p14="http://schemas.microsoft.com/office/powerpoint/2010/main" val="75684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79B8-D2A8-1A9B-0F3D-6E0EC6CB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19EC6-FEB2-5033-147A-DC4E6DBB2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53688-81F6-B1CE-8F95-3A66BF84E109}"/>
              </a:ext>
            </a:extLst>
          </p:cNvPr>
          <p:cNvSpPr>
            <a:spLocks noGrp="1"/>
          </p:cNvSpPr>
          <p:nvPr>
            <p:ph type="body" idx="1"/>
          </p:nvPr>
        </p:nvSpPr>
        <p:spPr/>
        <p:txBody>
          <a:bodyPr/>
          <a:lstStyle/>
          <a:p>
            <a:pPr>
              <a:spcAft>
                <a:spcPts val="800"/>
              </a:spcAft>
            </a:pPr>
            <a:r>
              <a:rPr lang="en-US" sz="1400" spc="-80">
                <a:gradFill flip="none">
                  <a:gsLst>
                    <a:gs pos="0">
                      <a:srgbClr val="0078D4"/>
                    </a:gs>
                    <a:gs pos="100000">
                      <a:srgbClr val="BF3AC4"/>
                    </a:gs>
                  </a:gsLst>
                  <a:lin ang="2700000" scaled="0"/>
                  <a:tileRect/>
                </a:gradFill>
                <a:latin typeface="Segoe UI Variable Display Semib"/>
                <a:cs typeface="Segoe UI Semibold"/>
              </a:rPr>
              <a:t>Microsoft Viva can help accelerate your AI transformation in three areas:</a:t>
            </a:r>
          </a:p>
          <a:p>
            <a:pPr>
              <a:spcAft>
                <a:spcPts val="800"/>
              </a:spcAft>
            </a:pPr>
            <a:endParaRPr lang="en-US" sz="1400" spc="-80">
              <a:gradFill flip="none">
                <a:gsLst>
                  <a:gs pos="0">
                    <a:srgbClr val="0078D4"/>
                  </a:gs>
                  <a:gs pos="100000">
                    <a:srgbClr val="BF3AC4"/>
                  </a:gs>
                </a:gsLst>
                <a:lin ang="2700000" scaled="0"/>
                <a:tileRect/>
              </a:gradFill>
              <a:latin typeface="Segoe UI Variable Display Semib"/>
              <a:cs typeface="Segoe UI Semibold"/>
            </a:endParaRPr>
          </a:p>
          <a:p>
            <a:pPr>
              <a:spcAft>
                <a:spcPts val="800"/>
              </a:spcAft>
            </a:pPr>
            <a:r>
              <a:rPr lang="en-US" sz="1400" spc="-80">
                <a:gradFill flip="none">
                  <a:gsLst>
                    <a:gs pos="0">
                      <a:srgbClr val="0078D4"/>
                    </a:gs>
                    <a:gs pos="100000">
                      <a:srgbClr val="BF3AC4"/>
                    </a:gs>
                  </a:gsLst>
                  <a:lin ang="2700000" scaled="0"/>
                  <a:tileRect/>
                </a:gradFill>
                <a:latin typeface="Segoe UI Variable Display Semib"/>
                <a:cs typeface="Segoe UI Semibold"/>
              </a:rPr>
              <a:t>Copilot communities, powered by Microsoft Viva Engage, </a:t>
            </a:r>
            <a:r>
              <a:rPr lang="en-US" sz="1200">
                <a:latin typeface="+mj-lt"/>
              </a:rPr>
              <a:t>facilitate user enablement, providing a Community of Practice for users to share their success stories and celebrate others’, ask questions, and find more training.</a:t>
            </a:r>
          </a:p>
          <a:p>
            <a:pPr marL="0" indent="0">
              <a:spcAft>
                <a:spcPts val="800"/>
              </a:spcAft>
              <a:buFont typeface="Wingdings" panose="05000000000000000000" pitchFamily="2" charset="2"/>
              <a:buNone/>
            </a:pPr>
            <a:endParaRPr lang="en-US" sz="1200"/>
          </a:p>
          <a:p>
            <a:pPr>
              <a:spcAft>
                <a:spcPts val="800"/>
              </a:spcAft>
            </a:pPr>
            <a:r>
              <a:rPr lang="en-US" sz="1400" spc="-80">
                <a:gradFill flip="none">
                  <a:gsLst>
                    <a:gs pos="0">
                      <a:srgbClr val="0078D4"/>
                    </a:gs>
                    <a:gs pos="100000">
                      <a:srgbClr val="BF3AC4"/>
                    </a:gs>
                  </a:gsLst>
                  <a:lin ang="2700000" scaled="0"/>
                  <a:tileRect/>
                </a:gradFill>
                <a:latin typeface="Segoe UI Variable Display Semib"/>
                <a:cs typeface="Segoe UI Semibold"/>
              </a:rPr>
              <a:t>The Copilot Dashboard, powered by Microsoft Viva Insights, provides analytics and data on usage, as well as impact reports.</a:t>
            </a:r>
            <a:endParaRPr lang="en-US" sz="1200">
              <a:latin typeface="+mj-lt"/>
            </a:endParaRPr>
          </a:p>
          <a:p>
            <a:pPr marL="0" indent="0">
              <a:spcAft>
                <a:spcPts val="800"/>
              </a:spcAft>
              <a:buFont typeface="Wingdings" panose="05000000000000000000" pitchFamily="2" charset="2"/>
              <a:buNone/>
            </a:pPr>
            <a:endParaRPr lang="en-US" sz="1200"/>
          </a:p>
          <a:p>
            <a:pPr marR="0" lvl="0" fontAlgn="auto">
              <a:spcAft>
                <a:spcPts val="800"/>
              </a:spcAft>
              <a:buClrTx/>
              <a:buSzTx/>
              <a:tabLst/>
              <a:defRPr/>
            </a:pPr>
            <a:r>
              <a:rPr lang="en-US" sz="1400" spc="-80">
                <a:gradFill flip="none">
                  <a:gsLst>
                    <a:gs pos="0">
                      <a:srgbClr val="0078D4"/>
                    </a:gs>
                    <a:gs pos="100000">
                      <a:srgbClr val="BF3AC4"/>
                    </a:gs>
                  </a:gsLst>
                  <a:lin ang="2700000" scaled="0"/>
                  <a:tileRect/>
                </a:gradFill>
                <a:latin typeface="Segoe UI Variable Display Semib"/>
                <a:cs typeface="Segoe UI Semibold"/>
              </a:rPr>
              <a:t>The Copilot Academy from Microsoft Viva Learning can be accessed in Teams, right in the flow of work, for</a:t>
            </a:r>
            <a:r>
              <a:rPr lang="en-US" sz="1200">
                <a:latin typeface="+mj-lt"/>
              </a:rPr>
              <a:t> user skill development and training.</a:t>
            </a:r>
            <a:endParaRPr lang="en-US" sz="1200"/>
          </a:p>
        </p:txBody>
      </p:sp>
      <p:sp>
        <p:nvSpPr>
          <p:cNvPr id="4" name="Slide Number Placeholder 3">
            <a:extLst>
              <a:ext uri="{FF2B5EF4-FFF2-40B4-BE49-F238E27FC236}">
                <a16:creationId xmlns:a16="http://schemas.microsoft.com/office/drawing/2014/main" id="{23472C27-631A-31BF-E4A0-DCE2D6693D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6217A-4F17-4E94-8391-AB865859C45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7729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6217A-4F17-4E94-8391-AB865859C45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8310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endPar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181DE0A4-41F7-C645-BBF5-9BB866804F69}" type="datetime8">
              <a:rPr lang="en-CA" smtClean="0"/>
              <a:t>2025-04-17 11:02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003968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Microsoft Viva delivers powerful, data-driven insights to help you maximize the value of your Microsoft 365 and Copilot investment. </a:t>
            </a:r>
          </a:p>
          <a:p>
            <a:pPr marL="0" indent="0">
              <a:buFont typeface="Arial" panose="020B0604020202020204" pitchFamily="34" charset="0"/>
              <a:buNone/>
            </a:pPr>
            <a:endParaRPr kumimoji="0" lang="en-US" sz="1200" b="0" i="0" u="none" strike="noStrike" kern="0" cap="none" spc="0" normalizeH="0" baseline="0" noProof="0">
              <a:ln>
                <a:noFill/>
              </a:ln>
              <a:solidFill>
                <a:srgbClr val="000000"/>
              </a:solidFill>
              <a:effectLst/>
              <a:uLnTx/>
              <a:uFillTx/>
              <a:latin typeface="Segoe UI"/>
              <a:ea typeface="+mn-ea"/>
              <a:cs typeface="Segoe UI"/>
              <a:sym typeface="Segoe U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a:solidFill>
                  <a:srgbClr val="000000"/>
                </a:solidFill>
                <a:effectLst/>
                <a:latin typeface="Aptos" panose="020B0004020202020204" pitchFamily="34" charset="0"/>
              </a:rPr>
              <a:t>We believe that by delivering the right insights and recommended actions, we can help you drive meaningful changes and we want to deliver these insights in a way that is conveniently accessible to the right people in your organization. So, we’ve recently introduced the new Microsoft Copilot Dashboard, powered by Viva.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0" i="0">
              <a:solidFill>
                <a:srgbClr val="000000"/>
              </a:solidFill>
              <a:effectLst/>
              <a:latin typeface="Aptos" panose="020B00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a:solidFill>
                  <a:srgbClr val="000000"/>
                </a:solidFill>
                <a:effectLst/>
                <a:latin typeface="Aptos" panose="020B0004020202020204" pitchFamily="34" charset="0"/>
              </a:rPr>
              <a:t>The Copilot Dashboard helps you measure the impact of Copilot on employee productivity and sentiment, and get a better understanding of Copilot readiness, usage and adoption.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a:p>
          <a:p>
            <a:pPr algn="l" rtl="0" fontAlgn="base">
              <a:buFont typeface="Arial" panose="020B0604020202020204" pitchFamily="34" charset="0"/>
              <a:buNone/>
            </a:pPr>
            <a:r>
              <a:rPr lang="en-US" sz="1200" b="0" i="0">
                <a:solidFill>
                  <a:srgbClr val="000000"/>
                </a:solidFill>
                <a:effectLst/>
                <a:latin typeface="Aptos" panose="020B0004020202020204" pitchFamily="34" charset="0"/>
              </a:rPr>
              <a:t>Here’s how it works: - upon launching the dashboard, you’ll see three sections: </a:t>
            </a:r>
          </a:p>
          <a:p>
            <a:pPr algn="l" rtl="0" fontAlgn="base">
              <a:buFont typeface="Arial" panose="020B0604020202020204" pitchFamily="34" charset="0"/>
              <a:buNone/>
            </a:pPr>
            <a:endParaRPr lang="en-US" sz="1200" b="0" i="0">
              <a:solidFill>
                <a:srgbClr val="000000"/>
              </a:solidFill>
              <a:effectLst/>
              <a:latin typeface="Aptos" panose="020B0004020202020204" pitchFamily="34" charset="0"/>
            </a:endParaRPr>
          </a:p>
          <a:p>
            <a:pPr algn="l" rtl="0" fontAlgn="base">
              <a:buFont typeface="Arial" panose="020B0604020202020204" pitchFamily="34" charset="0"/>
              <a:buNone/>
            </a:pPr>
            <a:r>
              <a:rPr lang="en-US" sz="1200" b="0" i="0">
                <a:solidFill>
                  <a:srgbClr val="000000"/>
                </a:solidFill>
                <a:effectLst/>
                <a:latin typeface="Aptos" panose="020B0004020202020204" pitchFamily="34" charset="0"/>
              </a:rPr>
              <a:t>Starting with Readiness, an overview of the technical eligibility requirements for Microsoft 365 Copilot usage, the number of users who are in a position to get the most benefit from Copilot licenses, and the volume of work activities that can be transformed using Copilot.​</a:t>
            </a:r>
          </a:p>
          <a:p>
            <a:pPr algn="l" rtl="0" fontAlgn="base">
              <a:buFont typeface="Arial" panose="020B0604020202020204" pitchFamily="34" charset="0"/>
              <a:buNone/>
            </a:pPr>
            <a:endParaRPr lang="en-US" sz="1200" b="0" i="0">
              <a:solidFill>
                <a:srgbClr val="000000"/>
              </a:solidFill>
              <a:effectLst/>
              <a:latin typeface="Arial" panose="020B0604020202020204" pitchFamily="34" charset="0"/>
            </a:endParaRPr>
          </a:p>
          <a:p>
            <a:pPr algn="l" rtl="0" fontAlgn="base">
              <a:buFont typeface="Arial" panose="020B0604020202020204" pitchFamily="34" charset="0"/>
              <a:buNone/>
            </a:pPr>
            <a:r>
              <a:rPr lang="en-US" sz="1200" b="0" i="0">
                <a:solidFill>
                  <a:srgbClr val="000000"/>
                </a:solidFill>
                <a:effectLst/>
                <a:latin typeface="Aptos" panose="020B0004020202020204" pitchFamily="34" charset="0"/>
              </a:rPr>
              <a:t>Once your organization is onboarded, the Adoption section offers senior leaders visibility into the number of users in your organization that using Copilot, and a breakout by Microsoft 365 app, over a rolling 30-day period. This section also shows the number of active users by key Copilot features, like summarization of enterprise content, or AI-assisted creation of new files or content.​</a:t>
            </a:r>
          </a:p>
          <a:p>
            <a:pPr algn="l" rtl="0" fontAlgn="base">
              <a:buFont typeface="Arial" panose="020B0604020202020204" pitchFamily="34" charset="0"/>
              <a:buNone/>
            </a:pPr>
            <a:endParaRPr lang="en-US" sz="1200" b="0" i="0">
              <a:solidFill>
                <a:srgbClr val="000000"/>
              </a:solidFill>
              <a:effectLst/>
              <a:latin typeface="Arial" panose="020B0604020202020204" pitchFamily="34" charset="0"/>
            </a:endParaRPr>
          </a:p>
          <a:p>
            <a:pPr algn="l" rtl="0" fontAlgn="base">
              <a:buFont typeface="Arial" panose="020B0604020202020204" pitchFamily="34" charset="0"/>
              <a:buNone/>
            </a:pPr>
            <a:r>
              <a:rPr lang="en-US" sz="1200" b="0" i="0">
                <a:solidFill>
                  <a:srgbClr val="000000"/>
                </a:solidFill>
                <a:effectLst/>
                <a:latin typeface="Aptos" panose="020B0004020202020204" pitchFamily="34" charset="0"/>
              </a:rPr>
              <a:t>Next, the dashboard conveys Microsoft 365 Copilot impact by showing the volume of AI-assisted actions per user per week, and the rate at which Copilot-generated content is kept by users.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ptos" panose="020B0004020202020204" pitchFamily="34" charset="0"/>
              </a:rPr>
              <a:t>The Copilot Dashboard is available in preview for select customers and will be generally available worldwide in late Q1 of 2024.</a:t>
            </a:r>
            <a:endParaRPr kumimoji="0" lang="en-US" sz="1200" b="0" i="0" u="none" strike="noStrike" kern="0" cap="none" spc="0" normalizeH="0" baseline="0" noProof="0">
              <a:ln>
                <a:noFill/>
              </a:ln>
              <a:solidFill>
                <a:srgbClr val="000000"/>
              </a:solidFill>
              <a:effectLst/>
              <a:uLnTx/>
              <a:uFillTx/>
              <a:latin typeface="Segoe UI"/>
              <a:ea typeface="+mn-ea"/>
              <a:cs typeface="Segoe UI"/>
              <a:sym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242181-7A0C-4546-AAFF-A1E2B2B986B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60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6.jpeg"/><Relationship Id="rId3" Type="http://schemas.microsoft.com/office/2007/relationships/hdphoto" Target="../media/hdphoto5.wdp"/><Relationship Id="rId7"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Master" Target="../slideMasters/slideMaster2.xml"/><Relationship Id="rId6" Type="http://schemas.microsoft.com/office/2007/relationships/hdphoto" Target="../media/hdphoto8.wdp"/><Relationship Id="rId5" Type="http://schemas.microsoft.com/office/2007/relationships/hdphoto" Target="../media/hdphoto7.wdp"/><Relationship Id="rId4" Type="http://schemas.microsoft.com/office/2007/relationships/hdphoto" Target="../media/hdphoto6.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Master" Target="../slideMasters/slideMaster2.xml"/><Relationship Id="rId6" Type="http://schemas.microsoft.com/office/2007/relationships/hdphoto" Target="../media/hdphoto8.wdp"/><Relationship Id="rId5" Type="http://schemas.microsoft.com/office/2007/relationships/hdphoto" Target="../media/hdphoto7.wdp"/><Relationship Id="rId4" Type="http://schemas.microsoft.com/office/2007/relationships/hdphoto" Target="../media/hdphoto6.wdp"/></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Master" Target="../slideMasters/slideMaster2.xml"/><Relationship Id="rId4" Type="http://schemas.microsoft.com/office/2007/relationships/hdphoto" Target="../media/hdphoto9.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Master" Target="../slideMasters/slideMaster2.xml"/><Relationship Id="rId4" Type="http://schemas.microsoft.com/office/2007/relationships/hdphoto" Target="../media/hdphoto9.wdp"/></Relationships>
</file>

<file path=ppt/slideLayouts/_rels/slideLayout5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691427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260047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1110179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617325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072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579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807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5863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9063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8011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960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141494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05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742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8739009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1690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515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4/17/2025</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5583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4/17/2025</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683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206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642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22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50028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970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969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253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73728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9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52608051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73" r="473" b="1774"/>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25097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Org Chart layout, White backgroun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E2AA25F-F0CF-6DFA-B57E-D435E659241F}"/>
              </a:ext>
              <a:ext uri="{C183D7F6-B498-43B3-948B-1728B52AA6E4}">
                <adec:decorative xmlns:adec="http://schemas.microsoft.com/office/drawing/2017/decorative" val="1"/>
              </a:ext>
            </a:extLst>
          </p:cNvPr>
          <p:cNvGrpSpPr/>
          <p:nvPr userDrawn="1"/>
        </p:nvGrpSpPr>
        <p:grpSpPr>
          <a:xfrm>
            <a:off x="586739" y="-1"/>
            <a:ext cx="11605262" cy="6269037"/>
            <a:chOff x="586739" y="-1"/>
            <a:chExt cx="11605262" cy="6269037"/>
          </a:xfrm>
        </p:grpSpPr>
        <p:sp>
          <p:nvSpPr>
            <p:cNvPr id="37" name="Freeform: Shape 36">
              <a:extLst>
                <a:ext uri="{FF2B5EF4-FFF2-40B4-BE49-F238E27FC236}">
                  <a16:creationId xmlns:a16="http://schemas.microsoft.com/office/drawing/2014/main" id="{330B4FCF-4788-8781-434B-29C3E0822C3F}"/>
                </a:ext>
              </a:extLst>
            </p:cNvPr>
            <p:cNvSpPr/>
            <p:nvPr userDrawn="1"/>
          </p:nvSpPr>
          <p:spPr bwMode="auto">
            <a:xfrm rot="16200000">
              <a:off x="10808772" y="-356050"/>
              <a:ext cx="1027179" cy="1739278"/>
            </a:xfrm>
            <a:custGeom>
              <a:avLst/>
              <a:gdLst>
                <a:gd name="connsiteX0" fmla="*/ 1027179 w 1027179"/>
                <a:gd name="connsiteY0" fmla="*/ 0 h 1739278"/>
                <a:gd name="connsiteX1" fmla="*/ 1027179 w 1027179"/>
                <a:gd name="connsiteY1" fmla="*/ 1739278 h 1739278"/>
                <a:gd name="connsiteX2" fmla="*/ 279262 w 1027179"/>
                <a:gd name="connsiteY2" fmla="*/ 1739278 h 1739278"/>
                <a:gd name="connsiteX3" fmla="*/ 176993 w 1027179"/>
                <a:gd name="connsiteY3" fmla="*/ 1615327 h 1739278"/>
                <a:gd name="connsiteX4" fmla="*/ 0 w 1027179"/>
                <a:gd name="connsiteY4" fmla="*/ 1035891 h 1739278"/>
                <a:gd name="connsiteX5" fmla="*/ 930393 w 1027179"/>
                <a:gd name="connsiteY5" fmla="*/ 4888 h 1739278"/>
                <a:gd name="connsiteX0" fmla="*/ 1027179 w 1118619"/>
                <a:gd name="connsiteY0" fmla="*/ 1739278 h 1830718"/>
                <a:gd name="connsiteX1" fmla="*/ 279262 w 1118619"/>
                <a:gd name="connsiteY1" fmla="*/ 1739278 h 1830718"/>
                <a:gd name="connsiteX2" fmla="*/ 176993 w 1118619"/>
                <a:gd name="connsiteY2" fmla="*/ 1615327 h 1830718"/>
                <a:gd name="connsiteX3" fmla="*/ 0 w 1118619"/>
                <a:gd name="connsiteY3" fmla="*/ 1035891 h 1830718"/>
                <a:gd name="connsiteX4" fmla="*/ 930393 w 1118619"/>
                <a:gd name="connsiteY4" fmla="*/ 4888 h 1830718"/>
                <a:gd name="connsiteX5" fmla="*/ 1027179 w 1118619"/>
                <a:gd name="connsiteY5" fmla="*/ 0 h 1830718"/>
                <a:gd name="connsiteX6" fmla="*/ 1118619 w 1118619"/>
                <a:gd name="connsiteY6" fmla="*/ 1830718 h 1830718"/>
                <a:gd name="connsiteX0" fmla="*/ 1027179 w 1027179"/>
                <a:gd name="connsiteY0" fmla="*/ 1739278 h 1739278"/>
                <a:gd name="connsiteX1" fmla="*/ 279262 w 1027179"/>
                <a:gd name="connsiteY1" fmla="*/ 1739278 h 1739278"/>
                <a:gd name="connsiteX2" fmla="*/ 176993 w 1027179"/>
                <a:gd name="connsiteY2" fmla="*/ 1615327 h 1739278"/>
                <a:gd name="connsiteX3" fmla="*/ 0 w 1027179"/>
                <a:gd name="connsiteY3" fmla="*/ 1035891 h 1739278"/>
                <a:gd name="connsiteX4" fmla="*/ 930393 w 1027179"/>
                <a:gd name="connsiteY4" fmla="*/ 4888 h 1739278"/>
                <a:gd name="connsiteX5" fmla="*/ 1027179 w 1027179"/>
                <a:gd name="connsiteY5" fmla="*/ 0 h 1739278"/>
                <a:gd name="connsiteX0" fmla="*/ 279262 w 1027179"/>
                <a:gd name="connsiteY0" fmla="*/ 1739278 h 1739278"/>
                <a:gd name="connsiteX1" fmla="*/ 176993 w 1027179"/>
                <a:gd name="connsiteY1" fmla="*/ 1615327 h 1739278"/>
                <a:gd name="connsiteX2" fmla="*/ 0 w 1027179"/>
                <a:gd name="connsiteY2" fmla="*/ 1035891 h 1739278"/>
                <a:gd name="connsiteX3" fmla="*/ 930393 w 1027179"/>
                <a:gd name="connsiteY3" fmla="*/ 4888 h 1739278"/>
                <a:gd name="connsiteX4" fmla="*/ 1027179 w 1027179"/>
                <a:gd name="connsiteY4" fmla="*/ 0 h 173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179" h="1739278">
                  <a:moveTo>
                    <a:pt x="279262" y="1739278"/>
                  </a:moveTo>
                  <a:lnTo>
                    <a:pt x="176993" y="1615327"/>
                  </a:lnTo>
                  <a:cubicBezTo>
                    <a:pt x="65249" y="1449923"/>
                    <a:pt x="0" y="1250527"/>
                    <a:pt x="0" y="1035891"/>
                  </a:cubicBezTo>
                  <a:cubicBezTo>
                    <a:pt x="0" y="499301"/>
                    <a:pt x="407805" y="57959"/>
                    <a:pt x="930393" y="4888"/>
                  </a:cubicBezTo>
                  <a:lnTo>
                    <a:pt x="1027179"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Freeform: Shape 38">
              <a:extLst>
                <a:ext uri="{FF2B5EF4-FFF2-40B4-BE49-F238E27FC236}">
                  <a16:creationId xmlns:a16="http://schemas.microsoft.com/office/drawing/2014/main" id="{6AC8E4F3-4EAD-4338-1773-2568840C5EF9}"/>
                </a:ext>
              </a:extLst>
            </p:cNvPr>
            <p:cNvSpPr/>
            <p:nvPr userDrawn="1"/>
          </p:nvSpPr>
          <p:spPr bwMode="auto">
            <a:xfrm rot="16200000">
              <a:off x="11021578" y="-285114"/>
              <a:ext cx="885308" cy="1455537"/>
            </a:xfrm>
            <a:custGeom>
              <a:avLst/>
              <a:gdLst>
                <a:gd name="connsiteX0" fmla="*/ 885308 w 885308"/>
                <a:gd name="connsiteY0" fmla="*/ 0 h 1455537"/>
                <a:gd name="connsiteX1" fmla="*/ 885308 w 885308"/>
                <a:gd name="connsiteY1" fmla="*/ 1455537 h 1455537"/>
                <a:gd name="connsiteX2" fmla="*/ 203426 w 885308"/>
                <a:gd name="connsiteY2" fmla="*/ 1455537 h 1455537"/>
                <a:gd name="connsiteX3" fmla="*/ 152764 w 885308"/>
                <a:gd name="connsiteY3" fmla="*/ 1394134 h 1455537"/>
                <a:gd name="connsiteX4" fmla="*/ 0 w 885308"/>
                <a:gd name="connsiteY4" fmla="*/ 894021 h 1455537"/>
                <a:gd name="connsiteX5" fmla="*/ 803027 w 885308"/>
                <a:gd name="connsiteY5" fmla="*/ 4155 h 1455537"/>
                <a:gd name="connsiteX0" fmla="*/ 885308 w 976748"/>
                <a:gd name="connsiteY0" fmla="*/ 1455537 h 1546977"/>
                <a:gd name="connsiteX1" fmla="*/ 203426 w 976748"/>
                <a:gd name="connsiteY1" fmla="*/ 1455537 h 1546977"/>
                <a:gd name="connsiteX2" fmla="*/ 152764 w 976748"/>
                <a:gd name="connsiteY2" fmla="*/ 1394134 h 1546977"/>
                <a:gd name="connsiteX3" fmla="*/ 0 w 976748"/>
                <a:gd name="connsiteY3" fmla="*/ 894021 h 1546977"/>
                <a:gd name="connsiteX4" fmla="*/ 803027 w 976748"/>
                <a:gd name="connsiteY4" fmla="*/ 4155 h 1546977"/>
                <a:gd name="connsiteX5" fmla="*/ 885308 w 976748"/>
                <a:gd name="connsiteY5" fmla="*/ 0 h 1546977"/>
                <a:gd name="connsiteX6" fmla="*/ 976748 w 976748"/>
                <a:gd name="connsiteY6" fmla="*/ 1546977 h 1546977"/>
                <a:gd name="connsiteX0" fmla="*/ 885308 w 885308"/>
                <a:gd name="connsiteY0" fmla="*/ 1455537 h 1455537"/>
                <a:gd name="connsiteX1" fmla="*/ 203426 w 885308"/>
                <a:gd name="connsiteY1" fmla="*/ 1455537 h 1455537"/>
                <a:gd name="connsiteX2" fmla="*/ 152764 w 885308"/>
                <a:gd name="connsiteY2" fmla="*/ 1394134 h 1455537"/>
                <a:gd name="connsiteX3" fmla="*/ 0 w 885308"/>
                <a:gd name="connsiteY3" fmla="*/ 894021 h 1455537"/>
                <a:gd name="connsiteX4" fmla="*/ 803027 w 885308"/>
                <a:gd name="connsiteY4" fmla="*/ 4155 h 1455537"/>
                <a:gd name="connsiteX5" fmla="*/ 885308 w 885308"/>
                <a:gd name="connsiteY5" fmla="*/ 0 h 1455537"/>
                <a:gd name="connsiteX0" fmla="*/ 203426 w 885308"/>
                <a:gd name="connsiteY0" fmla="*/ 1455537 h 1455537"/>
                <a:gd name="connsiteX1" fmla="*/ 152764 w 885308"/>
                <a:gd name="connsiteY1" fmla="*/ 1394134 h 1455537"/>
                <a:gd name="connsiteX2" fmla="*/ 0 w 885308"/>
                <a:gd name="connsiteY2" fmla="*/ 894021 h 1455537"/>
                <a:gd name="connsiteX3" fmla="*/ 803027 w 885308"/>
                <a:gd name="connsiteY3" fmla="*/ 4155 h 1455537"/>
                <a:gd name="connsiteX4" fmla="*/ 885308 w 885308"/>
                <a:gd name="connsiteY4" fmla="*/ 0 h 145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308" h="1455537">
                  <a:moveTo>
                    <a:pt x="203426" y="1455537"/>
                  </a:moveTo>
                  <a:lnTo>
                    <a:pt x="152764" y="1394134"/>
                  </a:lnTo>
                  <a:cubicBezTo>
                    <a:pt x="56317" y="1251374"/>
                    <a:pt x="0" y="1079274"/>
                    <a:pt x="0" y="894021"/>
                  </a:cubicBezTo>
                  <a:cubicBezTo>
                    <a:pt x="0" y="430887"/>
                    <a:pt x="351979" y="49962"/>
                    <a:pt x="803027" y="4155"/>
                  </a:cubicBezTo>
                  <a:lnTo>
                    <a:pt x="885308"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0" name="Freeform: Shape 39">
              <a:extLst>
                <a:ext uri="{FF2B5EF4-FFF2-40B4-BE49-F238E27FC236}">
                  <a16:creationId xmlns:a16="http://schemas.microsoft.com/office/drawing/2014/main" id="{72200C63-552D-7EFD-377B-516DEA49257E}"/>
                </a:ext>
              </a:extLst>
            </p:cNvPr>
            <p:cNvSpPr/>
            <p:nvPr userDrawn="1"/>
          </p:nvSpPr>
          <p:spPr bwMode="auto">
            <a:xfrm rot="16200000">
              <a:off x="11236786" y="-213224"/>
              <a:ext cx="741990" cy="1168439"/>
            </a:xfrm>
            <a:custGeom>
              <a:avLst/>
              <a:gdLst>
                <a:gd name="connsiteX0" fmla="*/ 741990 w 741990"/>
                <a:gd name="connsiteY0" fmla="*/ 0 h 1168439"/>
                <a:gd name="connsiteX1" fmla="*/ 741990 w 741990"/>
                <a:gd name="connsiteY1" fmla="*/ 1168439 h 1168439"/>
                <a:gd name="connsiteX2" fmla="*/ 127318 w 741990"/>
                <a:gd name="connsiteY2" fmla="*/ 1168439 h 1168439"/>
                <a:gd name="connsiteX3" fmla="*/ 59030 w 741990"/>
                <a:gd name="connsiteY3" fmla="*/ 1042628 h 1168439"/>
                <a:gd name="connsiteX4" fmla="*/ 0 w 741990"/>
                <a:gd name="connsiteY4" fmla="*/ 750241 h 1168439"/>
                <a:gd name="connsiteX5" fmla="*/ 599779 w 741990"/>
                <a:gd name="connsiteY5" fmla="*/ 14336 h 1168439"/>
                <a:gd name="connsiteX0" fmla="*/ 741990 w 833430"/>
                <a:gd name="connsiteY0" fmla="*/ 1168439 h 1259879"/>
                <a:gd name="connsiteX1" fmla="*/ 127318 w 833430"/>
                <a:gd name="connsiteY1" fmla="*/ 1168439 h 1259879"/>
                <a:gd name="connsiteX2" fmla="*/ 59030 w 833430"/>
                <a:gd name="connsiteY2" fmla="*/ 1042628 h 1259879"/>
                <a:gd name="connsiteX3" fmla="*/ 0 w 833430"/>
                <a:gd name="connsiteY3" fmla="*/ 750241 h 1259879"/>
                <a:gd name="connsiteX4" fmla="*/ 599779 w 833430"/>
                <a:gd name="connsiteY4" fmla="*/ 14336 h 1259879"/>
                <a:gd name="connsiteX5" fmla="*/ 741990 w 833430"/>
                <a:gd name="connsiteY5" fmla="*/ 0 h 1259879"/>
                <a:gd name="connsiteX6" fmla="*/ 833430 w 833430"/>
                <a:gd name="connsiteY6" fmla="*/ 1259879 h 1259879"/>
                <a:gd name="connsiteX0" fmla="*/ 741990 w 741990"/>
                <a:gd name="connsiteY0" fmla="*/ 1168439 h 1168439"/>
                <a:gd name="connsiteX1" fmla="*/ 127318 w 741990"/>
                <a:gd name="connsiteY1" fmla="*/ 1168439 h 1168439"/>
                <a:gd name="connsiteX2" fmla="*/ 59030 w 741990"/>
                <a:gd name="connsiteY2" fmla="*/ 1042628 h 1168439"/>
                <a:gd name="connsiteX3" fmla="*/ 0 w 741990"/>
                <a:gd name="connsiteY3" fmla="*/ 750241 h 1168439"/>
                <a:gd name="connsiteX4" fmla="*/ 599779 w 741990"/>
                <a:gd name="connsiteY4" fmla="*/ 14336 h 1168439"/>
                <a:gd name="connsiteX5" fmla="*/ 741990 w 741990"/>
                <a:gd name="connsiteY5" fmla="*/ 0 h 1168439"/>
                <a:gd name="connsiteX0" fmla="*/ 127318 w 741990"/>
                <a:gd name="connsiteY0" fmla="*/ 1168439 h 1168439"/>
                <a:gd name="connsiteX1" fmla="*/ 59030 w 741990"/>
                <a:gd name="connsiteY1" fmla="*/ 1042628 h 1168439"/>
                <a:gd name="connsiteX2" fmla="*/ 0 w 741990"/>
                <a:gd name="connsiteY2" fmla="*/ 750241 h 1168439"/>
                <a:gd name="connsiteX3" fmla="*/ 599779 w 741990"/>
                <a:gd name="connsiteY3" fmla="*/ 14336 h 1168439"/>
                <a:gd name="connsiteX4" fmla="*/ 741990 w 741990"/>
                <a:gd name="connsiteY4" fmla="*/ 0 h 116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90" h="1168439">
                  <a:moveTo>
                    <a:pt x="127318" y="1168439"/>
                  </a:moveTo>
                  <a:lnTo>
                    <a:pt x="59030" y="1042628"/>
                  </a:lnTo>
                  <a:cubicBezTo>
                    <a:pt x="21019" y="952760"/>
                    <a:pt x="0" y="853955"/>
                    <a:pt x="0" y="750241"/>
                  </a:cubicBezTo>
                  <a:cubicBezTo>
                    <a:pt x="0" y="387240"/>
                    <a:pt x="257486" y="84379"/>
                    <a:pt x="599779" y="14336"/>
                  </a:cubicBezTo>
                  <a:lnTo>
                    <a:pt x="741990"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7090BF5F-B719-EE3E-7934-7E12F8E51D20}"/>
                </a:ext>
              </a:extLst>
            </p:cNvPr>
            <p:cNvSpPr/>
            <p:nvPr userDrawn="1"/>
          </p:nvSpPr>
          <p:spPr bwMode="auto">
            <a:xfrm rot="16200000">
              <a:off x="11468184" y="-135604"/>
              <a:ext cx="588212" cy="859421"/>
            </a:xfrm>
            <a:custGeom>
              <a:avLst/>
              <a:gdLst>
                <a:gd name="connsiteX0" fmla="*/ 588212 w 588212"/>
                <a:gd name="connsiteY0" fmla="*/ 0 h 859421"/>
                <a:gd name="connsiteX1" fmla="*/ 588212 w 588212"/>
                <a:gd name="connsiteY1" fmla="*/ 859421 h 859421"/>
                <a:gd name="connsiteX2" fmla="*/ 63463 w 588212"/>
                <a:gd name="connsiteY2" fmla="*/ 859421 h 859421"/>
                <a:gd name="connsiteX3" fmla="*/ 46946 w 588212"/>
                <a:gd name="connsiteY3" fmla="*/ 828991 h 859421"/>
                <a:gd name="connsiteX4" fmla="*/ 0 w 588212"/>
                <a:gd name="connsiteY4" fmla="*/ 596461 h 859421"/>
                <a:gd name="connsiteX5" fmla="*/ 476992 w 588212"/>
                <a:gd name="connsiteY5" fmla="*/ 11212 h 859421"/>
                <a:gd name="connsiteX0" fmla="*/ 588212 w 679652"/>
                <a:gd name="connsiteY0" fmla="*/ 859421 h 950861"/>
                <a:gd name="connsiteX1" fmla="*/ 63463 w 679652"/>
                <a:gd name="connsiteY1" fmla="*/ 859421 h 950861"/>
                <a:gd name="connsiteX2" fmla="*/ 46946 w 679652"/>
                <a:gd name="connsiteY2" fmla="*/ 828991 h 950861"/>
                <a:gd name="connsiteX3" fmla="*/ 0 w 679652"/>
                <a:gd name="connsiteY3" fmla="*/ 596461 h 950861"/>
                <a:gd name="connsiteX4" fmla="*/ 476992 w 679652"/>
                <a:gd name="connsiteY4" fmla="*/ 11212 h 950861"/>
                <a:gd name="connsiteX5" fmla="*/ 588212 w 679652"/>
                <a:gd name="connsiteY5" fmla="*/ 0 h 950861"/>
                <a:gd name="connsiteX6" fmla="*/ 679652 w 679652"/>
                <a:gd name="connsiteY6" fmla="*/ 950861 h 950861"/>
                <a:gd name="connsiteX0" fmla="*/ 588212 w 588212"/>
                <a:gd name="connsiteY0" fmla="*/ 859421 h 859421"/>
                <a:gd name="connsiteX1" fmla="*/ 63463 w 588212"/>
                <a:gd name="connsiteY1" fmla="*/ 859421 h 859421"/>
                <a:gd name="connsiteX2" fmla="*/ 46946 w 588212"/>
                <a:gd name="connsiteY2" fmla="*/ 828991 h 859421"/>
                <a:gd name="connsiteX3" fmla="*/ 0 w 588212"/>
                <a:gd name="connsiteY3" fmla="*/ 596461 h 859421"/>
                <a:gd name="connsiteX4" fmla="*/ 476992 w 588212"/>
                <a:gd name="connsiteY4" fmla="*/ 11212 h 859421"/>
                <a:gd name="connsiteX5" fmla="*/ 588212 w 588212"/>
                <a:gd name="connsiteY5" fmla="*/ 0 h 859421"/>
                <a:gd name="connsiteX0" fmla="*/ 63463 w 588212"/>
                <a:gd name="connsiteY0" fmla="*/ 859421 h 859421"/>
                <a:gd name="connsiteX1" fmla="*/ 46946 w 588212"/>
                <a:gd name="connsiteY1" fmla="*/ 828991 h 859421"/>
                <a:gd name="connsiteX2" fmla="*/ 0 w 588212"/>
                <a:gd name="connsiteY2" fmla="*/ 596461 h 859421"/>
                <a:gd name="connsiteX3" fmla="*/ 476992 w 588212"/>
                <a:gd name="connsiteY3" fmla="*/ 11212 h 859421"/>
                <a:gd name="connsiteX4" fmla="*/ 588212 w 588212"/>
                <a:gd name="connsiteY4" fmla="*/ 0 h 85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212" h="859421">
                  <a:moveTo>
                    <a:pt x="63463" y="859421"/>
                  </a:moveTo>
                  <a:lnTo>
                    <a:pt x="46946" y="828991"/>
                  </a:lnTo>
                  <a:cubicBezTo>
                    <a:pt x="16716" y="757520"/>
                    <a:pt x="0" y="678943"/>
                    <a:pt x="0" y="596461"/>
                  </a:cubicBezTo>
                  <a:cubicBezTo>
                    <a:pt x="0" y="307775"/>
                    <a:pt x="204773" y="66916"/>
                    <a:pt x="476992" y="11212"/>
                  </a:cubicBezTo>
                  <a:lnTo>
                    <a:pt x="588212"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2" name="Freeform: Shape 41">
              <a:extLst>
                <a:ext uri="{FF2B5EF4-FFF2-40B4-BE49-F238E27FC236}">
                  <a16:creationId xmlns:a16="http://schemas.microsoft.com/office/drawing/2014/main" id="{2D40F90A-2595-6ED9-E6CF-280BA4432329}"/>
                </a:ext>
              </a:extLst>
            </p:cNvPr>
            <p:cNvSpPr/>
            <p:nvPr userDrawn="1"/>
          </p:nvSpPr>
          <p:spPr bwMode="auto">
            <a:xfrm rot="16200000">
              <a:off x="11664666" y="-70110"/>
              <a:ext cx="457224" cy="597445"/>
            </a:xfrm>
            <a:custGeom>
              <a:avLst/>
              <a:gdLst>
                <a:gd name="connsiteX0" fmla="*/ 457224 w 457224"/>
                <a:gd name="connsiteY0" fmla="*/ 0 h 597445"/>
                <a:gd name="connsiteX1" fmla="*/ 457224 w 457224"/>
                <a:gd name="connsiteY1" fmla="*/ 597445 h 597445"/>
                <a:gd name="connsiteX2" fmla="*/ 21264 w 457224"/>
                <a:gd name="connsiteY2" fmla="*/ 597445 h 597445"/>
                <a:gd name="connsiteX3" fmla="*/ 9476 w 457224"/>
                <a:gd name="connsiteY3" fmla="*/ 559468 h 597445"/>
                <a:gd name="connsiteX4" fmla="*/ 0 w 457224"/>
                <a:gd name="connsiteY4" fmla="*/ 465473 h 597445"/>
                <a:gd name="connsiteX5" fmla="*/ 372403 w 457224"/>
                <a:gd name="connsiteY5" fmla="*/ 8550 h 597445"/>
                <a:gd name="connsiteX0" fmla="*/ 457224 w 548664"/>
                <a:gd name="connsiteY0" fmla="*/ 597445 h 688885"/>
                <a:gd name="connsiteX1" fmla="*/ 21264 w 548664"/>
                <a:gd name="connsiteY1" fmla="*/ 597445 h 688885"/>
                <a:gd name="connsiteX2" fmla="*/ 9476 w 548664"/>
                <a:gd name="connsiteY2" fmla="*/ 559468 h 688885"/>
                <a:gd name="connsiteX3" fmla="*/ 0 w 548664"/>
                <a:gd name="connsiteY3" fmla="*/ 465473 h 688885"/>
                <a:gd name="connsiteX4" fmla="*/ 372403 w 548664"/>
                <a:gd name="connsiteY4" fmla="*/ 8550 h 688885"/>
                <a:gd name="connsiteX5" fmla="*/ 457224 w 548664"/>
                <a:gd name="connsiteY5" fmla="*/ 0 h 688885"/>
                <a:gd name="connsiteX6" fmla="*/ 548664 w 548664"/>
                <a:gd name="connsiteY6" fmla="*/ 688885 h 688885"/>
                <a:gd name="connsiteX0" fmla="*/ 457224 w 457224"/>
                <a:gd name="connsiteY0" fmla="*/ 597445 h 597445"/>
                <a:gd name="connsiteX1" fmla="*/ 21264 w 457224"/>
                <a:gd name="connsiteY1" fmla="*/ 597445 h 597445"/>
                <a:gd name="connsiteX2" fmla="*/ 9476 w 457224"/>
                <a:gd name="connsiteY2" fmla="*/ 559468 h 597445"/>
                <a:gd name="connsiteX3" fmla="*/ 0 w 457224"/>
                <a:gd name="connsiteY3" fmla="*/ 465473 h 597445"/>
                <a:gd name="connsiteX4" fmla="*/ 372403 w 457224"/>
                <a:gd name="connsiteY4" fmla="*/ 8550 h 597445"/>
                <a:gd name="connsiteX5" fmla="*/ 457224 w 457224"/>
                <a:gd name="connsiteY5" fmla="*/ 0 h 597445"/>
                <a:gd name="connsiteX0" fmla="*/ 21264 w 457224"/>
                <a:gd name="connsiteY0" fmla="*/ 597445 h 597445"/>
                <a:gd name="connsiteX1" fmla="*/ 9476 w 457224"/>
                <a:gd name="connsiteY1" fmla="*/ 559468 h 597445"/>
                <a:gd name="connsiteX2" fmla="*/ 0 w 457224"/>
                <a:gd name="connsiteY2" fmla="*/ 465473 h 597445"/>
                <a:gd name="connsiteX3" fmla="*/ 372403 w 457224"/>
                <a:gd name="connsiteY3" fmla="*/ 8550 h 597445"/>
                <a:gd name="connsiteX4" fmla="*/ 457224 w 457224"/>
                <a:gd name="connsiteY4" fmla="*/ 0 h 59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24" h="597445">
                  <a:moveTo>
                    <a:pt x="21264" y="597445"/>
                  </a:moveTo>
                  <a:lnTo>
                    <a:pt x="9476" y="559468"/>
                  </a:lnTo>
                  <a:cubicBezTo>
                    <a:pt x="3263" y="529107"/>
                    <a:pt x="0" y="497671"/>
                    <a:pt x="0" y="465473"/>
                  </a:cubicBezTo>
                  <a:cubicBezTo>
                    <a:pt x="0" y="240085"/>
                    <a:pt x="159873" y="52040"/>
                    <a:pt x="372403" y="8550"/>
                  </a:cubicBezTo>
                  <a:lnTo>
                    <a:pt x="457224"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3" name="Oval 42">
              <a:extLst>
                <a:ext uri="{FF2B5EF4-FFF2-40B4-BE49-F238E27FC236}">
                  <a16:creationId xmlns:a16="http://schemas.microsoft.com/office/drawing/2014/main" id="{AD306389-AF67-74E9-0E6C-9FCA2FB40AAA}"/>
                </a:ext>
              </a:extLst>
            </p:cNvPr>
            <p:cNvSpPr/>
            <p:nvPr userDrawn="1"/>
          </p:nvSpPr>
          <p:spPr bwMode="auto">
            <a:xfrm rot="16200000" flipH="1">
              <a:off x="11009325" y="220368"/>
              <a:ext cx="148028" cy="148028"/>
            </a:xfrm>
            <a:prstGeom prst="ellipse">
              <a:avLst/>
            </a:prstGeom>
            <a:solidFill>
              <a:schemeClr val="accent1"/>
            </a:solidFill>
            <a:ln w="6350">
              <a:solidFill>
                <a:schemeClr val="bg1"/>
              </a:solidFill>
              <a:headEnd type="none" w="med" len="med"/>
              <a:tailEnd type="none" w="med" len="med"/>
            </a:ln>
            <a:effectLst>
              <a:outerShdw blurRad="304800" dist="63500" dir="5400000" sx="96000" sy="96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8" name="Oval 47">
              <a:extLst>
                <a:ext uri="{FF2B5EF4-FFF2-40B4-BE49-F238E27FC236}">
                  <a16:creationId xmlns:a16="http://schemas.microsoft.com/office/drawing/2014/main" id="{2E2A9540-1E54-7897-7307-35D9C004BD12}"/>
                </a:ext>
              </a:extLst>
            </p:cNvPr>
            <p:cNvSpPr/>
            <p:nvPr userDrawn="1"/>
          </p:nvSpPr>
          <p:spPr bwMode="auto">
            <a:xfrm rot="16200000" flipH="1">
              <a:off x="11384709" y="971694"/>
              <a:ext cx="108714" cy="108714"/>
            </a:xfrm>
            <a:prstGeom prst="ellipse">
              <a:avLst/>
            </a:prstGeom>
            <a:solidFill>
              <a:schemeClr val="accent1">
                <a:lumMod val="75000"/>
              </a:schemeClr>
            </a:solidFill>
            <a:ln w="6350">
              <a:solidFill>
                <a:schemeClr val="bg1"/>
              </a:solidFill>
              <a:headEnd type="none" w="med" len="med"/>
              <a:tailEnd type="none" w="med" len="med"/>
            </a:ln>
            <a:effectLst>
              <a:outerShdw blurRad="304800" dist="63500" dir="5400000" sx="96000" sy="96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2" name="Oval 51">
              <a:extLst>
                <a:ext uri="{FF2B5EF4-FFF2-40B4-BE49-F238E27FC236}">
                  <a16:creationId xmlns:a16="http://schemas.microsoft.com/office/drawing/2014/main" id="{38C17F79-E417-0E9E-8799-1701A71E0E63}"/>
                </a:ext>
              </a:extLst>
            </p:cNvPr>
            <p:cNvSpPr/>
            <p:nvPr userDrawn="1"/>
          </p:nvSpPr>
          <p:spPr bwMode="auto">
            <a:xfrm rot="16200000" flipH="1">
              <a:off x="11983846" y="413200"/>
              <a:ext cx="82424" cy="82424"/>
            </a:xfrm>
            <a:prstGeom prst="ellipse">
              <a:avLst/>
            </a:prstGeom>
            <a:solidFill>
              <a:schemeClr val="accent4">
                <a:lumMod val="75000"/>
              </a:schemeClr>
            </a:solidFill>
            <a:ln w="6350">
              <a:solidFill>
                <a:schemeClr val="bg1"/>
              </a:solidFill>
              <a:headEnd type="none" w="med" len="med"/>
              <a:tailEnd type="none" w="med" len="med"/>
            </a:ln>
            <a:effectLst>
              <a:outerShdw blurRad="304800" dist="63500" dir="5400000" sx="96000" sy="96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9BA3AC28-A39F-88B0-62EA-6365F18F1DCD}"/>
                </a:ext>
              </a:extLst>
            </p:cNvPr>
            <p:cNvSpPr>
              <a:spLocks/>
            </p:cNvSpPr>
            <p:nvPr userDrawn="1"/>
          </p:nvSpPr>
          <p:spPr bwMode="auto">
            <a:xfrm>
              <a:off x="586739" y="1436687"/>
              <a:ext cx="11018520" cy="4832349"/>
            </a:xfrm>
            <a:prstGeom prst="roundRect">
              <a:avLst>
                <a:gd name="adj" fmla="val 3751"/>
              </a:avLst>
            </a:prstGeom>
            <a:solidFill>
              <a:schemeClr val="bg1"/>
            </a:solidFill>
            <a:ln w="6350">
              <a:solidFill>
                <a:schemeClr val="bg1">
                  <a:lumMod val="85000"/>
                </a:schemeClr>
              </a:solidFill>
            </a:ln>
            <a:effectLst>
              <a:outerShdw blurRad="698500" dist="127000" dir="2700000" sx="98000" sy="98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IN" sz="1800" err="1"/>
            </a:p>
          </p:txBody>
        </p:sp>
      </p:grpSp>
      <p:sp>
        <p:nvSpPr>
          <p:cNvPr id="18" name="Title 1">
            <a:extLst>
              <a:ext uri="{FF2B5EF4-FFF2-40B4-BE49-F238E27FC236}">
                <a16:creationId xmlns:a16="http://schemas.microsoft.com/office/drawing/2014/main" id="{B11B85C6-C23C-00C3-F4AA-8F9893A3EB1D}"/>
              </a:ext>
            </a:extLst>
          </p:cNvPr>
          <p:cNvSpPr>
            <a:spLocks noGrp="1"/>
          </p:cNvSpPr>
          <p:nvPr userDrawn="1">
            <p:ph type="title" hasCustomPrompt="1"/>
          </p:nvPr>
        </p:nvSpPr>
        <p:spPr>
          <a:xfrm>
            <a:off x="588263" y="585217"/>
            <a:ext cx="9994392" cy="543185"/>
          </a:xfrm>
        </p:spPr>
        <p:txBody>
          <a:bodyPr/>
          <a:lstStyle>
            <a:lvl1pPr>
              <a:tabLst>
                <a:tab pos="1957733" algn="l"/>
              </a:tabLst>
              <a:defRPr sz="3529"/>
            </a:lvl1pPr>
          </a:lstStyle>
          <a:p>
            <a:r>
              <a:rPr lang="en-US"/>
              <a:t>Title</a:t>
            </a:r>
          </a:p>
        </p:txBody>
      </p:sp>
    </p:spTree>
    <p:extLst>
      <p:ext uri="{BB962C8B-B14F-4D97-AF65-F5344CB8AC3E}">
        <p14:creationId xmlns:p14="http://schemas.microsoft.com/office/powerpoint/2010/main" val="351357174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3652208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0528660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457498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197678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33792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13927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5670155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79014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376652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12464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133454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7351830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38623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1741901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199995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3728469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273170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0600344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9382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52893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573956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16948346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8763573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1358640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8027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69397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41975777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41407604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8522650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42279110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131366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1825034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640174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466607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2537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8529638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theme" Target="../theme/theme2.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3954190803"/>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3993" r:id="rId34"/>
    <p:sldLayoutId id="2147483994" r:id="rId35"/>
    <p:sldLayoutId id="2147483995" r:id="rId36"/>
    <p:sldLayoutId id="2147483997" r:id="rId37"/>
    <p:sldLayoutId id="2147483999" r:id="rId38"/>
    <p:sldLayoutId id="2147484027" r:id="rId39"/>
    <p:sldLayoutId id="2147484028"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87967399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9" r:id="rId27"/>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56.pn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hyperlink" Target="https://aka.ms/vivapulse" TargetMode="External"/><Relationship Id="rId5" Type="http://schemas.openxmlformats.org/officeDocument/2006/relationships/hyperlink" Target="https://adoption.microsoft.com/viva/insights/" TargetMode="Externa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hyperlink" Target="https://aka.ms/AMC/FASTTRACK" TargetMode="External"/><Relationship Id="rId2" Type="http://schemas.openxmlformats.org/officeDocument/2006/relationships/hyperlink" Target="https://cloudpartners.transform.microsoft.com/copilot-directory" TargetMode="External"/><Relationship Id="rId1" Type="http://schemas.openxmlformats.org/officeDocument/2006/relationships/slideLayout" Target="../slideLayouts/slideLayout38.xml"/><Relationship Id="rId4" Type="http://schemas.openxmlformats.org/officeDocument/2006/relationships/hyperlink" Target="https://aka.ms/CopilotForM365-CustomerProposal"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microsoft.com/en-us/microsoft-viva/pricing" TargetMode="External"/><Relationship Id="rId13" Type="http://schemas.openxmlformats.org/officeDocument/2006/relationships/hyperlink" Target="https://customers.microsoft.com/en-us/search?sq=Viva&amp;ff=&amp;p=0&amp;so=story_publish_date%20desc" TargetMode="External"/><Relationship Id="rId18" Type="http://schemas.openxmlformats.org/officeDocument/2006/relationships/hyperlink" Target="https://blogs.microsoft.com/blog/2023/03/06/introducing-microsoft-dynamics-365-copilot/" TargetMode="External"/><Relationship Id="rId26" Type="http://schemas.openxmlformats.org/officeDocument/2006/relationships/hyperlink" Target="https://learn.microsoft.com/microsoft-365-copilot/microsoft-365-copilot-privacy" TargetMode="External"/><Relationship Id="rId3" Type="http://schemas.openxmlformats.org/officeDocument/2006/relationships/hyperlink" Target="https://adoption.microsoft.com/copilot" TargetMode="External"/><Relationship Id="rId21" Type="http://schemas.openxmlformats.org/officeDocument/2006/relationships/hyperlink" Target="https://github.blog/2023-03-22-github-copilot-x-the-ai-powered-developer-experience/" TargetMode="External"/><Relationship Id="rId7" Type="http://schemas.openxmlformats.org/officeDocument/2006/relationships/hyperlink" Target="https://www.microsoft.com/en-us/microsoft-viva" TargetMode="External"/><Relationship Id="rId12" Type="http://schemas.openxmlformats.org/officeDocument/2006/relationships/hyperlink" Target="https://techcommunity.microsoft.com/t5/viva-engage-blog/new-features-in-viva-engage-help-you-rollout-and-adopt-copilot/ba-p/4110449" TargetMode="External"/><Relationship Id="rId17" Type="http://schemas.openxmlformats.org/officeDocument/2006/relationships/hyperlink" Target="https://learn.microsoft.com/graph/connecting-external-content-connectors-overview" TargetMode="External"/><Relationship Id="rId25" Type="http://schemas.openxmlformats.org/officeDocument/2006/relationships/hyperlink" Target="https://www.microsoft.com/trust-center/privacy?rtc=1" TargetMode="External"/><Relationship Id="rId2" Type="http://schemas.openxmlformats.org/officeDocument/2006/relationships/notesSlide" Target="../notesSlides/notesSlide7.xml"/><Relationship Id="rId16" Type="http://schemas.openxmlformats.org/officeDocument/2006/relationships/hyperlink" Target="https://learn.microsoft.com/graph/overview" TargetMode="External"/><Relationship Id="rId20" Type="http://schemas.openxmlformats.org/officeDocument/2006/relationships/hyperlink" Target="https://www.microsoft.com/security/business/ai-machine-learning/microsoft-security-copilot?rtc=1" TargetMode="External"/><Relationship Id="rId29" Type="http://schemas.openxmlformats.org/officeDocument/2006/relationships/hyperlink" Target="https://learn.microsoft.com/SharePoint/sites/user-permissions-and-permission-levels" TargetMode="External"/><Relationship Id="rId1" Type="http://schemas.openxmlformats.org/officeDocument/2006/relationships/slideLayout" Target="../slideLayouts/slideLayout38.xml"/><Relationship Id="rId6" Type="http://schemas.openxmlformats.org/officeDocument/2006/relationships/hyperlink" Target="https://support.microsoft.com/topic/chatgpt-vs-microsoft-365-copilot-what-s-the-difference-8fdec864-72b1-46e1-afcb-8c12280d712f" TargetMode="External"/><Relationship Id="rId11" Type="http://schemas.openxmlformats.org/officeDocument/2006/relationships/hyperlink" Target="https://techcommunity.microsoft.com/t5/viva-amplify-blog/announcing-the-copilot-deployment-kit-in-viva-amplify/ba-p/4110466" TargetMode="External"/><Relationship Id="rId24" Type="http://schemas.openxmlformats.org/officeDocument/2006/relationships/hyperlink" Target="https://privacy.microsoft.com/privacystatement" TargetMode="External"/><Relationship Id="rId32"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5" Type="http://schemas.openxmlformats.org/officeDocument/2006/relationships/hyperlink" Target="https://www.youtube.com/watch?v=E5g20qmeKpg&amp;t=3s" TargetMode="External"/><Relationship Id="rId15" Type="http://schemas.openxmlformats.org/officeDocument/2006/relationships/hyperlink" Target="https://www.youtube.com/watch?v=KtsVRCsdvoU&amp;t" TargetMode="External"/><Relationship Id="rId23" Type="http://schemas.openxmlformats.org/officeDocument/2006/relationships/hyperlink" Target="https://privacy.microsoft.com/" TargetMode="External"/><Relationship Id="rId28" Type="http://schemas.openxmlformats.org/officeDocument/2006/relationships/hyperlink" Target="https://learn.microsoft.com/windows-server/networking/technologies/ipam/role-based-access-control" TargetMode="External"/><Relationship Id="rId10" Type="http://schemas.openxmlformats.org/officeDocument/2006/relationships/hyperlink" Target="https://techcommunity.microsoft.com/t5/viva-learning-blog/microsoft-copilot-academy-now-generally-available/ba-p/4110140" TargetMode="External"/><Relationship Id="rId19" Type="http://schemas.openxmlformats.org/officeDocument/2006/relationships/hyperlink" Target="https://cloudblogs.microsoft.com/powerplatform/2023/03/16/power-platform-is-leading-a-new-era-of-ai-generated-low-code-app-development/" TargetMode="External"/><Relationship Id="rId31" Type="http://schemas.openxmlformats.org/officeDocument/2006/relationships/hyperlink" Target="https://learn.microsoft.com/compliance/assurance/assurance-microsoft-365-isolation-controls?view=o365-worldwide" TargetMode="External"/><Relationship Id="rId4" Type="http://schemas.openxmlformats.org/officeDocument/2006/relationships/hyperlink" Target="https://www.microsoft.com/en-us/microsoft-365/blog/2023/03/16/introducing-microsoft-365-copilot-a-whole-new-way-to-work/" TargetMode="External"/><Relationship Id="rId9" Type="http://schemas.openxmlformats.org/officeDocument/2006/relationships/hyperlink" Target="https://techcommunity.microsoft.com/t5/viva-insights-blog/microsoft-copilot-dashboard-now-generally-available/ba-p/4097742" TargetMode="External"/><Relationship Id="rId14" Type="http://schemas.openxmlformats.org/officeDocument/2006/relationships/hyperlink" Target="https://www.youtube.com/watch?v=B2-8wrF9Okc" TargetMode="External"/><Relationship Id="rId22" Type="http://schemas.openxmlformats.org/officeDocument/2006/relationships/hyperlink" Target="https://techcommunity.microsoft.com/t5/microsoft-stream-blog/introducing-copilot-in-microsoft-stream/ba-p/3929109" TargetMode="External"/><Relationship Id="rId27" Type="http://schemas.openxmlformats.org/officeDocument/2006/relationships/hyperlink" Target="https://learn.microsoft.com/legal/cognitive-services/openai/data-privacy" TargetMode="External"/><Relationship Id="rId30" Type="http://schemas.openxmlformats.org/officeDocument/2006/relationships/hyperlink" Target="https://learn.microsoft.com/microsoft-365/compliance/customer-lockbox-requests?view=o365-worldwid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aka.ms/Copilot/TranscriptionManagement"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5" Type="http://schemas.openxmlformats.org/officeDocument/2006/relationships/hyperlink" Target="https://aka.ms/May25WhitePaper" TargetMode="External"/><Relationship Id="rId2" Type="http://schemas.openxmlformats.org/officeDocument/2006/relationships/notesSlide" Target="../notesSlides/notesSlide8.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38.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query.prod.cms.rt.microsoft.com/cms/api/am/binary/RE5cmFl"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learn.microsoft.com/azure/cloud-adoption-framework/innovate/best-practices/trusted-ai"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www.microsoft.com/ai/our-approach?activetab=pivot1:primaryr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hyperlink" Target="https://aka.ms/copilotacademy" TargetMode="External"/><Relationship Id="rId3" Type="http://schemas.openxmlformats.org/officeDocument/2006/relationships/image" Target="../media/image48.png"/><Relationship Id="rId7" Type="http://schemas.openxmlformats.org/officeDocument/2006/relationships/hyperlink" Target="https://aka.ms/copilotdashboard" TargetMode="External"/><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hyperlink" Target="https://aka.ms/copilotanalytics" TargetMode="External"/><Relationship Id="rId11" Type="http://schemas.openxmlformats.org/officeDocument/2006/relationships/image" Target="../media/image52.svg"/><Relationship Id="rId5" Type="http://schemas.openxmlformats.org/officeDocument/2006/relationships/image" Target="../media/image50.png"/><Relationship Id="rId10"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hyperlink" Target="https://aka.ms/copilotcommunitie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5.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aka.ms/copilotdashboard" TargetMode="External"/><Relationship Id="rId7"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hyperlink" Target="https://aka.ms/CopilotMetricInterpretations" TargetMode="External"/><Relationship Id="rId9" Type="http://schemas.openxmlformats.org/officeDocument/2006/relationships/image" Target="../media/image7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3002967"/>
            <a:ext cx="8193024" cy="997196"/>
          </a:xfrm>
        </p:spPr>
        <p:txBody>
          <a:bodyPr/>
          <a:lstStyle/>
          <a:p>
            <a:r>
              <a:rPr lang="en-US" sz="3600" dirty="0"/>
              <a:t>Copilot Dashboard </a:t>
            </a:r>
            <a:br>
              <a:rPr lang="en-US" sz="3600" dirty="0"/>
            </a:br>
            <a:r>
              <a:rPr lang="en-US" sz="3600" dirty="0"/>
              <a:t>with Microsoft Viva Insights</a:t>
            </a: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21599"/>
          </a:xfrm>
        </p:spPr>
        <p:txBody>
          <a:bodyPr/>
          <a:lstStyle/>
          <a:p>
            <a:pPr defTabSz="914400">
              <a:buNone/>
              <a:tabLst/>
              <a:defRPr/>
            </a:pPr>
            <a:r>
              <a:rPr lang="en-US" dirty="0">
                <a:latin typeface="+mj-lt"/>
                <a:ea typeface="+mn-ea"/>
                <a:cs typeface="+mn-cs"/>
              </a:rPr>
              <a:t>Measuring business value of Copilot </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38499"/>
          </a:xfrm>
        </p:spPr>
        <p:txBody>
          <a:bodyPr/>
          <a:lstStyle/>
          <a:p>
            <a:pPr lvl="0"/>
            <a:r>
              <a:rPr lang="en-US" dirty="0"/>
              <a:t>Jan 2025</a:t>
            </a:r>
            <a:endParaRPr lang="en-US" noProof="0" dirty="0"/>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317C7-205E-1B5A-8FB2-4A5E17FE226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CB3D41-71D0-3767-AA0C-2DD2BA27770A}"/>
              </a:ext>
            </a:extLst>
          </p:cNvPr>
          <p:cNvSpPr>
            <a:spLocks noGrp="1"/>
          </p:cNvSpPr>
          <p:nvPr>
            <p:ph type="title"/>
          </p:nvPr>
        </p:nvSpPr>
        <p:spPr>
          <a:xfrm>
            <a:off x="557785" y="1144965"/>
            <a:ext cx="5370476" cy="758022"/>
          </a:xfrm>
        </p:spPr>
        <p:txBody>
          <a:bodyPr/>
          <a:lstStyle/>
          <a:p>
            <a:pPr rtl="0" eaLnBrk="1" latinLnBrk="0" hangingPunct="1"/>
            <a:r>
              <a:rPr lang="en-US" sz="3600" b="1" kern="1200">
                <a:solidFill>
                  <a:srgbClr val="000000"/>
                </a:solidFill>
                <a:effectLst/>
                <a:ea typeface="+mn-ea"/>
                <a:cs typeface="Segoe UI Semibold" panose="020B0702040204020203" pitchFamily="34" charset="0"/>
              </a:rPr>
              <a:t>Advanced Copilot reports from Viva Insights</a:t>
            </a:r>
            <a:endParaRPr lang="en-US" sz="3600" b="1">
              <a:effectLst/>
            </a:endParaRPr>
          </a:p>
          <a:p>
            <a:endParaRPr lang="en-US" sz="3600"/>
          </a:p>
        </p:txBody>
      </p:sp>
      <p:sp>
        <p:nvSpPr>
          <p:cNvPr id="5" name="Title 9">
            <a:extLst>
              <a:ext uri="{FF2B5EF4-FFF2-40B4-BE49-F238E27FC236}">
                <a16:creationId xmlns:a16="http://schemas.microsoft.com/office/drawing/2014/main" id="{973C7627-57FC-78B8-27BC-B72D0CDA286C}"/>
              </a:ext>
            </a:extLst>
          </p:cNvPr>
          <p:cNvSpPr txBox="1">
            <a:spLocks/>
          </p:cNvSpPr>
          <p:nvPr/>
        </p:nvSpPr>
        <p:spPr>
          <a:xfrm>
            <a:off x="559738" y="2375433"/>
            <a:ext cx="4786961" cy="35569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400">
              <a:lnSpc>
                <a:spcPct val="90000"/>
              </a:lnSpc>
              <a:spcBef>
                <a:spcPts val="1000"/>
              </a:spcBef>
              <a:spcAft>
                <a:spcPts val="1200"/>
              </a:spcAft>
              <a:defRPr/>
            </a:pPr>
            <a:r>
              <a:rPr lang="en-US" sz="2000">
                <a:solidFill>
                  <a:schemeClr val="accent2"/>
                </a:solidFill>
                <a:latin typeface="Segoe UI Semibold" panose="020B0502040204020203" pitchFamily="34" charset="0"/>
                <a:cs typeface="Segoe UI Semibold" panose="020B0502040204020203" pitchFamily="34" charset="0"/>
              </a:rPr>
              <a:t>Dive deeper into Copilot adoption and impact reporting with custom analytics</a:t>
            </a:r>
          </a:p>
          <a:p>
            <a:pPr marL="285750" marR="0" lvl="0" indent="-285750" algn="l" defTabSz="914367" rtl="0" eaLnBrk="1" fontAlgn="auto" latinLnBrk="0" hangingPunct="1">
              <a:lnSpc>
                <a:spcPct val="114000"/>
              </a:lnSpc>
              <a:spcBef>
                <a:spcPts val="0"/>
              </a:spcBef>
              <a:spcAft>
                <a:spcPts val="9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Segoe UI Semilight"/>
              </a:rPr>
              <a:t>Start with a pre-built report template that can be tailored to include additional </a:t>
            </a:r>
            <a:r>
              <a:rPr lang="en-US" sz="1600" spc="0">
                <a:ln>
                  <a:noFill/>
                </a:ln>
                <a:solidFill>
                  <a:srgbClr val="000000"/>
                </a:solidFill>
                <a:latin typeface="+mn-lt"/>
                <a:cs typeface="Segoe UI Semilight"/>
              </a:rPr>
              <a:t>collaboration </a:t>
            </a:r>
            <a:r>
              <a:rPr kumimoji="0" lang="en-US" sz="1600" b="0" i="0" u="none" strike="noStrike" kern="1200" cap="none" spc="0" normalizeH="0" baseline="0" noProof="0">
                <a:ln>
                  <a:noFill/>
                </a:ln>
                <a:solidFill>
                  <a:srgbClr val="000000"/>
                </a:solidFill>
                <a:effectLst/>
                <a:uLnTx/>
                <a:uFillTx/>
                <a:latin typeface="+mn-lt"/>
                <a:ea typeface="+mn-ea"/>
                <a:cs typeface="Segoe UI Semilight"/>
              </a:rPr>
              <a:t>metrics and organizational attributes.</a:t>
            </a:r>
          </a:p>
          <a:p>
            <a:pPr marL="285750" marR="0" lvl="0" indent="-285750" algn="l" defTabSz="914367" rtl="0" eaLnBrk="1" fontAlgn="auto" latinLnBrk="0" hangingPunct="1">
              <a:lnSpc>
                <a:spcPct val="114000"/>
              </a:lnSpc>
              <a:spcBef>
                <a:spcPts val="0"/>
              </a:spcBef>
              <a:spcAft>
                <a:spcPts val="9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Segoe UI Semilight"/>
              </a:rPr>
              <a:t>Create a report from scratch for a fully custom view; include additional organizational data, such as CRM or other outcome data.</a:t>
            </a:r>
          </a:p>
          <a:p>
            <a:pPr marL="285750" marR="0" lvl="0" indent="-285750" algn="l" defTabSz="914367" rtl="0" eaLnBrk="1" fontAlgn="auto" latinLnBrk="0" hangingPunct="1">
              <a:lnSpc>
                <a:spcPct val="114000"/>
              </a:lnSpc>
              <a:spcBef>
                <a:spcPts val="0"/>
              </a:spcBef>
              <a:spcAft>
                <a:spcPts val="9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Segoe UI Semilight"/>
              </a:rPr>
              <a:t>View usage data older than 28 days with dynamic time ranges and customize metric definitions.</a:t>
            </a:r>
          </a:p>
          <a:p>
            <a:pPr marL="285750" marR="0" lvl="0" indent="-285750" algn="l" defTabSz="914367" rtl="0" eaLnBrk="1" fontAlgn="auto" latinLnBrk="0" hangingPunct="1">
              <a:lnSpc>
                <a:spcPct val="114000"/>
              </a:lnSpc>
              <a:spcBef>
                <a:spcPts val="0"/>
              </a:spcBef>
              <a:spcAft>
                <a:spcPts val="90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000000"/>
              </a:solidFill>
              <a:effectLst/>
              <a:uLnTx/>
              <a:uFillTx/>
              <a:latin typeface="Segoe UI Semilight"/>
              <a:ea typeface="+mn-ea"/>
              <a:cs typeface="Segoe UI Semilight"/>
            </a:endParaRPr>
          </a:p>
        </p:txBody>
      </p:sp>
      <p:pic>
        <p:nvPicPr>
          <p:cNvPr id="2" name="Picture 1">
            <a:extLst>
              <a:ext uri="{FF2B5EF4-FFF2-40B4-BE49-F238E27FC236}">
                <a16:creationId xmlns:a16="http://schemas.microsoft.com/office/drawing/2014/main" id="{275E02FD-9C97-8791-1609-A965A7FFF7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30900" y="3285023"/>
            <a:ext cx="5107207" cy="2872805"/>
          </a:xfrm>
          <a:prstGeom prst="rect">
            <a:avLst/>
          </a:prstGeom>
        </p:spPr>
      </p:pic>
      <p:pic>
        <p:nvPicPr>
          <p:cNvPr id="3" name="Picture 2">
            <a:extLst>
              <a:ext uri="{FF2B5EF4-FFF2-40B4-BE49-F238E27FC236}">
                <a16:creationId xmlns:a16="http://schemas.microsoft.com/office/drawing/2014/main" id="{1A2F5174-9740-A2AA-C2EC-95DCC9CDD0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30900" y="174186"/>
            <a:ext cx="5107207" cy="2872805"/>
          </a:xfrm>
          <a:prstGeom prst="rect">
            <a:avLst/>
          </a:prstGeom>
        </p:spPr>
      </p:pic>
      <p:grpSp>
        <p:nvGrpSpPr>
          <p:cNvPr id="25" name="Group 24">
            <a:extLst>
              <a:ext uri="{FF2B5EF4-FFF2-40B4-BE49-F238E27FC236}">
                <a16:creationId xmlns:a16="http://schemas.microsoft.com/office/drawing/2014/main" id="{9737D8DA-8D03-B449-8A33-DCB433D1CD9B}"/>
              </a:ext>
              <a:ext uri="{C183D7F6-B498-43B3-948B-1728B52AA6E4}">
                <adec:decorative xmlns:adec="http://schemas.microsoft.com/office/drawing/2017/decorative" val="1"/>
              </a:ext>
            </a:extLst>
          </p:cNvPr>
          <p:cNvGrpSpPr/>
          <p:nvPr/>
        </p:nvGrpSpPr>
        <p:grpSpPr>
          <a:xfrm>
            <a:off x="4869368" y="700172"/>
            <a:ext cx="1201232" cy="434098"/>
            <a:chOff x="4242816" y="728790"/>
            <a:chExt cx="1201232" cy="434098"/>
          </a:xfrm>
        </p:grpSpPr>
        <p:sp>
          <p:nvSpPr>
            <p:cNvPr id="8" name="Flowchart: Terminator 7">
              <a:extLst>
                <a:ext uri="{FF2B5EF4-FFF2-40B4-BE49-F238E27FC236}">
                  <a16:creationId xmlns:a16="http://schemas.microsoft.com/office/drawing/2014/main" id="{D9CDCBFE-585E-7CB8-458C-4927EDCC6FAC}"/>
                </a:ext>
              </a:extLst>
            </p:cNvPr>
            <p:cNvSpPr/>
            <p:nvPr/>
          </p:nvSpPr>
          <p:spPr bwMode="auto">
            <a:xfrm>
              <a:off x="4242816" y="728790"/>
              <a:ext cx="1032895" cy="434098"/>
            </a:xfrm>
            <a:prstGeom prst="flowChartTerminator">
              <a:avLst/>
            </a:prstGeom>
            <a:solidFill>
              <a:srgbClr val="FFFFFF"/>
            </a:solidFill>
            <a:ln w="19050" cap="flat" cmpd="sng" algn="ctr">
              <a:solidFill>
                <a:srgbClr val="8661C5"/>
              </a:solidFill>
              <a:prstDash val="solid"/>
              <a:headEnd type="none" w="med" len="med"/>
              <a:tailEnd type="none" w="med" len="med"/>
            </a:ln>
            <a:effectLst/>
          </p:spPr>
          <p:txBody>
            <a:bodyPr rot="0" spcFirstLastPara="0" vertOverflow="overflow" horzOverflow="overflow" vert="horz" wrap="square" lIns="105877" tIns="0" rIns="0" bIns="0" numCol="1" spcCol="0" rtlCol="0" fromWordArt="0" anchor="ctr" anchorCtr="0" forceAA="0" compatLnSpc="1">
              <a:prstTxWarp prst="textNoShape">
                <a:avLst/>
              </a:prstTxWarp>
              <a:noAutofit/>
            </a:bodyPr>
            <a:lstStyle/>
            <a:p>
              <a:pPr defTabSz="914080" fontAlgn="base">
                <a:spcBef>
                  <a:spcPct val="0"/>
                </a:spcBef>
                <a:spcAft>
                  <a:spcPct val="0"/>
                </a:spcAft>
                <a:defRPr/>
              </a:pPr>
              <a:r>
                <a:rPr lang="en-US" sz="1078" kern="0">
                  <a:solidFill>
                    <a:srgbClr val="000000"/>
                  </a:solidFill>
                  <a:latin typeface="Segoe UI"/>
                  <a:ea typeface="Segoe UI" pitchFamily="34" charset="0"/>
                  <a:cs typeface="Segoe UI" pitchFamily="34" charset="0"/>
                </a:rPr>
                <a:t>Dynamic date slicers</a:t>
              </a:r>
            </a:p>
          </p:txBody>
        </p:sp>
        <p:sp>
          <p:nvSpPr>
            <p:cNvPr id="9" name="Isosceles Triangle 8">
              <a:extLst>
                <a:ext uri="{FF2B5EF4-FFF2-40B4-BE49-F238E27FC236}">
                  <a16:creationId xmlns:a16="http://schemas.microsoft.com/office/drawing/2014/main" id="{A1947221-E6FF-5A80-7525-353862B45D4B}"/>
                </a:ext>
              </a:extLst>
            </p:cNvPr>
            <p:cNvSpPr/>
            <p:nvPr/>
          </p:nvSpPr>
          <p:spPr bwMode="auto">
            <a:xfrm rot="5400000">
              <a:off x="5253261" y="852444"/>
              <a:ext cx="194783" cy="186790"/>
            </a:xfrm>
            <a:prstGeom prst="triangle">
              <a:avLst/>
            </a:prstGeom>
            <a:solidFill>
              <a:srgbClr val="8661C5"/>
            </a:solidFill>
            <a:ln>
              <a:noFill/>
            </a:ln>
            <a:effectLst/>
          </p:spPr>
          <p:txBody>
            <a:bodyPr rot="0" spcFirstLastPara="0" vertOverflow="overflow" horzOverflow="overflow" vert="horz" wrap="square" lIns="105877" tIns="143428" rIns="179285" bIns="143428" numCol="1" spcCol="0" rtlCol="0" fromWordArt="0" anchor="ctr" anchorCtr="0" forceAA="0" compatLnSpc="1">
              <a:prstTxWarp prst="textNoShape">
                <a:avLst/>
              </a:prstTxWarp>
              <a:noAutofit/>
            </a:bodyPr>
            <a:lstStyle/>
            <a:p>
              <a:pPr defTabSz="914080" fontAlgn="base">
                <a:spcBef>
                  <a:spcPct val="0"/>
                </a:spcBef>
                <a:spcAft>
                  <a:spcPct val="0"/>
                </a:spcAft>
                <a:defRPr/>
              </a:pPr>
              <a:endParaRPr lang="en-US" sz="1078" kern="0">
                <a:solidFill>
                  <a:srgbClr val="000000"/>
                </a:solidFill>
                <a:latin typeface="Segoe UI"/>
                <a:ea typeface="Segoe UI" pitchFamily="34" charset="0"/>
                <a:cs typeface="Segoe UI" pitchFamily="34" charset="0"/>
              </a:endParaRPr>
            </a:p>
          </p:txBody>
        </p:sp>
      </p:grpSp>
      <p:grpSp>
        <p:nvGrpSpPr>
          <p:cNvPr id="26" name="Group 25">
            <a:extLst>
              <a:ext uri="{FF2B5EF4-FFF2-40B4-BE49-F238E27FC236}">
                <a16:creationId xmlns:a16="http://schemas.microsoft.com/office/drawing/2014/main" id="{BCB4B4AA-F975-7E4F-197E-8BDE61B6F320}"/>
              </a:ext>
              <a:ext uri="{C183D7F6-B498-43B3-948B-1728B52AA6E4}">
                <adec:decorative xmlns:adec="http://schemas.microsoft.com/office/drawing/2017/decorative" val="1"/>
              </a:ext>
            </a:extLst>
          </p:cNvPr>
          <p:cNvGrpSpPr/>
          <p:nvPr/>
        </p:nvGrpSpPr>
        <p:grpSpPr>
          <a:xfrm>
            <a:off x="10853956" y="1196415"/>
            <a:ext cx="1183160" cy="408662"/>
            <a:chOff x="10678641" y="1162889"/>
            <a:chExt cx="1183160" cy="408662"/>
          </a:xfrm>
        </p:grpSpPr>
        <p:sp>
          <p:nvSpPr>
            <p:cNvPr id="15" name="Flowchart: Terminator 14">
              <a:extLst>
                <a:ext uri="{FF2B5EF4-FFF2-40B4-BE49-F238E27FC236}">
                  <a16:creationId xmlns:a16="http://schemas.microsoft.com/office/drawing/2014/main" id="{E018E391-E1A9-27FF-665D-AB1781C85FEA}"/>
                </a:ext>
              </a:extLst>
            </p:cNvPr>
            <p:cNvSpPr/>
            <p:nvPr/>
          </p:nvSpPr>
          <p:spPr bwMode="auto">
            <a:xfrm>
              <a:off x="10833715" y="1162889"/>
              <a:ext cx="1028086" cy="408662"/>
            </a:xfrm>
            <a:prstGeom prst="flowChartTerminator">
              <a:avLst/>
            </a:prstGeom>
            <a:solidFill>
              <a:srgbClr val="FFFFFF"/>
            </a:solidFill>
            <a:ln w="19050" cap="flat" cmpd="sng" algn="ctr">
              <a:solidFill>
                <a:srgbClr val="8661C5"/>
              </a:solidFill>
              <a:prstDash val="solid"/>
              <a:headEnd type="none" w="med" len="med"/>
              <a:tailEnd type="none" w="med" len="med"/>
            </a:ln>
            <a:effectLst/>
          </p:spPr>
          <p:txBody>
            <a:bodyPr rot="0" spcFirstLastPara="0" vertOverflow="overflow" horzOverflow="overflow" vert="horz" wrap="square" lIns="105877" tIns="0" rIns="0" bIns="0" numCol="1" spcCol="0" rtlCol="0" fromWordArt="0" anchor="ctr" anchorCtr="0" forceAA="0" compatLnSpc="1">
              <a:prstTxWarp prst="textNoShape">
                <a:avLst/>
              </a:prstTxWarp>
              <a:noAutofit/>
            </a:bodyPr>
            <a:lstStyle/>
            <a:p>
              <a:pPr defTabSz="914080" fontAlgn="base">
                <a:spcBef>
                  <a:spcPct val="0"/>
                </a:spcBef>
                <a:spcAft>
                  <a:spcPct val="0"/>
                </a:spcAft>
                <a:defRPr/>
              </a:pPr>
              <a:r>
                <a:rPr lang="en-US" sz="1078" kern="0">
                  <a:solidFill>
                    <a:srgbClr val="000000"/>
                  </a:solidFill>
                  <a:latin typeface="Segoe UI"/>
                  <a:ea typeface="Segoe UI" pitchFamily="34" charset="0"/>
                  <a:cs typeface="Segoe UI" pitchFamily="34" charset="0"/>
                </a:rPr>
                <a:t>Trendlines</a:t>
              </a:r>
            </a:p>
          </p:txBody>
        </p:sp>
        <p:sp>
          <p:nvSpPr>
            <p:cNvPr id="18" name="Isosceles Triangle 17">
              <a:extLst>
                <a:ext uri="{FF2B5EF4-FFF2-40B4-BE49-F238E27FC236}">
                  <a16:creationId xmlns:a16="http://schemas.microsoft.com/office/drawing/2014/main" id="{F46B6AAB-7A4C-D23C-39F0-707DEA773142}"/>
                </a:ext>
              </a:extLst>
            </p:cNvPr>
            <p:cNvSpPr/>
            <p:nvPr/>
          </p:nvSpPr>
          <p:spPr bwMode="auto">
            <a:xfrm rot="16200000">
              <a:off x="10674644" y="1278379"/>
              <a:ext cx="194783" cy="186790"/>
            </a:xfrm>
            <a:prstGeom prst="triangle">
              <a:avLst/>
            </a:prstGeom>
            <a:solidFill>
              <a:srgbClr val="8661C5"/>
            </a:solidFill>
            <a:ln>
              <a:noFill/>
            </a:ln>
            <a:effectLst/>
          </p:spPr>
          <p:txBody>
            <a:bodyPr rot="0" spcFirstLastPara="0" vertOverflow="overflow" horzOverflow="overflow" vert="horz" wrap="square" lIns="105877" tIns="143428" rIns="179285" bIns="143428" numCol="1" spcCol="0" rtlCol="0" fromWordArt="0" anchor="ctr" anchorCtr="0" forceAA="0" compatLnSpc="1">
              <a:prstTxWarp prst="textNoShape">
                <a:avLst/>
              </a:prstTxWarp>
              <a:noAutofit/>
            </a:bodyPr>
            <a:lstStyle/>
            <a:p>
              <a:pPr defTabSz="914080" fontAlgn="base">
                <a:spcBef>
                  <a:spcPct val="0"/>
                </a:spcBef>
                <a:spcAft>
                  <a:spcPct val="0"/>
                </a:spcAft>
                <a:defRPr/>
              </a:pPr>
              <a:endParaRPr lang="en-US" sz="1078" kern="0">
                <a:solidFill>
                  <a:srgbClr val="000000"/>
                </a:solidFill>
                <a:latin typeface="Segoe UI"/>
                <a:ea typeface="Segoe UI" pitchFamily="34" charset="0"/>
                <a:cs typeface="Segoe UI" pitchFamily="34" charset="0"/>
              </a:endParaRPr>
            </a:p>
          </p:txBody>
        </p:sp>
      </p:grpSp>
      <p:grpSp>
        <p:nvGrpSpPr>
          <p:cNvPr id="19" name="Group 18">
            <a:extLst>
              <a:ext uri="{FF2B5EF4-FFF2-40B4-BE49-F238E27FC236}">
                <a16:creationId xmlns:a16="http://schemas.microsoft.com/office/drawing/2014/main" id="{73915A45-682A-92CB-9CBC-7F6C7D9AFC28}"/>
              </a:ext>
              <a:ext uri="{C183D7F6-B498-43B3-948B-1728B52AA6E4}">
                <adec:decorative xmlns:adec="http://schemas.microsoft.com/office/drawing/2017/decorative" val="1"/>
              </a:ext>
            </a:extLst>
          </p:cNvPr>
          <p:cNvGrpSpPr/>
          <p:nvPr/>
        </p:nvGrpSpPr>
        <p:grpSpPr>
          <a:xfrm>
            <a:off x="10371859" y="3847765"/>
            <a:ext cx="1617518" cy="408662"/>
            <a:chOff x="6279556" y="3196400"/>
            <a:chExt cx="1649953" cy="416857"/>
          </a:xfrm>
        </p:grpSpPr>
        <p:sp>
          <p:nvSpPr>
            <p:cNvPr id="20" name="Flowchart: Terminator 19">
              <a:extLst>
                <a:ext uri="{FF2B5EF4-FFF2-40B4-BE49-F238E27FC236}">
                  <a16:creationId xmlns:a16="http://schemas.microsoft.com/office/drawing/2014/main" id="{A67E07EE-63D8-C59F-4CD0-BB4245A0ECE7}"/>
                </a:ext>
              </a:extLst>
            </p:cNvPr>
            <p:cNvSpPr/>
            <p:nvPr/>
          </p:nvSpPr>
          <p:spPr bwMode="auto">
            <a:xfrm>
              <a:off x="6437739" y="3196400"/>
              <a:ext cx="1491770" cy="416857"/>
            </a:xfrm>
            <a:prstGeom prst="flowChartTerminator">
              <a:avLst/>
            </a:prstGeom>
            <a:solidFill>
              <a:srgbClr val="FFFFFF"/>
            </a:solidFill>
            <a:ln w="19050" cap="flat" cmpd="sng" algn="ctr">
              <a:solidFill>
                <a:srgbClr val="8661C5"/>
              </a:solidFill>
              <a:prstDash val="solid"/>
              <a:headEnd type="none" w="med" len="med"/>
              <a:tailEnd type="none" w="med" len="med"/>
            </a:ln>
            <a:effectLst/>
          </p:spPr>
          <p:txBody>
            <a:bodyPr rot="0" spcFirstLastPara="0" vertOverflow="overflow" horzOverflow="overflow" vert="horz" wrap="square" lIns="105877" tIns="0" rIns="0" bIns="0" numCol="1" spcCol="0" rtlCol="0" fromWordArt="0" anchor="ctr" anchorCtr="0" forceAA="0" compatLnSpc="1">
              <a:prstTxWarp prst="textNoShape">
                <a:avLst/>
              </a:prstTxWarp>
              <a:noAutofit/>
            </a:bodyPr>
            <a:lstStyle/>
            <a:p>
              <a:pPr defTabSz="914080" fontAlgn="base">
                <a:spcBef>
                  <a:spcPct val="0"/>
                </a:spcBef>
                <a:spcAft>
                  <a:spcPct val="0"/>
                </a:spcAft>
                <a:defRPr/>
              </a:pPr>
              <a:r>
                <a:rPr lang="en-US" sz="1078" kern="0">
                  <a:solidFill>
                    <a:srgbClr val="000000"/>
                  </a:solidFill>
                  <a:latin typeface="Segoe UI"/>
                  <a:ea typeface="Segoe UI" pitchFamily="34" charset="0"/>
                  <a:cs typeface="Segoe UI" pitchFamily="34" charset="0"/>
                </a:rPr>
                <a:t>Group and filter by any org. attribute</a:t>
              </a:r>
            </a:p>
          </p:txBody>
        </p:sp>
        <p:sp>
          <p:nvSpPr>
            <p:cNvPr id="21" name="Isosceles Triangle 20">
              <a:extLst>
                <a:ext uri="{FF2B5EF4-FFF2-40B4-BE49-F238E27FC236}">
                  <a16:creationId xmlns:a16="http://schemas.microsoft.com/office/drawing/2014/main" id="{E607C418-CD5D-814C-E748-3B6A9CFF33EC}"/>
                </a:ext>
              </a:extLst>
            </p:cNvPr>
            <p:cNvSpPr/>
            <p:nvPr/>
          </p:nvSpPr>
          <p:spPr bwMode="auto">
            <a:xfrm rot="16200000">
              <a:off x="6275479" y="3314206"/>
              <a:ext cx="198689" cy="190536"/>
            </a:xfrm>
            <a:prstGeom prst="triangle">
              <a:avLst/>
            </a:prstGeom>
            <a:solidFill>
              <a:srgbClr val="8661C5"/>
            </a:solidFill>
            <a:ln>
              <a:noFill/>
            </a:ln>
            <a:effectLst/>
          </p:spPr>
          <p:txBody>
            <a:bodyPr rot="0" spcFirstLastPara="0" vertOverflow="overflow" horzOverflow="overflow" vert="horz" wrap="square" lIns="105877" tIns="143428" rIns="179285" bIns="143428" numCol="1" spcCol="0" rtlCol="0" fromWordArt="0" anchor="ctr" anchorCtr="0" forceAA="0" compatLnSpc="1">
              <a:prstTxWarp prst="textNoShape">
                <a:avLst/>
              </a:prstTxWarp>
              <a:noAutofit/>
            </a:bodyPr>
            <a:lstStyle/>
            <a:p>
              <a:pPr defTabSz="914080" fontAlgn="base">
                <a:spcBef>
                  <a:spcPct val="0"/>
                </a:spcBef>
                <a:spcAft>
                  <a:spcPct val="0"/>
                </a:spcAft>
                <a:defRPr/>
              </a:pPr>
              <a:endParaRPr lang="en-US" sz="1078" kern="0">
                <a:solidFill>
                  <a:srgbClr val="000000"/>
                </a:solidFill>
                <a:latin typeface="Segoe UI"/>
                <a:ea typeface="Segoe UI" pitchFamily="34" charset="0"/>
                <a:cs typeface="Segoe UI" pitchFamily="34" charset="0"/>
              </a:endParaRPr>
            </a:p>
          </p:txBody>
        </p:sp>
      </p:grpSp>
      <p:sp>
        <p:nvSpPr>
          <p:cNvPr id="27" name="TextBox 26">
            <a:extLst>
              <a:ext uri="{FF2B5EF4-FFF2-40B4-BE49-F238E27FC236}">
                <a16:creationId xmlns:a16="http://schemas.microsoft.com/office/drawing/2014/main" id="{7FECBFCE-114B-CCDB-5E89-900DA69A7AA3}"/>
              </a:ext>
            </a:extLst>
          </p:cNvPr>
          <p:cNvSpPr txBox="1"/>
          <p:nvPr/>
        </p:nvSpPr>
        <p:spPr>
          <a:xfrm>
            <a:off x="557784" y="5911606"/>
            <a:ext cx="5118186"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latin typeface="+mj-lt"/>
                <a:cs typeface="Segoe UI"/>
              </a:rPr>
              <a:t>Learn more at </a:t>
            </a:r>
            <a:br>
              <a:rPr lang="en-US" sz="1600">
                <a:latin typeface="+mj-lt"/>
                <a:cs typeface="Segoe UI"/>
              </a:rPr>
            </a:br>
            <a:r>
              <a:rPr lang="en-US" sz="1600" b="1">
                <a:solidFill>
                  <a:schemeClr val="accent6"/>
                </a:solidFill>
                <a:cs typeface="Segoe UI"/>
                <a:hlinkClick r:id="rId5">
                  <a:extLst>
                    <a:ext uri="{A12FA001-AC4F-418D-AE19-62706E023703}">
                      <ahyp:hlinkClr xmlns:ahyp="http://schemas.microsoft.com/office/drawing/2018/hyperlinkcolor" val="tx"/>
                    </a:ext>
                  </a:extLst>
                </a:hlinkClick>
              </a:rPr>
              <a:t>Microsoft Viva Insights | Employee Engagement </a:t>
            </a:r>
            <a:endParaRPr lang="en-US" sz="1600" b="1">
              <a:solidFill>
                <a:schemeClr val="accent6"/>
              </a:solidFill>
              <a:hlinkClick r:id="rId6"/>
            </a:endParaRPr>
          </a:p>
        </p:txBody>
      </p:sp>
      <p:sp>
        <p:nvSpPr>
          <p:cNvPr id="4" name="Rectangle: Rounded Corners 3">
            <a:extLst>
              <a:ext uri="{FF2B5EF4-FFF2-40B4-BE49-F238E27FC236}">
                <a16:creationId xmlns:a16="http://schemas.microsoft.com/office/drawing/2014/main" id="{C794CB15-4097-8988-ADA1-946BABCE40D2}"/>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grpSp>
        <p:nvGrpSpPr>
          <p:cNvPr id="13" name="Group 12">
            <a:extLst>
              <a:ext uri="{FF2B5EF4-FFF2-40B4-BE49-F238E27FC236}">
                <a16:creationId xmlns:a16="http://schemas.microsoft.com/office/drawing/2014/main" id="{7AD9406D-1772-EB4D-E111-D7BD1DA2A27E}"/>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16" name="Oval 15">
              <a:extLst>
                <a:ext uri="{FF2B5EF4-FFF2-40B4-BE49-F238E27FC236}">
                  <a16:creationId xmlns:a16="http://schemas.microsoft.com/office/drawing/2014/main" id="{28F0F81E-F71C-6F8E-4195-A813BAEE7E4F}"/>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BBFF0157-4021-27AD-64F4-43127FEEE6A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19938" y="2659195"/>
              <a:ext cx="1692011" cy="1692011"/>
            </a:xfrm>
            <a:prstGeom prst="rect">
              <a:avLst/>
            </a:prstGeom>
          </p:spPr>
        </p:pic>
      </p:grpSp>
    </p:spTree>
    <p:extLst>
      <p:ext uri="{BB962C8B-B14F-4D97-AF65-F5344CB8AC3E}">
        <p14:creationId xmlns:p14="http://schemas.microsoft.com/office/powerpoint/2010/main" val="3622563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6A8B0B18-4645-8C31-4757-3A35A2204349}"/>
              </a:ext>
              <a:ext uri="{C183D7F6-B498-43B3-948B-1728B52AA6E4}">
                <adec:decorative xmlns:adec="http://schemas.microsoft.com/office/drawing/2017/decorative" val="1"/>
              </a:ext>
            </a:extLst>
          </p:cNvPr>
          <p:cNvSpPr/>
          <p:nvPr/>
        </p:nvSpPr>
        <p:spPr bwMode="auto">
          <a:xfrm>
            <a:off x="604814" y="601059"/>
            <a:ext cx="10982373" cy="563377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p:nvPr>
        </p:nvSpPr>
        <p:spPr>
          <a:xfrm>
            <a:off x="1193380" y="2385637"/>
            <a:ext cx="4239232" cy="2086725"/>
          </a:xfrm>
        </p:spPr>
        <p:txBody>
          <a:bodyPr wrap="square">
            <a:spAutoFit/>
          </a:bodyPr>
          <a:lstStyle/>
          <a:p>
            <a:r>
              <a:rPr lang="en-US">
                <a:solidFill>
                  <a:schemeClr val="tx1"/>
                </a:solidFill>
              </a:rPr>
              <a:t>Microsoft investments to </a:t>
            </a:r>
            <a:r>
              <a:rPr lang="en-US" b="1">
                <a:solidFill>
                  <a:schemeClr val="tx1"/>
                </a:solidFill>
                <a:ea typeface="+mn-ea"/>
              </a:rPr>
              <a:t>accelerate your time to value</a:t>
            </a:r>
          </a:p>
        </p:txBody>
      </p:sp>
      <p:grpSp>
        <p:nvGrpSpPr>
          <p:cNvPr id="18" name="Group 17">
            <a:extLst>
              <a:ext uri="{FF2B5EF4-FFF2-40B4-BE49-F238E27FC236}">
                <a16:creationId xmlns:a16="http://schemas.microsoft.com/office/drawing/2014/main" id="{94638F82-311D-C450-B2C7-9CE475E5D123}"/>
              </a:ext>
              <a:ext uri="{C183D7F6-B498-43B3-948B-1728B52AA6E4}">
                <adec:decorative xmlns:adec="http://schemas.microsoft.com/office/drawing/2017/decorative" val="1"/>
              </a:ext>
            </a:extLst>
          </p:cNvPr>
          <p:cNvGrpSpPr/>
          <p:nvPr/>
        </p:nvGrpSpPr>
        <p:grpSpPr>
          <a:xfrm>
            <a:off x="5570350" y="601059"/>
            <a:ext cx="6016827" cy="5633772"/>
            <a:chOff x="5570350" y="601059"/>
            <a:chExt cx="6016827" cy="5633772"/>
          </a:xfrm>
        </p:grpSpPr>
        <p:sp>
          <p:nvSpPr>
            <p:cNvPr id="8" name="Text Placeholder 2">
              <a:extLst>
                <a:ext uri="{FF2B5EF4-FFF2-40B4-BE49-F238E27FC236}">
                  <a16:creationId xmlns:a16="http://schemas.microsoft.com/office/drawing/2014/main" id="{8F3DE055-6BA4-49D3-D33A-521B483FDAB3}"/>
                </a:ext>
              </a:extLst>
            </p:cNvPr>
            <p:cNvSpPr txBox="1">
              <a:spLocks/>
            </p:cNvSpPr>
            <p:nvPr/>
          </p:nvSpPr>
          <p:spPr>
            <a:xfrm>
              <a:off x="6030831" y="1456051"/>
              <a:ext cx="5095877" cy="110799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Customers that buy more than 150 Copilot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seats are eligible for Microsoft co-investment in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2">
                    <a:extLst>
                      <a:ext uri="{A12FA001-AC4F-418D-AE19-62706E023703}">
                        <ahyp:hlinkClr xmlns:ahyp="http://schemas.microsoft.com/office/drawing/2018/hyperlinkcolor" val="tx"/>
                      </a:ext>
                    </a:extLst>
                  </a:hlinkClick>
                </a:rPr>
                <a:t>partner deployment and adoption services</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rPr>
                <a:t> </a:t>
              </a:r>
              <a:r>
                <a:rPr kumimoji="0" lang="en-US" sz="1800" b="0" i="0" u="none" strike="noStrike" kern="1200" cap="none" spc="0" normalizeH="0" baseline="0" noProof="0">
                  <a:ln>
                    <a:noFill/>
                  </a:ln>
                  <a:solidFill>
                    <a:srgbClr val="000000"/>
                  </a:solidFill>
                  <a:effectLst/>
                  <a:uLnTx/>
                  <a:uFillTx/>
                  <a:latin typeface="Segoe UI"/>
                  <a:ea typeface="+mn-ea"/>
                  <a:cs typeface="+mn-cs"/>
                </a:rPr>
                <a:t>through eligible Microsoft Partners.</a:t>
              </a:r>
            </a:p>
          </p:txBody>
        </p:sp>
        <p:sp>
          <p:nvSpPr>
            <p:cNvPr id="11" name="Text Placeholder 2">
              <a:extLst>
                <a:ext uri="{FF2B5EF4-FFF2-40B4-BE49-F238E27FC236}">
                  <a16:creationId xmlns:a16="http://schemas.microsoft.com/office/drawing/2014/main" id="{F247BDAF-DC30-36F7-1FE4-1399AB08E7DD}"/>
                </a:ext>
              </a:extLst>
            </p:cNvPr>
            <p:cNvSpPr txBox="1">
              <a:spLocks/>
            </p:cNvSpPr>
            <p:nvPr/>
          </p:nvSpPr>
          <p:spPr>
            <a:xfrm>
              <a:off x="6030831" y="3623603"/>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Eligible customers can request technical and deployment assistance from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3">
                    <a:extLst>
                      <a:ext uri="{A12FA001-AC4F-418D-AE19-62706E023703}">
                        <ahyp:hlinkClr xmlns:ahyp="http://schemas.microsoft.com/office/drawing/2018/hyperlinkcolor" val="tx"/>
                      </a:ext>
                    </a:extLst>
                  </a:hlinkClick>
                </a:rPr>
                <a:t>Microsoft FastTrack</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12" name="Text Placeholder 2">
              <a:extLst>
                <a:ext uri="{FF2B5EF4-FFF2-40B4-BE49-F238E27FC236}">
                  <a16:creationId xmlns:a16="http://schemas.microsoft.com/office/drawing/2014/main" id="{88DD83ED-6215-CE9F-9BEC-01BEF5FEF6F8}"/>
                </a:ext>
              </a:extLst>
            </p:cNvPr>
            <p:cNvSpPr txBox="1">
              <a:spLocks/>
            </p:cNvSpPr>
            <p:nvPr/>
          </p:nvSpPr>
          <p:spPr>
            <a:xfrm>
              <a:off x="6030831" y="5270167"/>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Get started on your Copilot journey with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expert-led services through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4">
                    <a:extLst>
                      <a:ext uri="{A12FA001-AC4F-418D-AE19-62706E023703}">
                        <ahyp:hlinkClr xmlns:ahyp="http://schemas.microsoft.com/office/drawing/2018/hyperlinkcolor" val="tx"/>
                      </a:ext>
                    </a:extLst>
                  </a:hlinkClick>
                </a:rPr>
                <a:t>Microsoft Unified</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6077860" y="952750"/>
              <a:ext cx="312557" cy="390630"/>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6030831" y="3108065"/>
              <a:ext cx="406614" cy="40286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6038790" y="4766802"/>
              <a:ext cx="390696" cy="39069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7" name="Straight Connector 6">
              <a:extLst>
                <a:ext uri="{FF2B5EF4-FFF2-40B4-BE49-F238E27FC236}">
                  <a16:creationId xmlns:a16="http://schemas.microsoft.com/office/drawing/2014/main" id="{43DB6A6E-0978-30A5-B827-1FBD11495D8C}"/>
                </a:ext>
              </a:extLst>
            </p:cNvPr>
            <p:cNvCxnSpPr>
              <a:cxnSpLocks/>
            </p:cNvCxnSpPr>
            <p:nvPr/>
          </p:nvCxnSpPr>
          <p:spPr>
            <a:xfrm>
              <a:off x="5570351" y="601059"/>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2DB1C40-524B-C126-D5A7-C6F6FB1DEFE7}"/>
                </a:ext>
              </a:extLst>
            </p:cNvPr>
            <p:cNvGrpSpPr/>
            <p:nvPr/>
          </p:nvGrpSpPr>
          <p:grpSpPr>
            <a:xfrm>
              <a:off x="5570350" y="2797792"/>
              <a:ext cx="6016827" cy="1690682"/>
              <a:chOff x="5570351" y="2872034"/>
              <a:chExt cx="5633772" cy="1542197"/>
            </a:xfrm>
          </p:grpSpPr>
          <p:cxnSp>
            <p:nvCxnSpPr>
              <p:cNvPr id="14" name="Straight Connector 13">
                <a:extLst>
                  <a:ext uri="{FF2B5EF4-FFF2-40B4-BE49-F238E27FC236}">
                    <a16:creationId xmlns:a16="http://schemas.microsoft.com/office/drawing/2014/main" id="{37714712-B349-73CB-DABB-FBDEBABFD7C9}"/>
                  </a:ext>
                </a:extLst>
              </p:cNvPr>
              <p:cNvCxnSpPr>
                <a:cxnSpLocks/>
              </p:cNvCxnSpPr>
              <p:nvPr/>
            </p:nvCxnSpPr>
            <p:spPr>
              <a:xfrm rot="5400000">
                <a:off x="8387237" y="55148"/>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F815B0-AF0B-8AC6-F8CB-43980DCEC2A3}"/>
                  </a:ext>
                </a:extLst>
              </p:cNvPr>
              <p:cNvCxnSpPr>
                <a:cxnSpLocks/>
              </p:cNvCxnSpPr>
              <p:nvPr/>
            </p:nvCxnSpPr>
            <p:spPr>
              <a:xfrm rot="5400000">
                <a:off x="8387237" y="1597345"/>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nodeType="withEffect">
                                  <p:stCondLst>
                                    <p:cond delay="0"/>
                                  </p:stCondLst>
                                  <p:childTnLst>
                                    <p:animMotion origin="layout" path="M 4.16667E-6 3.7037E-7 L 4.16667E-6 0.03542 " pathEditMode="relative" rAng="0" ptsTypes="AA">
                                      <p:cBhvr>
                                        <p:cTn id="1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Autofit/>
          </a:bodyPr>
          <a:lstStyle/>
          <a:p>
            <a:r>
              <a:rPr lang="en-US"/>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495300" y="1348014"/>
            <a:ext cx="5252371" cy="4221669"/>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Copilot Readiness Hub</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Introducing Microsoft 365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The Copilot System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ChatGPT vs. Microsoft 365 Copilot: What's the difference?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fontAlgn="base">
              <a:spcAft>
                <a:spcPts val="500"/>
              </a:spcAft>
              <a:defRPr/>
            </a:pPr>
            <a:r>
              <a:rPr lang="en-US" sz="1400">
                <a:solidFill>
                  <a:srgbClr val="000000"/>
                </a:solidFill>
                <a:latin typeface="Segoe UI Semibold" panose="020B0702040204020203" pitchFamily="34" charset="0"/>
                <a:cs typeface="Segoe UI Semibold" panose="020B0702040204020203" pitchFamily="34" charset="0"/>
              </a:rPr>
              <a:t>What is Microsoft Viva?</a:t>
            </a: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Microsoft Viva overview</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Get started with Viva: plans and pricing</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Learn more about Microsoft Copilot Dashboard</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Learn more about Microsoft Copilot Academy</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Learn more about Copilot Deployment Kit</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Learn more about Copilot communities</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Viva customer success stories</a:t>
            </a:r>
            <a:endParaRPr lang="en-US" sz="1400">
              <a:solidFill>
                <a:srgbClr val="000000"/>
              </a:solidFill>
              <a:latin typeface="Segoe UI Semibold" panose="020B0702040204020203"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737609" y="399822"/>
            <a:ext cx="5252371" cy="6458178"/>
          </a:xfrm>
          <a:prstGeom prst="rect">
            <a:avLst/>
          </a:prstGeom>
          <a:noFill/>
        </p:spPr>
        <p:txBody>
          <a:bodyPr wrap="square" lIns="0" tIns="45720" rIns="91440" bIns="45720" anchor="t">
            <a:spAutoFit/>
          </a:bodyPr>
          <a:lstStyle/>
          <a:p>
            <a:pPr lvl="0" fontAlgn="base">
              <a:spcAft>
                <a:spcPts val="500"/>
              </a:spcAft>
              <a:defRPr/>
            </a:pPr>
            <a:r>
              <a:rPr lang="en-US" sz="1400">
                <a:solidFill>
                  <a:srgbClr val="000000"/>
                </a:solidFill>
                <a:latin typeface="Segoe UI Semibold" panose="020B0702040204020203" pitchFamily="34" charset="0"/>
                <a:cs typeface="Segoe UI Semibold" panose="020B0702040204020203" pitchFamily="34" charset="0"/>
              </a:rPr>
              <a:t>How Copilot works</a:t>
            </a:r>
          </a:p>
          <a:p>
            <a:pPr marL="182880" lvl="0" indent="-182880" defTabSz="914367" fontAlgn="base">
              <a:spcAft>
                <a:spcPts val="500"/>
              </a:spcAft>
              <a:buClr>
                <a:prstClr val="black"/>
              </a:buClr>
              <a:buFont typeface="Arial" panose="020B0604020202020204" pitchFamily="34" charset="0"/>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How Microsoft 365 Copilot works</a:t>
            </a:r>
            <a:r>
              <a:rPr lang="en-US" sz="1400" u="sng">
                <a:solidFill>
                  <a:srgbClr val="463668"/>
                </a:solidFill>
                <a:latin typeface="Segoe"/>
                <a:ea typeface="Calibri" panose="020F0502020204030204" pitchFamily="34" charset="0"/>
                <a:cs typeface="Segoe UI Semibold" panose="020B0702040204020203" pitchFamily="34" charset="0"/>
              </a:rPr>
              <a:t>: Microsoft Mechanics video</a:t>
            </a:r>
          </a:p>
          <a:p>
            <a:pPr marL="182880" lvl="0" indent="-182880" defTabSz="914367" fontAlgn="base">
              <a:spcAft>
                <a:spcPts val="500"/>
              </a:spcAft>
              <a:buClr>
                <a:prstClr val="black"/>
              </a:buClr>
              <a:buFont typeface="Arial" panose="020B0604020202020204" pitchFamily="34" charset="0"/>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Semantic Index for Copilot</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lvl="0" indent="-182880" defTabSz="914367">
              <a:spcAft>
                <a:spcPts val="500"/>
              </a:spcAft>
              <a:buClr>
                <a:prstClr val="black"/>
              </a:buClr>
              <a:buFont typeface="Arial" panose="020B0604020202020204" pitchFamily="34" charset="0"/>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Microsoft Graph</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lvl="0" indent="-182880" defTabSz="914367">
              <a:spcAft>
                <a:spcPts val="500"/>
              </a:spcAft>
              <a:buClr>
                <a:prstClr val="black"/>
              </a:buClr>
              <a:buFont typeface="Arial" panose="020B0604020202020204" pitchFamily="34" charset="0"/>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Microsoft Graph connectors</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lvl="0" indent="-182880" defTabSz="914367">
              <a:spcAft>
                <a:spcPts val="500"/>
              </a:spcAft>
              <a:buClr>
                <a:prstClr val="black"/>
              </a:buClr>
              <a:buFont typeface="Arial" panose="020B0604020202020204" pitchFamily="34" charset="0"/>
              <a:buChar char="•"/>
              <a:defRPr/>
            </a:pPr>
            <a:r>
              <a:rPr lang="en-US" sz="1400">
                <a:solidFill>
                  <a:srgbClr val="080808"/>
                </a:solidFill>
                <a:latin typeface="Segoe"/>
                <a:ea typeface="Calibri" panose="020F0502020204030204" pitchFamily="34" charset="0"/>
                <a:cs typeface="Segoe UI Semibold" panose="020B0702040204020203" pitchFamily="34" charset="0"/>
              </a:rPr>
              <a:t>Additional copilot experiences across the Microsoft Cloud</a:t>
            </a:r>
          </a:p>
          <a:p>
            <a:pPr marL="742933" lvl="1" indent="-285750" defTabSz="914367">
              <a:spcAft>
                <a:spcPts val="500"/>
              </a:spcAft>
              <a:buClr>
                <a:prstClr val="black"/>
              </a:buClr>
              <a:buFont typeface="Wingdings" panose="05000000000000000000" pitchFamily="2" charset="2"/>
              <a:buChar char="§"/>
              <a:defRPr/>
            </a:pPr>
            <a:r>
              <a:rPr lang="en-US" sz="1400">
                <a:solidFill>
                  <a:srgbClr val="463668"/>
                </a:solidFill>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Microsoft Dynamics 365 Copilot</a:t>
            </a:r>
            <a:endParaRPr lang="en-US" sz="140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a:solidFill>
                  <a:srgbClr val="463668"/>
                </a:solidFill>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Copilot in Power Platform</a:t>
            </a:r>
            <a:endParaRPr lang="en-US" sz="140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a:solidFill>
                  <a:srgbClr val="463668"/>
                </a:solidFill>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Microsoft Security Copilot</a:t>
            </a:r>
            <a:endParaRPr lang="en-US" sz="140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a:solidFill>
                  <a:srgbClr val="463668"/>
                </a:solidFill>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GitHub Copilot</a:t>
            </a:r>
            <a:endParaRPr lang="en-US" sz="140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a:solidFill>
                  <a:srgbClr val="463668"/>
                </a:solidFill>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Copilot in Microsoft Stream</a:t>
            </a: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endParaRPr lang="en-US" sz="1400">
              <a:solidFill>
                <a:srgbClr val="000000"/>
              </a:solidFill>
              <a:latin typeface="Segoe UI Semibold" panose="020B0702040204020203"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Microsoft’s privacy policy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Microsoft Privacy Statement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Trust Center data protection and privacy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a:solidFill>
                  <a:srgbClr val="463668"/>
                </a:solidFill>
                <a:latin typeface="Segoe"/>
                <a:ea typeface="Calibri" panose="020F0502020204030204" pitchFamily="34" charset="0"/>
                <a:cs typeface="Segoe UI Semibold" panose="020B0702040204020203" pitchFamily="34" charset="0"/>
                <a:hlinkClick r:id="rId26">
                  <a:extLst>
                    <a:ext uri="{A12FA001-AC4F-418D-AE19-62706E023703}">
                      <ahyp:hlinkClr xmlns:ahyp="http://schemas.microsoft.com/office/drawing/2018/hyperlinkcolor" val="tx"/>
                    </a:ext>
                  </a:extLst>
                </a:hlinkClick>
              </a:rPr>
              <a:t>Data, privacy, and security for Microsoft 365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7">
                  <a:extLst>
                    <a:ext uri="{A12FA001-AC4F-418D-AE19-62706E023703}">
                      <ahyp:hlinkClr xmlns:ahyp="http://schemas.microsoft.com/office/drawing/2018/hyperlinkcolor" val="tx"/>
                    </a:ext>
                  </a:extLst>
                </a:hlinkClick>
              </a:rPr>
              <a:t>Data, privacy, and security for Azure OpenAI Service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8">
                  <a:extLst>
                    <a:ext uri="{A12FA001-AC4F-418D-AE19-62706E023703}">
                      <ahyp:hlinkClr xmlns:ahyp="http://schemas.microsoft.com/office/drawing/2018/hyperlinkcolor" val="tx"/>
                    </a:ext>
                  </a:extLst>
                </a:hlinkClick>
              </a:rPr>
              <a:t>Role-based access control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9">
                  <a:extLst>
                    <a:ext uri="{A12FA001-AC4F-418D-AE19-62706E023703}">
                      <ahyp:hlinkClr xmlns:ahyp="http://schemas.microsoft.com/office/drawing/2018/hyperlinkcolor" val="tx"/>
                    </a:ext>
                  </a:extLst>
                </a:hlinkClick>
              </a:rPr>
              <a:t>User permissions and permission levels in SharePoint Server</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0">
                  <a:extLst>
                    <a:ext uri="{A12FA001-AC4F-418D-AE19-62706E023703}">
                      <ahyp:hlinkClr xmlns:ahyp="http://schemas.microsoft.com/office/drawing/2018/hyperlinkcolor" val="tx"/>
                    </a:ext>
                  </a:extLst>
                </a:hlinkClick>
              </a:rPr>
              <a:t>Customer Lockbox requests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1">
                  <a:extLst>
                    <a:ext uri="{A12FA001-AC4F-418D-AE19-62706E023703}">
                      <ahyp:hlinkClr xmlns:ahyp="http://schemas.microsoft.com/office/drawing/2018/hyperlinkcolor" val="tx"/>
                    </a:ext>
                  </a:extLst>
                </a:hlinkClick>
              </a:rPr>
              <a:t>Microsoft 365 isolation controls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2">
                  <a:extLst>
                    <a:ext uri="{A12FA001-AC4F-418D-AE19-62706E023703}">
                      <ahyp:hlinkClr xmlns:ahyp="http://schemas.microsoft.com/office/drawing/2018/hyperlinkcolor" val="tx"/>
                    </a:ext>
                  </a:extLst>
                </a:hlinkClick>
              </a:rPr>
              <a:t>Data Protection Addendum</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5994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500"/>
                                  </p:stCondLst>
                                  <p:childTnLst>
                                    <p:animMotion origin="layout" path="M 4.16667E-7 7.40741E-7 L 4.16667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Autofit/>
          </a:bodyPr>
          <a:lstStyle/>
          <a:p>
            <a:r>
              <a:rPr lang="en-US">
                <a:latin typeface="Segoe UI Semibold"/>
                <a:cs typeface="Segoe UI Semibold"/>
              </a:rPr>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09065" y="1352827"/>
            <a:ext cx="5252371" cy="4780796"/>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Data residency and storage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EU Data Boundary</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Blog</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Documentation</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Compliance</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Compliance</a:t>
            </a: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Service Trust Portal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Compliance offering definitions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General Dat Protection Regulation (GDPR)</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Full summary</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Short summary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Security</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Data Protection Addendum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107353" y="1352827"/>
            <a:ext cx="5252371" cy="3877985"/>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How to prepare for Microsoft 365 Copilot</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How to manage Microsoft Search</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Microsoft 365 Product Terms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a:solidFill>
                  <a:schemeClr val="accent2">
                    <a:lumMod val="50000"/>
                  </a:schemeClr>
                </a:solidFill>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Transcription Management in Microsoft 365 Copilot</a:t>
            </a:r>
            <a:endParaRPr kumimoji="0" lang="en-US" sz="1400" b="0" i="0" u="sng" strike="noStrike" kern="1200" cap="none" spc="0" normalizeH="0" baseline="0" noProof="0">
              <a:ln>
                <a:noFill/>
              </a:ln>
              <a:solidFill>
                <a:schemeClr val="accent2">
                  <a:lumMod val="50000"/>
                </a:schemeClr>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Responsible AI</a:t>
            </a:r>
          </a:p>
          <a:p>
            <a:pPr marL="285750" marR="0" lvl="0" indent="-28575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Responsible AI core principles</a:t>
            </a:r>
            <a:endPar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Videos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Documentation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Microsoft Responsible AI Standard</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Governing AI: A Blueprint for the Future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219718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500"/>
                                  </p:stCondLst>
                                  <p:childTnLst>
                                    <p:animMotion origin="layout" path="M -1.45833E-6 -3.33333E-6 L -1.45833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500"/>
                                  </p:stCondLst>
                                  <p:childTnLst>
                                    <p:animMotion origin="layout" path="M 3.95833E-6 -7.40741E-7 L 3.95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42" name="Rounded Rectangle 41">
            <a:extLst>
              <a:ext uri="{FF2B5EF4-FFF2-40B4-BE49-F238E27FC236}">
                <a16:creationId xmlns:a16="http://schemas.microsoft.com/office/drawing/2014/main" id="{95515DF0-3D3D-7312-ABBD-1E3809449567}"/>
              </a:ext>
              <a:ext uri="{C183D7F6-B498-43B3-948B-1728B52AA6E4}">
                <adec:decorative xmlns:adec="http://schemas.microsoft.com/office/drawing/2017/decorative" val="1"/>
              </a:ext>
            </a:extLst>
          </p:cNvPr>
          <p:cNvSpPr/>
          <p:nvPr/>
        </p:nvSpPr>
        <p:spPr bwMode="auto">
          <a:xfrm>
            <a:off x="9067086" y="2026408"/>
            <a:ext cx="258734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Rounded Rectangle 39">
            <a:extLst>
              <a:ext uri="{FF2B5EF4-FFF2-40B4-BE49-F238E27FC236}">
                <a16:creationId xmlns:a16="http://schemas.microsoft.com/office/drawing/2014/main" id="{C7B956E7-9CC3-06D5-C21C-250029FB9F41}"/>
              </a:ext>
              <a:ext uri="{C183D7F6-B498-43B3-948B-1728B52AA6E4}">
                <adec:decorative xmlns:adec="http://schemas.microsoft.com/office/drawing/2017/decorative" val="1"/>
              </a:ext>
            </a:extLst>
          </p:cNvPr>
          <p:cNvSpPr/>
          <p:nvPr/>
        </p:nvSpPr>
        <p:spPr bwMode="auto">
          <a:xfrm>
            <a:off x="6407899"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1" name="Rounded Rectangle 40">
            <a:extLst>
              <a:ext uri="{FF2B5EF4-FFF2-40B4-BE49-F238E27FC236}">
                <a16:creationId xmlns:a16="http://schemas.microsoft.com/office/drawing/2014/main" id="{9D28B219-A1C1-7E4C-FE99-DDC548DE763D}"/>
              </a:ext>
              <a:ext uri="{C183D7F6-B498-43B3-948B-1728B52AA6E4}">
                <adec:decorative xmlns:adec="http://schemas.microsoft.com/office/drawing/2017/decorative" val="1"/>
              </a:ext>
            </a:extLst>
          </p:cNvPr>
          <p:cNvSpPr/>
          <p:nvPr/>
        </p:nvSpPr>
        <p:spPr bwMode="auto">
          <a:xfrm>
            <a:off x="3746443"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4" name="Rounded Rectangle 73">
            <a:extLst>
              <a:ext uri="{FF2B5EF4-FFF2-40B4-BE49-F238E27FC236}">
                <a16:creationId xmlns:a16="http://schemas.microsoft.com/office/drawing/2014/main" id="{57BF42E9-4779-F5A1-A55B-8E3B619DD3B0}"/>
              </a:ext>
              <a:ext uri="{C183D7F6-B498-43B3-948B-1728B52AA6E4}">
                <adec:decorative xmlns:adec="http://schemas.microsoft.com/office/drawing/2017/decorative" val="1"/>
              </a:ext>
            </a:extLst>
          </p:cNvPr>
          <p:cNvSpPr/>
          <p:nvPr/>
        </p:nvSpPr>
        <p:spPr bwMode="auto">
          <a:xfrm>
            <a:off x="1079728"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 name="Group 3">
            <a:extLst>
              <a:ext uri="{FF2B5EF4-FFF2-40B4-BE49-F238E27FC236}">
                <a16:creationId xmlns:a16="http://schemas.microsoft.com/office/drawing/2014/main" id="{27D0E4C7-4254-2D16-6CB0-5D64C35CAB76}"/>
              </a:ext>
              <a:ext uri="{C183D7F6-B498-43B3-948B-1728B52AA6E4}">
                <adec:decorative xmlns:adec="http://schemas.microsoft.com/office/drawing/2017/decorative" val="1"/>
              </a:ext>
            </a:extLst>
          </p:cNvPr>
          <p:cNvGrpSpPr/>
          <p:nvPr/>
        </p:nvGrpSpPr>
        <p:grpSpPr>
          <a:xfrm>
            <a:off x="537569" y="2140557"/>
            <a:ext cx="530953" cy="3827522"/>
            <a:chOff x="537568" y="2020906"/>
            <a:chExt cx="491921" cy="3675641"/>
          </a:xfrm>
        </p:grpSpPr>
        <p:sp>
          <p:nvSpPr>
            <p:cNvPr id="5" name="Left Bracket 4">
              <a:extLst>
                <a:ext uri="{FF2B5EF4-FFF2-40B4-BE49-F238E27FC236}">
                  <a16:creationId xmlns:a16="http://schemas.microsoft.com/office/drawing/2014/main" id="{357AB613-F520-66FE-92D8-6526DD9FAAFA}"/>
                </a:ext>
              </a:extLst>
            </p:cNvPr>
            <p:cNvSpPr/>
            <p:nvPr/>
          </p:nvSpPr>
          <p:spPr>
            <a:xfrm>
              <a:off x="537568" y="2020906"/>
              <a:ext cx="191739" cy="3675641"/>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defTabSz="932472" fontAlgn="base">
                <a:spcBef>
                  <a:spcPct val="0"/>
                </a:spcBef>
                <a:spcAft>
                  <a:spcPct val="0"/>
                </a:spcAft>
              </a:pPr>
              <a:endParaRPr lang="en-US" sz="1400" b="1">
                <a:solidFill>
                  <a:schemeClr val="accent2"/>
                </a:solidFill>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98835641-C120-71EA-8AA8-FBD49D630A1F}"/>
                </a:ext>
              </a:extLst>
            </p:cNvPr>
            <p:cNvCxnSpPr>
              <a:cxnSpLocks/>
            </p:cNvCxnSpPr>
            <p:nvPr/>
          </p:nvCxnSpPr>
          <p:spPr>
            <a:xfrm>
              <a:off x="729307" y="2020906"/>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3D1A15-9498-7D9A-BE17-030027794C86}"/>
                </a:ext>
              </a:extLst>
            </p:cNvPr>
            <p:cNvCxnSpPr>
              <a:cxnSpLocks/>
            </p:cNvCxnSpPr>
            <p:nvPr/>
          </p:nvCxnSpPr>
          <p:spPr>
            <a:xfrm>
              <a:off x="729307" y="5696547"/>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18621681-0343-9B03-87D9-3045965C03B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18" name="Title 1">
            <a:extLst>
              <a:ext uri="{FF2B5EF4-FFF2-40B4-BE49-F238E27FC236}">
                <a16:creationId xmlns:a16="http://schemas.microsoft.com/office/drawing/2014/main" id="{E9ACA12B-567F-2956-5B53-B7B367FE00AE}"/>
              </a:ext>
            </a:extLst>
          </p:cNvPr>
          <p:cNvSpPr>
            <a:spLocks noGrp="1"/>
          </p:cNvSpPr>
          <p:nvPr>
            <p:ph type="title"/>
          </p:nvPr>
        </p:nvSpPr>
        <p:spPr/>
        <p:txBody>
          <a:bodyPr>
            <a:normAutofit/>
          </a:bodyPr>
          <a:lstStyle/>
          <a:p>
            <a:pPr algn="ctr"/>
            <a:r>
              <a:rPr lang="en-US" sz="3600" noProof="0"/>
              <a:t>Implementation overview</a:t>
            </a:r>
          </a:p>
        </p:txBody>
      </p:sp>
      <p:sp>
        <p:nvSpPr>
          <p:cNvPr id="75" name="TextBox 74">
            <a:extLst>
              <a:ext uri="{FF2B5EF4-FFF2-40B4-BE49-F238E27FC236}">
                <a16:creationId xmlns:a16="http://schemas.microsoft.com/office/drawing/2014/main" id="{57377F42-36D5-6A77-17D7-FEF9DB1D59AF}"/>
              </a:ext>
            </a:extLst>
          </p:cNvPr>
          <p:cNvSpPr txBox="1"/>
          <p:nvPr/>
        </p:nvSpPr>
        <p:spPr>
          <a:xfrm rot="16200000">
            <a:off x="50604" y="3178936"/>
            <a:ext cx="1609034" cy="276999"/>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a:t>
            </a:r>
            <a:br>
              <a:rPr lang="en-US" sz="1000" b="1" cap="all" spc="300">
                <a:solidFill>
                  <a:srgbClr val="C03BC4"/>
                </a:solidFill>
                <a:latin typeface="Segoe UI Semibold"/>
                <a:cs typeface="Segoe UI"/>
              </a:rPr>
            </a:br>
            <a:r>
              <a:rPr lang="en-US" sz="1000" b="1" cap="all" spc="300">
                <a:solidFill>
                  <a:srgbClr val="C03BC4"/>
                </a:solidFill>
                <a:latin typeface="Segoe UI Semibold"/>
                <a:cs typeface="Segoe UI"/>
              </a:rPr>
              <a:t> Enablement</a:t>
            </a:r>
          </a:p>
        </p:txBody>
      </p:sp>
      <p:sp>
        <p:nvSpPr>
          <p:cNvPr id="31" name="Rectangle: Rounded Corners 10">
            <a:extLst>
              <a:ext uri="{FF2B5EF4-FFF2-40B4-BE49-F238E27FC236}">
                <a16:creationId xmlns:a16="http://schemas.microsoft.com/office/drawing/2014/main" id="{50189B18-8B88-7CC2-ABF2-1E2E688D8B08}"/>
              </a:ext>
            </a:extLst>
          </p:cNvPr>
          <p:cNvSpPr/>
          <p:nvPr/>
        </p:nvSpPr>
        <p:spPr>
          <a:xfrm>
            <a:off x="1212130" y="1620107"/>
            <a:ext cx="2322542"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63" name="TextBox 62">
            <a:extLst>
              <a:ext uri="{FF2B5EF4-FFF2-40B4-BE49-F238E27FC236}">
                <a16:creationId xmlns:a16="http://schemas.microsoft.com/office/drawing/2014/main" id="{FE165181-E7D3-7923-34DE-A69D3186C8AA}"/>
              </a:ext>
            </a:extLst>
          </p:cNvPr>
          <p:cNvSpPr txBox="1"/>
          <p:nvPr/>
        </p:nvSpPr>
        <p:spPr>
          <a:xfrm>
            <a:off x="1098734" y="208457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lang="en-US" sz="1100" cap="none">
                <a:solidFill>
                  <a:srgbClr val="C03BC4"/>
                </a:solidFill>
                <a:latin typeface="Segoe UI Semibold"/>
                <a:cs typeface="Segoe UI Semibold"/>
              </a:rPr>
              <a:t>User Enablement Workstream</a:t>
            </a:r>
          </a:p>
        </p:txBody>
      </p:sp>
      <p:sp>
        <p:nvSpPr>
          <p:cNvPr id="25" name="TextBox 24">
            <a:extLst>
              <a:ext uri="{FF2B5EF4-FFF2-40B4-BE49-F238E27FC236}">
                <a16:creationId xmlns:a16="http://schemas.microsoft.com/office/drawing/2014/main" id="{627D7DDD-3C71-9591-7827-4AE27AC7A178}"/>
              </a:ext>
            </a:extLst>
          </p:cNvPr>
          <p:cNvSpPr txBox="1"/>
          <p:nvPr/>
        </p:nvSpPr>
        <p:spPr>
          <a:xfrm>
            <a:off x="1097201" y="226443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26" name="Rectangle: Rounded Corners 10">
            <a:extLst>
              <a:ext uri="{FF2B5EF4-FFF2-40B4-BE49-F238E27FC236}">
                <a16:creationId xmlns:a16="http://schemas.microsoft.com/office/drawing/2014/main" id="{4F9716B7-C471-5941-F1FA-6DD7149EB984}"/>
              </a:ext>
            </a:extLst>
          </p:cNvPr>
          <p:cNvSpPr/>
          <p:nvPr/>
        </p:nvSpPr>
        <p:spPr>
          <a:xfrm>
            <a:off x="3928233"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19" name="TextBox 18">
            <a:extLst>
              <a:ext uri="{FF2B5EF4-FFF2-40B4-BE49-F238E27FC236}">
                <a16:creationId xmlns:a16="http://schemas.microsoft.com/office/drawing/2014/main" id="{4BFD45C6-C261-B355-BC08-31078CEB134E}"/>
              </a:ext>
            </a:extLst>
          </p:cNvPr>
          <p:cNvSpPr txBox="1"/>
          <p:nvPr/>
        </p:nvSpPr>
        <p:spPr>
          <a:xfrm>
            <a:off x="3765850" y="204940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(Community of Practice/Champion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38" name="Rectangle: Rounded Corners 10">
            <a:extLst>
              <a:ext uri="{FF2B5EF4-FFF2-40B4-BE49-F238E27FC236}">
                <a16:creationId xmlns:a16="http://schemas.microsoft.com/office/drawing/2014/main" id="{EFE01B58-F629-4D82-C140-F552426C8EE9}"/>
              </a:ext>
            </a:extLst>
          </p:cNvPr>
          <p:cNvSpPr/>
          <p:nvPr/>
        </p:nvSpPr>
        <p:spPr>
          <a:xfrm>
            <a:off x="6540469"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23" name="TextBox 22">
            <a:extLst>
              <a:ext uri="{FF2B5EF4-FFF2-40B4-BE49-F238E27FC236}">
                <a16:creationId xmlns:a16="http://schemas.microsoft.com/office/drawing/2014/main" id="{0A9A3A9D-AB47-F97E-45A3-2E2C72CAF47D}"/>
              </a:ext>
            </a:extLst>
          </p:cNvPr>
          <p:cNvSpPr txBox="1"/>
          <p:nvPr/>
        </p:nvSpPr>
        <p:spPr>
          <a:xfrm>
            <a:off x="6425540" y="2049409"/>
            <a:ext cx="2552400"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29" name="Rectangle: Rounded Corners 10">
            <a:extLst>
              <a:ext uri="{FF2B5EF4-FFF2-40B4-BE49-F238E27FC236}">
                <a16:creationId xmlns:a16="http://schemas.microsoft.com/office/drawing/2014/main" id="{314B120B-5DC8-5535-4247-1CD0A0CAA4C7}"/>
              </a:ext>
            </a:extLst>
          </p:cNvPr>
          <p:cNvSpPr/>
          <p:nvPr/>
        </p:nvSpPr>
        <p:spPr>
          <a:xfrm>
            <a:off x="9199488"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17" name="TextBox 16">
            <a:extLst>
              <a:ext uri="{FF2B5EF4-FFF2-40B4-BE49-F238E27FC236}">
                <a16:creationId xmlns:a16="http://schemas.microsoft.com/office/drawing/2014/main" id="{C79378D7-9A8C-FC9E-3AA2-5535133E880C}"/>
              </a:ext>
            </a:extLst>
          </p:cNvPr>
          <p:cNvSpPr txBox="1"/>
          <p:nvPr/>
        </p:nvSpPr>
        <p:spPr>
          <a:xfrm>
            <a:off x="9085230" y="204940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sp>
        <p:nvSpPr>
          <p:cNvPr id="77" name="Oval 76">
            <a:extLst>
              <a:ext uri="{FF2B5EF4-FFF2-40B4-BE49-F238E27FC236}">
                <a16:creationId xmlns:a16="http://schemas.microsoft.com/office/drawing/2014/main" id="{AD5864D3-5156-030A-8851-AE4BE4C1BD9B}"/>
              </a:ext>
              <a:ext uri="{C183D7F6-B498-43B3-948B-1728B52AA6E4}">
                <adec:decorative xmlns:adec="http://schemas.microsoft.com/office/drawing/2017/decorative" val="1"/>
              </a:ext>
            </a:extLst>
          </p:cNvPr>
          <p:cNvSpPr/>
          <p:nvPr/>
        </p:nvSpPr>
        <p:spPr>
          <a:xfrm>
            <a:off x="323113" y="4196143"/>
            <a:ext cx="373882" cy="3738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mj-lt"/>
              <a:cs typeface="Segoe UI" panose="020B0502040204020203" pitchFamily="34" charset="0"/>
            </a:endParaRPr>
          </a:p>
        </p:txBody>
      </p:sp>
      <p:pic>
        <p:nvPicPr>
          <p:cNvPr id="78" name="Graphic 77">
            <a:extLst>
              <a:ext uri="{FF2B5EF4-FFF2-40B4-BE49-F238E27FC236}">
                <a16:creationId xmlns:a16="http://schemas.microsoft.com/office/drawing/2014/main" id="{4FA7E8E2-13F2-2DA2-0890-F9611BDB30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578" y="4268784"/>
            <a:ext cx="228600" cy="228600"/>
          </a:xfrm>
          <a:prstGeom prst="rect">
            <a:avLst/>
          </a:prstGeom>
        </p:spPr>
      </p:pic>
      <p:grpSp>
        <p:nvGrpSpPr>
          <p:cNvPr id="14" name="Group 13">
            <a:extLst>
              <a:ext uri="{FF2B5EF4-FFF2-40B4-BE49-F238E27FC236}">
                <a16:creationId xmlns:a16="http://schemas.microsoft.com/office/drawing/2014/main" id="{C2F785F9-55A1-9C08-C746-221DD329CEDA}"/>
              </a:ext>
              <a:ext uri="{C183D7F6-B498-43B3-948B-1728B52AA6E4}">
                <adec:decorative xmlns:adec="http://schemas.microsoft.com/office/drawing/2017/decorative" val="1"/>
              </a:ext>
            </a:extLst>
          </p:cNvPr>
          <p:cNvGrpSpPr/>
          <p:nvPr/>
        </p:nvGrpSpPr>
        <p:grpSpPr>
          <a:xfrm>
            <a:off x="3887111" y="2195474"/>
            <a:ext cx="144000" cy="1894045"/>
            <a:chOff x="3887111" y="2195474"/>
            <a:chExt cx="144000" cy="1894045"/>
          </a:xfrm>
        </p:grpSpPr>
        <p:sp>
          <p:nvSpPr>
            <p:cNvPr id="34" name="Graphic 17" descr="Badge Tick1 with solid fill">
              <a:extLst>
                <a:ext uri="{FF2B5EF4-FFF2-40B4-BE49-F238E27FC236}">
                  <a16:creationId xmlns:a16="http://schemas.microsoft.com/office/drawing/2014/main" id="{D0DC229F-E342-A9E1-FB69-90AFFF8DDEE5}"/>
                </a:ext>
              </a:extLst>
            </p:cNvPr>
            <p:cNvSpPr>
              <a:spLocks noChangeAspect="1"/>
            </p:cNvSpPr>
            <p:nvPr/>
          </p:nvSpPr>
          <p:spPr>
            <a:xfrm>
              <a:off x="3887111"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5" name="Graphic 17" descr="Badge Tick1 with solid fill">
              <a:extLst>
                <a:ext uri="{FF2B5EF4-FFF2-40B4-BE49-F238E27FC236}">
                  <a16:creationId xmlns:a16="http://schemas.microsoft.com/office/drawing/2014/main" id="{8910ECA2-FD73-63A4-FC32-70FA8368A144}"/>
                </a:ext>
              </a:extLst>
            </p:cNvPr>
            <p:cNvSpPr>
              <a:spLocks noChangeAspect="1"/>
            </p:cNvSpPr>
            <p:nvPr/>
          </p:nvSpPr>
          <p:spPr>
            <a:xfrm>
              <a:off x="3887111" y="254189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6" name="Graphic 17" descr="Badge Tick1 with solid fill">
              <a:extLst>
                <a:ext uri="{FF2B5EF4-FFF2-40B4-BE49-F238E27FC236}">
                  <a16:creationId xmlns:a16="http://schemas.microsoft.com/office/drawing/2014/main" id="{783582B5-6A5D-6C21-71A7-4052C215C501}"/>
                </a:ext>
              </a:extLst>
            </p:cNvPr>
            <p:cNvSpPr>
              <a:spLocks noChangeAspect="1"/>
            </p:cNvSpPr>
            <p:nvPr/>
          </p:nvSpPr>
          <p:spPr>
            <a:xfrm>
              <a:off x="3887111" y="2899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 name="Graphic 17" descr="Badge Tick1 with solid fill">
              <a:extLst>
                <a:ext uri="{FF2B5EF4-FFF2-40B4-BE49-F238E27FC236}">
                  <a16:creationId xmlns:a16="http://schemas.microsoft.com/office/drawing/2014/main" id="{FD3CFFB1-E158-4BE0-113A-CDE2689BA233}"/>
                </a:ext>
              </a:extLst>
            </p:cNvPr>
            <p:cNvSpPr>
              <a:spLocks noChangeAspect="1"/>
            </p:cNvSpPr>
            <p:nvPr/>
          </p:nvSpPr>
          <p:spPr>
            <a:xfrm>
              <a:off x="3887111" y="338288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7EB2E66B-59E7-3F8C-70F8-E28A348B86AA}"/>
                </a:ext>
              </a:extLst>
            </p:cNvPr>
            <p:cNvSpPr>
              <a:spLocks noChangeAspect="1"/>
            </p:cNvSpPr>
            <p:nvPr/>
          </p:nvSpPr>
          <p:spPr>
            <a:xfrm>
              <a:off x="3887111" y="37394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9" name="Graphic 17" descr="Badge Tick1 with solid fill">
              <a:extLst>
                <a:ext uri="{FF2B5EF4-FFF2-40B4-BE49-F238E27FC236}">
                  <a16:creationId xmlns:a16="http://schemas.microsoft.com/office/drawing/2014/main" id="{2D3B0887-C869-2181-8728-ED7846C425C1}"/>
                </a:ext>
              </a:extLst>
            </p:cNvPr>
            <p:cNvSpPr>
              <a:spLocks noChangeAspect="1"/>
            </p:cNvSpPr>
            <p:nvPr/>
          </p:nvSpPr>
          <p:spPr>
            <a:xfrm>
              <a:off x="3887111" y="39455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3" name="Group 2">
            <a:extLst>
              <a:ext uri="{FF2B5EF4-FFF2-40B4-BE49-F238E27FC236}">
                <a16:creationId xmlns:a16="http://schemas.microsoft.com/office/drawing/2014/main" id="{6E84B287-8031-0F03-6ABA-9061B7CCC832}"/>
              </a:ext>
              <a:ext uri="{C183D7F6-B498-43B3-948B-1728B52AA6E4}">
                <adec:decorative xmlns:adec="http://schemas.microsoft.com/office/drawing/2017/decorative" val="1"/>
              </a:ext>
            </a:extLst>
          </p:cNvPr>
          <p:cNvGrpSpPr/>
          <p:nvPr/>
        </p:nvGrpSpPr>
        <p:grpSpPr>
          <a:xfrm>
            <a:off x="716623" y="4383084"/>
            <a:ext cx="10937809" cy="1799508"/>
            <a:chOff x="716623" y="4383084"/>
            <a:chExt cx="10937809" cy="1799508"/>
          </a:xfrm>
        </p:grpSpPr>
        <p:sp>
          <p:nvSpPr>
            <p:cNvPr id="79" name="Rounded Rectangle 78">
              <a:extLst>
                <a:ext uri="{FF2B5EF4-FFF2-40B4-BE49-F238E27FC236}">
                  <a16:creationId xmlns:a16="http://schemas.microsoft.com/office/drawing/2014/main" id="{53DA10C1-23C1-ADCB-AAD1-D8FD8BBBF26B}"/>
                </a:ext>
                <a:ext uri="{C183D7F6-B498-43B3-948B-1728B52AA6E4}">
                  <adec:decorative xmlns:adec="http://schemas.microsoft.com/office/drawing/2017/decorative" val="1"/>
                </a:ext>
              </a:extLst>
            </p:cNvPr>
            <p:cNvSpPr/>
            <p:nvPr/>
          </p:nvSpPr>
          <p:spPr bwMode="auto">
            <a:xfrm>
              <a:off x="6407899"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0" name="Rounded Rectangle 79">
              <a:extLst>
                <a:ext uri="{FF2B5EF4-FFF2-40B4-BE49-F238E27FC236}">
                  <a16:creationId xmlns:a16="http://schemas.microsoft.com/office/drawing/2014/main" id="{E5F482A3-8D97-E402-C686-969125D1A4ED}"/>
                </a:ext>
                <a:ext uri="{C183D7F6-B498-43B3-948B-1728B52AA6E4}">
                  <adec:decorative xmlns:adec="http://schemas.microsoft.com/office/drawing/2017/decorative" val="1"/>
                </a:ext>
              </a:extLst>
            </p:cNvPr>
            <p:cNvSpPr/>
            <p:nvPr/>
          </p:nvSpPr>
          <p:spPr bwMode="auto">
            <a:xfrm>
              <a:off x="3746443" y="4462859"/>
              <a:ext cx="2587346" cy="1691432"/>
            </a:xfrm>
            <a:prstGeom prst="roundRect">
              <a:avLst>
                <a:gd name="adj" fmla="val 4788"/>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1" name="Rounded Rectangle 80">
              <a:extLst>
                <a:ext uri="{FF2B5EF4-FFF2-40B4-BE49-F238E27FC236}">
                  <a16:creationId xmlns:a16="http://schemas.microsoft.com/office/drawing/2014/main" id="{60EDC213-7CC0-17F8-A49B-463EDEFFED08}"/>
                </a:ext>
                <a:ext uri="{C183D7F6-B498-43B3-948B-1728B52AA6E4}">
                  <adec:decorative xmlns:adec="http://schemas.microsoft.com/office/drawing/2017/decorative" val="1"/>
                </a:ext>
              </a:extLst>
            </p:cNvPr>
            <p:cNvSpPr/>
            <p:nvPr/>
          </p:nvSpPr>
          <p:spPr bwMode="auto">
            <a:xfrm>
              <a:off x="9067086"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2" name="Rounded Rectangle 81">
              <a:extLst>
                <a:ext uri="{FF2B5EF4-FFF2-40B4-BE49-F238E27FC236}">
                  <a16:creationId xmlns:a16="http://schemas.microsoft.com/office/drawing/2014/main" id="{016021FC-6B3B-9F12-C8C2-2803342D24AF}"/>
                </a:ext>
                <a:ext uri="{C183D7F6-B498-43B3-948B-1728B52AA6E4}">
                  <adec:decorative xmlns:adec="http://schemas.microsoft.com/office/drawing/2017/decorative" val="1"/>
                </a:ext>
              </a:extLst>
            </p:cNvPr>
            <p:cNvSpPr/>
            <p:nvPr/>
          </p:nvSpPr>
          <p:spPr bwMode="auto">
            <a:xfrm>
              <a:off x="1079728" y="4462859"/>
              <a:ext cx="2587346" cy="1691432"/>
            </a:xfrm>
            <a:prstGeom prst="roundRect">
              <a:avLst>
                <a:gd name="adj" fmla="val 622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6" name="TextBox 75">
              <a:extLst>
                <a:ext uri="{FF2B5EF4-FFF2-40B4-BE49-F238E27FC236}">
                  <a16:creationId xmlns:a16="http://schemas.microsoft.com/office/drawing/2014/main" id="{06135E96-669D-FEB1-83D1-4CC5C90AAE70}"/>
                </a:ext>
              </a:extLst>
            </p:cNvPr>
            <p:cNvSpPr txBox="1"/>
            <p:nvPr/>
          </p:nvSpPr>
          <p:spPr>
            <a:xfrm rot="16200000">
              <a:off x="311370" y="5008520"/>
              <a:ext cx="1087506" cy="276999"/>
            </a:xfrm>
            <a:prstGeom prst="rect">
              <a:avLst/>
            </a:prstGeom>
            <a:noFill/>
          </p:spPr>
          <p:txBody>
            <a:bodyPr wrap="square" lIns="0" tIns="0" rIns="0" bIns="0" rtlCol="0">
              <a:spAutoFit/>
            </a:bodyPr>
            <a:lstStyle/>
            <a:p>
              <a:pPr algn="ctr">
                <a:lnSpc>
                  <a:spcPct val="90000"/>
                </a:lnSpc>
                <a:spcAft>
                  <a:spcPts val="600"/>
                </a:spcAft>
                <a:defRPr/>
              </a:pPr>
              <a:r>
                <a:rPr lang="en-US" sz="1000" cap="all" spc="300">
                  <a:solidFill>
                    <a:srgbClr val="0078D4"/>
                  </a:solidFill>
                  <a:latin typeface="Segoe UI Semibold"/>
                  <a:cs typeface="Segoe UI" panose="020B0502040204020203" pitchFamily="34" charset="0"/>
                </a:rPr>
                <a:t>Technical Readiness</a:t>
              </a:r>
            </a:p>
          </p:txBody>
        </p:sp>
        <p:cxnSp>
          <p:nvCxnSpPr>
            <p:cNvPr id="83" name="Straight Connector 82">
              <a:extLst>
                <a:ext uri="{FF2B5EF4-FFF2-40B4-BE49-F238E27FC236}">
                  <a16:creationId xmlns:a16="http://schemas.microsoft.com/office/drawing/2014/main" id="{470FDF9E-2662-821E-B722-48E93E5DB6DD}"/>
                </a:ext>
                <a:ext uri="{C183D7F6-B498-43B3-948B-1728B52AA6E4}">
                  <adec:decorative xmlns:adec="http://schemas.microsoft.com/office/drawing/2017/decorative" val="1"/>
                </a:ext>
              </a:extLst>
            </p:cNvPr>
            <p:cNvCxnSpPr>
              <a:cxnSpLocks/>
            </p:cNvCxnSpPr>
            <p:nvPr/>
          </p:nvCxnSpPr>
          <p:spPr>
            <a:xfrm flipH="1">
              <a:off x="744520" y="4383084"/>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E8B388C-CCEA-FB4D-BA8A-29BEBF88241D}"/>
                </a:ext>
              </a:extLst>
            </p:cNvPr>
            <p:cNvSpPr txBox="1"/>
            <p:nvPr/>
          </p:nvSpPr>
          <p:spPr>
            <a:xfrm>
              <a:off x="1106160" y="475076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Perform the Microsoft 365 Copilot Optimization Assessment</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48" name="Graphic 17" descr="Badge Tick1 with solid fill">
              <a:extLst>
                <a:ext uri="{FF2B5EF4-FFF2-40B4-BE49-F238E27FC236}">
                  <a16:creationId xmlns:a16="http://schemas.microsoft.com/office/drawing/2014/main" id="{AABD0927-4C41-B9D7-AA6A-0CCF6F9394FC}"/>
                </a:ext>
              </a:extLst>
            </p:cNvPr>
            <p:cNvSpPr>
              <a:spLocks noChangeAspect="1"/>
            </p:cNvSpPr>
            <p:nvPr/>
          </p:nvSpPr>
          <p:spPr>
            <a:xfrm>
              <a:off x="1230923" y="4906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9" name="Graphic 17" descr="Badge Tick1 with solid fill">
              <a:extLst>
                <a:ext uri="{FF2B5EF4-FFF2-40B4-BE49-F238E27FC236}">
                  <a16:creationId xmlns:a16="http://schemas.microsoft.com/office/drawing/2014/main" id="{9535055A-470D-CD11-85C4-7025EFB6B871}"/>
                </a:ext>
              </a:extLst>
            </p:cNvPr>
            <p:cNvSpPr>
              <a:spLocks noChangeAspect="1"/>
            </p:cNvSpPr>
            <p:nvPr/>
          </p:nvSpPr>
          <p:spPr>
            <a:xfrm>
              <a:off x="1230923" y="53881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0" name="TextBox 49">
              <a:extLst>
                <a:ext uri="{FF2B5EF4-FFF2-40B4-BE49-F238E27FC236}">
                  <a16:creationId xmlns:a16="http://schemas.microsoft.com/office/drawing/2014/main" id="{054FFE8E-8F31-DA4D-B276-A526A1B4983F}"/>
                </a:ext>
              </a:extLst>
            </p:cNvPr>
            <p:cNvSpPr txBox="1"/>
            <p:nvPr/>
          </p:nvSpPr>
          <p:spPr>
            <a:xfrm>
              <a:off x="3765850" y="448674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Assign permissions by role to provide access to the Microsoft 365 Copilot usage report</a:t>
              </a:r>
            </a:p>
          </p:txBody>
        </p:sp>
        <p:sp>
          <p:nvSpPr>
            <p:cNvPr id="51" name="Graphic 17" descr="Badge Tick1 with solid fill">
              <a:extLst>
                <a:ext uri="{FF2B5EF4-FFF2-40B4-BE49-F238E27FC236}">
                  <a16:creationId xmlns:a16="http://schemas.microsoft.com/office/drawing/2014/main" id="{50A30542-9073-B24A-44BF-89E0A47BF101}"/>
                </a:ext>
              </a:extLst>
            </p:cNvPr>
            <p:cNvSpPr>
              <a:spLocks noChangeAspect="1"/>
            </p:cNvSpPr>
            <p:nvPr/>
          </p:nvSpPr>
          <p:spPr>
            <a:xfrm>
              <a:off x="3887111"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2" name="Graphic 17" descr="Badge Tick1 with solid fill">
              <a:extLst>
                <a:ext uri="{FF2B5EF4-FFF2-40B4-BE49-F238E27FC236}">
                  <a16:creationId xmlns:a16="http://schemas.microsoft.com/office/drawing/2014/main" id="{0C35DCD0-F210-03A1-158F-97FB28CDF949}"/>
                </a:ext>
              </a:extLst>
            </p:cNvPr>
            <p:cNvSpPr>
              <a:spLocks noChangeAspect="1"/>
            </p:cNvSpPr>
            <p:nvPr/>
          </p:nvSpPr>
          <p:spPr>
            <a:xfrm>
              <a:off x="3887111"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3" name="TextBox 52">
              <a:extLst>
                <a:ext uri="{FF2B5EF4-FFF2-40B4-BE49-F238E27FC236}">
                  <a16:creationId xmlns:a16="http://schemas.microsoft.com/office/drawing/2014/main" id="{DFD5638A-CFD3-24C3-DE9D-95917DAE6506}"/>
                </a:ext>
              </a:extLst>
            </p:cNvPr>
            <p:cNvSpPr txBox="1"/>
            <p:nvPr/>
          </p:nvSpPr>
          <p:spPr>
            <a:xfrm>
              <a:off x="6425540" y="448674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54" name="Graphic 17" descr="Badge Tick1 with solid fill">
              <a:extLst>
                <a:ext uri="{FF2B5EF4-FFF2-40B4-BE49-F238E27FC236}">
                  <a16:creationId xmlns:a16="http://schemas.microsoft.com/office/drawing/2014/main" id="{9A14E47D-347C-34B4-ACEF-B16B071D5E56}"/>
                </a:ext>
              </a:extLst>
            </p:cNvPr>
            <p:cNvSpPr>
              <a:spLocks noChangeAspect="1"/>
            </p:cNvSpPr>
            <p:nvPr/>
          </p:nvSpPr>
          <p:spPr>
            <a:xfrm>
              <a:off x="6543299"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D4807506-E99F-7F93-A1C1-AF2AE0F96F21}"/>
                </a:ext>
              </a:extLst>
            </p:cNvPr>
            <p:cNvSpPr>
              <a:spLocks noChangeAspect="1"/>
            </p:cNvSpPr>
            <p:nvPr/>
          </p:nvSpPr>
          <p:spPr>
            <a:xfrm>
              <a:off x="6543299" y="485740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6" name="TextBox 55">
              <a:extLst>
                <a:ext uri="{FF2B5EF4-FFF2-40B4-BE49-F238E27FC236}">
                  <a16:creationId xmlns:a16="http://schemas.microsoft.com/office/drawing/2014/main" id="{67F9378D-D261-F63A-C3C7-2FDEA65EF086}"/>
                </a:ext>
              </a:extLst>
            </p:cNvPr>
            <p:cNvSpPr txBox="1"/>
            <p:nvPr/>
          </p:nvSpPr>
          <p:spPr>
            <a:xfrm>
              <a:off x="9085230" y="4496334"/>
              <a:ext cx="2552400" cy="787908"/>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plugins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57" name="Graphic 17" descr="Badge Tick1 with solid fill">
              <a:extLst>
                <a:ext uri="{FF2B5EF4-FFF2-40B4-BE49-F238E27FC236}">
                  <a16:creationId xmlns:a16="http://schemas.microsoft.com/office/drawing/2014/main" id="{53315989-AB2B-98E6-4A54-9559D67BD9A8}"/>
                </a:ext>
              </a:extLst>
            </p:cNvPr>
            <p:cNvSpPr>
              <a:spLocks noChangeAspect="1"/>
            </p:cNvSpPr>
            <p:nvPr/>
          </p:nvSpPr>
          <p:spPr>
            <a:xfrm>
              <a:off x="9199488"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DF138EA-13D8-562B-7C48-348B5998DFE2}"/>
                </a:ext>
              </a:extLst>
            </p:cNvPr>
            <p:cNvSpPr>
              <a:spLocks noChangeAspect="1"/>
            </p:cNvSpPr>
            <p:nvPr/>
          </p:nvSpPr>
          <p:spPr>
            <a:xfrm>
              <a:off x="9199488"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4" name="TextBox 63">
              <a:extLst>
                <a:ext uri="{FF2B5EF4-FFF2-40B4-BE49-F238E27FC236}">
                  <a16:creationId xmlns:a16="http://schemas.microsoft.com/office/drawing/2014/main" id="{FBBA47AE-5D43-7B16-BC77-0408FC442F62}"/>
                </a:ext>
              </a:extLst>
            </p:cNvPr>
            <p:cNvSpPr txBox="1"/>
            <p:nvPr/>
          </p:nvSpPr>
          <p:spPr>
            <a:xfrm>
              <a:off x="1106824" y="455367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7" name="Graphic 17" descr="Badge Tick1 with solid fill">
              <a:extLst>
                <a:ext uri="{FF2B5EF4-FFF2-40B4-BE49-F238E27FC236}">
                  <a16:creationId xmlns:a16="http://schemas.microsoft.com/office/drawing/2014/main" id="{EA2D18E8-636E-8199-7C17-D45F85866972}"/>
                </a:ext>
              </a:extLst>
            </p:cNvPr>
            <p:cNvSpPr>
              <a:spLocks noChangeAspect="1"/>
            </p:cNvSpPr>
            <p:nvPr/>
          </p:nvSpPr>
          <p:spPr>
            <a:xfrm>
              <a:off x="1230923" y="573325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0" name="Graphic 17" descr="Badge Tick1 with solid fill">
              <a:extLst>
                <a:ext uri="{FF2B5EF4-FFF2-40B4-BE49-F238E27FC236}">
                  <a16:creationId xmlns:a16="http://schemas.microsoft.com/office/drawing/2014/main" id="{ECBEEE9C-C821-C12F-72D9-0A2A04A67B99}"/>
                </a:ext>
              </a:extLst>
            </p:cNvPr>
            <p:cNvSpPr>
              <a:spLocks noChangeAspect="1"/>
            </p:cNvSpPr>
            <p:nvPr/>
          </p:nvSpPr>
          <p:spPr>
            <a:xfrm>
              <a:off x="3893347" y="564615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5" name="Group 14">
            <a:extLst>
              <a:ext uri="{FF2B5EF4-FFF2-40B4-BE49-F238E27FC236}">
                <a16:creationId xmlns:a16="http://schemas.microsoft.com/office/drawing/2014/main" id="{3DF961D8-A026-E6EF-4D5F-D8321CE3352B}"/>
              </a:ext>
              <a:ext uri="{C183D7F6-B498-43B3-948B-1728B52AA6E4}">
                <adec:decorative xmlns:adec="http://schemas.microsoft.com/office/drawing/2017/decorative" val="1"/>
              </a:ext>
            </a:extLst>
          </p:cNvPr>
          <p:cNvGrpSpPr/>
          <p:nvPr/>
        </p:nvGrpSpPr>
        <p:grpSpPr>
          <a:xfrm>
            <a:off x="6543299" y="2195474"/>
            <a:ext cx="144000" cy="1757667"/>
            <a:chOff x="6543299" y="2195474"/>
            <a:chExt cx="144000" cy="1757667"/>
          </a:xfrm>
        </p:grpSpPr>
        <p:sp>
          <p:nvSpPr>
            <p:cNvPr id="37" name="Graphic 17" descr="Badge Tick1 with solid fill">
              <a:extLst>
                <a:ext uri="{FF2B5EF4-FFF2-40B4-BE49-F238E27FC236}">
                  <a16:creationId xmlns:a16="http://schemas.microsoft.com/office/drawing/2014/main" id="{8C9B4682-C5DF-428A-ADC1-761F0A480E61}"/>
                </a:ext>
              </a:extLst>
            </p:cNvPr>
            <p:cNvSpPr>
              <a:spLocks noChangeAspect="1"/>
            </p:cNvSpPr>
            <p:nvPr/>
          </p:nvSpPr>
          <p:spPr>
            <a:xfrm>
              <a:off x="6543299"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3" name="Graphic 17" descr="Badge Tick1 with solid fill">
              <a:extLst>
                <a:ext uri="{FF2B5EF4-FFF2-40B4-BE49-F238E27FC236}">
                  <a16:creationId xmlns:a16="http://schemas.microsoft.com/office/drawing/2014/main" id="{F4174DAC-1F55-E93E-3282-2604A8601AB8}"/>
                </a:ext>
              </a:extLst>
            </p:cNvPr>
            <p:cNvSpPr>
              <a:spLocks noChangeAspect="1"/>
            </p:cNvSpPr>
            <p:nvPr/>
          </p:nvSpPr>
          <p:spPr>
            <a:xfrm>
              <a:off x="6543299" y="254210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1" name="Graphic 17" descr="Badge Tick1 with solid fill">
              <a:extLst>
                <a:ext uri="{FF2B5EF4-FFF2-40B4-BE49-F238E27FC236}">
                  <a16:creationId xmlns:a16="http://schemas.microsoft.com/office/drawing/2014/main" id="{DE5F3452-C5C2-1754-48B7-BECDC0B9BE68}"/>
                </a:ext>
              </a:extLst>
            </p:cNvPr>
            <p:cNvSpPr>
              <a:spLocks noChangeAspect="1"/>
            </p:cNvSpPr>
            <p:nvPr/>
          </p:nvSpPr>
          <p:spPr>
            <a:xfrm>
              <a:off x="6543299"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2" name="Graphic 17" descr="Badge Tick1 with solid fill">
              <a:extLst>
                <a:ext uri="{FF2B5EF4-FFF2-40B4-BE49-F238E27FC236}">
                  <a16:creationId xmlns:a16="http://schemas.microsoft.com/office/drawing/2014/main" id="{43DA72FA-B435-BA3F-54D9-25D597DE6313}"/>
                </a:ext>
              </a:extLst>
            </p:cNvPr>
            <p:cNvSpPr>
              <a:spLocks noChangeAspect="1"/>
            </p:cNvSpPr>
            <p:nvPr/>
          </p:nvSpPr>
          <p:spPr>
            <a:xfrm>
              <a:off x="6543299" y="32437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9" name="Graphic 17" descr="Badge Tick1 with solid fill">
              <a:extLst>
                <a:ext uri="{FF2B5EF4-FFF2-40B4-BE49-F238E27FC236}">
                  <a16:creationId xmlns:a16="http://schemas.microsoft.com/office/drawing/2014/main" id="{EF54A9FA-8A86-C01C-769C-A06A60406EBE}"/>
                </a:ext>
              </a:extLst>
            </p:cNvPr>
            <p:cNvSpPr>
              <a:spLocks noChangeAspect="1"/>
            </p:cNvSpPr>
            <p:nvPr/>
          </p:nvSpPr>
          <p:spPr>
            <a:xfrm>
              <a:off x="6543299" y="359452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0" name="Graphic 17" descr="Badge Tick1 with solid fill">
              <a:extLst>
                <a:ext uri="{FF2B5EF4-FFF2-40B4-BE49-F238E27FC236}">
                  <a16:creationId xmlns:a16="http://schemas.microsoft.com/office/drawing/2014/main" id="{74B58357-A91A-8BCC-BF6E-F83581AE59F4}"/>
                </a:ext>
              </a:extLst>
            </p:cNvPr>
            <p:cNvSpPr>
              <a:spLocks noChangeAspect="1"/>
            </p:cNvSpPr>
            <p:nvPr/>
          </p:nvSpPr>
          <p:spPr>
            <a:xfrm>
              <a:off x="6543299" y="38091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6" name="Group 15">
            <a:extLst>
              <a:ext uri="{FF2B5EF4-FFF2-40B4-BE49-F238E27FC236}">
                <a16:creationId xmlns:a16="http://schemas.microsoft.com/office/drawing/2014/main" id="{46F3F0E8-3E7A-FE74-43A5-46CE47D4007A}"/>
              </a:ext>
              <a:ext uri="{C183D7F6-B498-43B3-948B-1728B52AA6E4}">
                <adec:decorative xmlns:adec="http://schemas.microsoft.com/office/drawing/2017/decorative" val="1"/>
              </a:ext>
            </a:extLst>
          </p:cNvPr>
          <p:cNvGrpSpPr/>
          <p:nvPr/>
        </p:nvGrpSpPr>
        <p:grpSpPr>
          <a:xfrm>
            <a:off x="9199488" y="2183972"/>
            <a:ext cx="144000" cy="1341769"/>
            <a:chOff x="9199488" y="2183972"/>
            <a:chExt cx="144000" cy="1341769"/>
          </a:xfrm>
        </p:grpSpPr>
        <p:sp>
          <p:nvSpPr>
            <p:cNvPr id="44" name="Graphic 17" descr="Badge Tick1 with solid fill">
              <a:extLst>
                <a:ext uri="{FF2B5EF4-FFF2-40B4-BE49-F238E27FC236}">
                  <a16:creationId xmlns:a16="http://schemas.microsoft.com/office/drawing/2014/main" id="{53673279-D89C-7236-3DEA-1B905E066CF5}"/>
                </a:ext>
              </a:extLst>
            </p:cNvPr>
            <p:cNvSpPr>
              <a:spLocks noChangeAspect="1"/>
            </p:cNvSpPr>
            <p:nvPr/>
          </p:nvSpPr>
          <p:spPr>
            <a:xfrm>
              <a:off x="9199488" y="21839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5" name="Graphic 17" descr="Badge Tick1 with solid fill">
              <a:extLst>
                <a:ext uri="{FF2B5EF4-FFF2-40B4-BE49-F238E27FC236}">
                  <a16:creationId xmlns:a16="http://schemas.microsoft.com/office/drawing/2014/main" id="{C0AD7CF0-AB08-2A20-6152-CDAE288FDD43}"/>
                </a:ext>
              </a:extLst>
            </p:cNvPr>
            <p:cNvSpPr>
              <a:spLocks noChangeAspect="1"/>
            </p:cNvSpPr>
            <p:nvPr/>
          </p:nvSpPr>
          <p:spPr>
            <a:xfrm>
              <a:off x="9199488" y="240257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6" name="Graphic 17" descr="Badge Tick1 with solid fill">
              <a:extLst>
                <a:ext uri="{FF2B5EF4-FFF2-40B4-BE49-F238E27FC236}">
                  <a16:creationId xmlns:a16="http://schemas.microsoft.com/office/drawing/2014/main" id="{4FD31F72-7152-0EA8-7292-118D0F91766C}"/>
                </a:ext>
              </a:extLst>
            </p:cNvPr>
            <p:cNvSpPr>
              <a:spLocks noChangeAspect="1"/>
            </p:cNvSpPr>
            <p:nvPr/>
          </p:nvSpPr>
          <p:spPr>
            <a:xfrm>
              <a:off x="9199488"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3" name="Graphic 17" descr="Badge Tick1 with solid fill">
              <a:extLst>
                <a:ext uri="{FF2B5EF4-FFF2-40B4-BE49-F238E27FC236}">
                  <a16:creationId xmlns:a16="http://schemas.microsoft.com/office/drawing/2014/main" id="{8489AC38-56E1-B6AC-E322-DBE5E7B57256}"/>
                </a:ext>
              </a:extLst>
            </p:cNvPr>
            <p:cNvSpPr>
              <a:spLocks noChangeAspect="1"/>
            </p:cNvSpPr>
            <p:nvPr/>
          </p:nvSpPr>
          <p:spPr>
            <a:xfrm>
              <a:off x="9199488" y="33817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3" name="Group 12">
            <a:extLst>
              <a:ext uri="{FF2B5EF4-FFF2-40B4-BE49-F238E27FC236}">
                <a16:creationId xmlns:a16="http://schemas.microsoft.com/office/drawing/2014/main" id="{C899A5BD-DFAA-A422-A45A-B4AC9DAE0984}"/>
              </a:ext>
              <a:ext uri="{C183D7F6-B498-43B3-948B-1728B52AA6E4}">
                <adec:decorative xmlns:adec="http://schemas.microsoft.com/office/drawing/2017/decorative" val="1"/>
              </a:ext>
            </a:extLst>
          </p:cNvPr>
          <p:cNvGrpSpPr/>
          <p:nvPr/>
        </p:nvGrpSpPr>
        <p:grpSpPr>
          <a:xfrm>
            <a:off x="1229002" y="2418207"/>
            <a:ext cx="145921" cy="1658063"/>
            <a:chOff x="1229002" y="2418207"/>
            <a:chExt cx="145921" cy="1658063"/>
          </a:xfrm>
        </p:grpSpPr>
        <p:sp>
          <p:nvSpPr>
            <p:cNvPr id="28" name="Graphic 17" descr="Badge Tick1 with solid fill">
              <a:extLst>
                <a:ext uri="{FF2B5EF4-FFF2-40B4-BE49-F238E27FC236}">
                  <a16:creationId xmlns:a16="http://schemas.microsoft.com/office/drawing/2014/main" id="{DA7273A9-7487-B51D-8761-30650802810E}"/>
                </a:ext>
              </a:extLst>
            </p:cNvPr>
            <p:cNvSpPr>
              <a:spLocks noChangeAspect="1"/>
            </p:cNvSpPr>
            <p:nvPr/>
          </p:nvSpPr>
          <p:spPr>
            <a:xfrm>
              <a:off x="1230923" y="24182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3" name="Graphic 17" descr="Badge Tick1 with solid fill">
              <a:extLst>
                <a:ext uri="{FF2B5EF4-FFF2-40B4-BE49-F238E27FC236}">
                  <a16:creationId xmlns:a16="http://schemas.microsoft.com/office/drawing/2014/main" id="{37902B8E-1629-0B70-1325-3C66BB7D0311}"/>
                </a:ext>
              </a:extLst>
            </p:cNvPr>
            <p:cNvSpPr>
              <a:spLocks noChangeAspect="1"/>
            </p:cNvSpPr>
            <p:nvPr/>
          </p:nvSpPr>
          <p:spPr>
            <a:xfrm>
              <a:off x="1230923" y="276598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2" name="Graphic 17" descr="Badge Tick1 with solid fill">
              <a:extLst>
                <a:ext uri="{FF2B5EF4-FFF2-40B4-BE49-F238E27FC236}">
                  <a16:creationId xmlns:a16="http://schemas.microsoft.com/office/drawing/2014/main" id="{E2F29827-A6CD-0C0F-2566-D7843865645B}"/>
                </a:ext>
              </a:extLst>
            </p:cNvPr>
            <p:cNvSpPr>
              <a:spLocks noChangeAspect="1"/>
            </p:cNvSpPr>
            <p:nvPr/>
          </p:nvSpPr>
          <p:spPr>
            <a:xfrm>
              <a:off x="1230923" y="32337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 name="Graphic 17" descr="Badge Tick1 with solid fill">
              <a:extLst>
                <a:ext uri="{FF2B5EF4-FFF2-40B4-BE49-F238E27FC236}">
                  <a16:creationId xmlns:a16="http://schemas.microsoft.com/office/drawing/2014/main" id="{7783261D-9B36-E971-8BE8-B5350E9F400F}"/>
                </a:ext>
              </a:extLst>
            </p:cNvPr>
            <p:cNvSpPr>
              <a:spLocks noChangeAspect="1"/>
            </p:cNvSpPr>
            <p:nvPr/>
          </p:nvSpPr>
          <p:spPr>
            <a:xfrm>
              <a:off x="1229002" y="36165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1F58A58C-0610-29E8-A105-90E0E44A1E7D}"/>
                </a:ext>
              </a:extLst>
            </p:cNvPr>
            <p:cNvSpPr>
              <a:spLocks noChangeAspect="1"/>
            </p:cNvSpPr>
            <p:nvPr/>
          </p:nvSpPr>
          <p:spPr>
            <a:xfrm>
              <a:off x="1229002" y="393227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Tree>
    <p:extLst>
      <p:ext uri="{BB962C8B-B14F-4D97-AF65-F5344CB8AC3E}">
        <p14:creationId xmlns:p14="http://schemas.microsoft.com/office/powerpoint/2010/main" val="2986446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5A6C8DB-DB2D-F08F-B637-77CB35AA6A54}"/>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UI" pitchFamily="34" charset="0"/>
              </a:rPr>
              <a:t>Accelerate AI </a:t>
            </a: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workforce</a:t>
            </a:r>
            <a:r>
              <a:rPr kumimoji="0" lang="en-US" sz="3200" b="0" i="0" u="none" strike="noStrike" kern="1200" cap="none" spc="-50" normalizeH="0" baseline="0" noProof="0">
                <a:ln w="3175">
                  <a:noFill/>
                </a:ln>
                <a:solidFill>
                  <a:schemeClr val="tx1"/>
                </a:solidFill>
                <a:effectLst/>
                <a:uLnTx/>
                <a:uFillTx/>
                <a:latin typeface="+mj-lt"/>
                <a:ea typeface="+mn-ea"/>
                <a:cs typeface="Segoe UI" pitchFamily="34" charset="0"/>
              </a:rPr>
              <a:t> transformation with Microsoft Viva </a:t>
            </a:r>
          </a:p>
        </p:txBody>
      </p:sp>
      <p:sp>
        <p:nvSpPr>
          <p:cNvPr id="58" name="Rounded Rectangle 73">
            <a:extLst>
              <a:ext uri="{FF2B5EF4-FFF2-40B4-BE49-F238E27FC236}">
                <a16:creationId xmlns:a16="http://schemas.microsoft.com/office/drawing/2014/main" id="{80314889-8EDA-DF76-7DB8-C8E487D387D6}"/>
              </a:ext>
              <a:ext uri="{C183D7F6-B498-43B3-948B-1728B52AA6E4}">
                <adec:decorative xmlns:adec="http://schemas.microsoft.com/office/drawing/2017/decorative" val="1"/>
              </a:ext>
            </a:extLst>
          </p:cNvPr>
          <p:cNvSpPr/>
          <p:nvPr/>
        </p:nvSpPr>
        <p:spPr bwMode="auto">
          <a:xfrm>
            <a:off x="9668693" y="3749052"/>
            <a:ext cx="2159600" cy="2912374"/>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600">
              <a:gradFill>
                <a:gsLst>
                  <a:gs pos="0">
                    <a:srgbClr val="FFFFFF"/>
                  </a:gs>
                  <a:gs pos="100000">
                    <a:srgbClr val="FFFFFF"/>
                  </a:gs>
                </a:gsLst>
                <a:lin ang="5400000" scaled="0"/>
              </a:gradFill>
              <a:cs typeface="Segoe UI" pitchFamily="34" charset="0"/>
            </a:endParaRPr>
          </a:p>
        </p:txBody>
      </p:sp>
      <p:sp>
        <p:nvSpPr>
          <p:cNvPr id="53" name="Rounded Rectangle 73">
            <a:extLst>
              <a:ext uri="{FF2B5EF4-FFF2-40B4-BE49-F238E27FC236}">
                <a16:creationId xmlns:a16="http://schemas.microsoft.com/office/drawing/2014/main" id="{9AF18732-C30F-F016-C524-E25B06CC2644}"/>
              </a:ext>
              <a:ext uri="{C183D7F6-B498-43B3-948B-1728B52AA6E4}">
                <adec:decorative xmlns:adec="http://schemas.microsoft.com/office/drawing/2017/decorative" val="1"/>
              </a:ext>
            </a:extLst>
          </p:cNvPr>
          <p:cNvSpPr/>
          <p:nvPr/>
        </p:nvSpPr>
        <p:spPr bwMode="auto">
          <a:xfrm>
            <a:off x="9668698" y="1795430"/>
            <a:ext cx="2159600" cy="178089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2" name="Rounded Rectangle 73">
            <a:extLst>
              <a:ext uri="{FF2B5EF4-FFF2-40B4-BE49-F238E27FC236}">
                <a16:creationId xmlns:a16="http://schemas.microsoft.com/office/drawing/2014/main" id="{EA26D840-B6FF-C441-4BC9-76FC9A8A72B9}"/>
              </a:ext>
              <a:ext uri="{C183D7F6-B498-43B3-948B-1728B52AA6E4}">
                <adec:decorative xmlns:adec="http://schemas.microsoft.com/office/drawing/2017/decorative" val="1"/>
              </a:ext>
            </a:extLst>
          </p:cNvPr>
          <p:cNvSpPr/>
          <p:nvPr/>
        </p:nvSpPr>
        <p:spPr bwMode="auto">
          <a:xfrm>
            <a:off x="7159480" y="1797853"/>
            <a:ext cx="2159600" cy="178089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0" name="Rounded Rectangle 73">
            <a:extLst>
              <a:ext uri="{FF2B5EF4-FFF2-40B4-BE49-F238E27FC236}">
                <a16:creationId xmlns:a16="http://schemas.microsoft.com/office/drawing/2014/main" id="{B5EB3CC0-808B-1DEC-F30C-4C3629480BBD}"/>
              </a:ext>
              <a:ext uri="{C183D7F6-B498-43B3-948B-1728B52AA6E4}">
                <adec:decorative xmlns:adec="http://schemas.microsoft.com/office/drawing/2017/decorative" val="1"/>
              </a:ext>
            </a:extLst>
          </p:cNvPr>
          <p:cNvSpPr/>
          <p:nvPr/>
        </p:nvSpPr>
        <p:spPr bwMode="auto">
          <a:xfrm>
            <a:off x="2188656" y="1763206"/>
            <a:ext cx="2111995" cy="178089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cs typeface="Segoe UI" pitchFamily="34" charset="0"/>
            </a:endParaRPr>
          </a:p>
        </p:txBody>
      </p:sp>
      <p:sp>
        <p:nvSpPr>
          <p:cNvPr id="57" name="Rounded Rectangle 73">
            <a:extLst>
              <a:ext uri="{FF2B5EF4-FFF2-40B4-BE49-F238E27FC236}">
                <a16:creationId xmlns:a16="http://schemas.microsoft.com/office/drawing/2014/main" id="{8554B3BB-B327-A919-28A4-241173742EFA}"/>
              </a:ext>
              <a:ext uri="{C183D7F6-B498-43B3-948B-1728B52AA6E4}">
                <adec:decorative xmlns:adec="http://schemas.microsoft.com/office/drawing/2017/decorative" val="1"/>
              </a:ext>
            </a:extLst>
          </p:cNvPr>
          <p:cNvSpPr/>
          <p:nvPr/>
        </p:nvSpPr>
        <p:spPr bwMode="auto">
          <a:xfrm>
            <a:off x="7159480" y="3749052"/>
            <a:ext cx="2159600" cy="2912374"/>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600">
              <a:gradFill>
                <a:gsLst>
                  <a:gs pos="0">
                    <a:srgbClr val="FFFFFF"/>
                  </a:gs>
                  <a:gs pos="100000">
                    <a:srgbClr val="FFFFFF"/>
                  </a:gs>
                </a:gsLst>
                <a:lin ang="5400000" scaled="0"/>
              </a:gradFill>
              <a:cs typeface="Segoe UI" pitchFamily="34" charset="0"/>
            </a:endParaRPr>
          </a:p>
        </p:txBody>
      </p:sp>
      <p:sp>
        <p:nvSpPr>
          <p:cNvPr id="55" name="Rounded Rectangle 73">
            <a:extLst>
              <a:ext uri="{FF2B5EF4-FFF2-40B4-BE49-F238E27FC236}">
                <a16:creationId xmlns:a16="http://schemas.microsoft.com/office/drawing/2014/main" id="{E050DB95-0913-7068-207E-94FCE4400E49}"/>
              </a:ext>
              <a:ext uri="{C183D7F6-B498-43B3-948B-1728B52AA6E4}">
                <adec:decorative xmlns:adec="http://schemas.microsoft.com/office/drawing/2017/decorative" val="1"/>
              </a:ext>
            </a:extLst>
          </p:cNvPr>
          <p:cNvSpPr/>
          <p:nvPr/>
        </p:nvSpPr>
        <p:spPr bwMode="auto">
          <a:xfrm>
            <a:off x="2191986" y="3771376"/>
            <a:ext cx="2108665" cy="2890045"/>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cs typeface="Segoe UI" pitchFamily="34" charset="0"/>
            </a:endParaRPr>
          </a:p>
        </p:txBody>
      </p:sp>
      <p:sp>
        <p:nvSpPr>
          <p:cNvPr id="56" name="Rounded Rectangle 73">
            <a:extLst>
              <a:ext uri="{FF2B5EF4-FFF2-40B4-BE49-F238E27FC236}">
                <a16:creationId xmlns:a16="http://schemas.microsoft.com/office/drawing/2014/main" id="{F5FF56EC-25A2-7013-248C-E5B501494FFD}"/>
              </a:ext>
              <a:ext uri="{C183D7F6-B498-43B3-948B-1728B52AA6E4}">
                <adec:decorative xmlns:adec="http://schemas.microsoft.com/office/drawing/2017/decorative" val="1"/>
              </a:ext>
            </a:extLst>
          </p:cNvPr>
          <p:cNvSpPr/>
          <p:nvPr/>
        </p:nvSpPr>
        <p:spPr bwMode="auto">
          <a:xfrm>
            <a:off x="4650266" y="3771376"/>
            <a:ext cx="2159600" cy="2890049"/>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600">
              <a:gradFill>
                <a:gsLst>
                  <a:gs pos="0">
                    <a:srgbClr val="FFFFFF"/>
                  </a:gs>
                  <a:gs pos="100000">
                    <a:srgbClr val="FFFFFF"/>
                  </a:gs>
                </a:gsLst>
                <a:lin ang="5400000" scaled="0"/>
              </a:gradFill>
              <a:cs typeface="Segoe UI" pitchFamily="34" charset="0"/>
            </a:endParaRPr>
          </a:p>
        </p:txBody>
      </p:sp>
      <p:sp>
        <p:nvSpPr>
          <p:cNvPr id="51" name="Rounded Rectangle 73">
            <a:extLst>
              <a:ext uri="{FF2B5EF4-FFF2-40B4-BE49-F238E27FC236}">
                <a16:creationId xmlns:a16="http://schemas.microsoft.com/office/drawing/2014/main" id="{193C5168-0030-0950-83D6-30C9AFF0FEF0}"/>
              </a:ext>
              <a:ext uri="{C183D7F6-B498-43B3-948B-1728B52AA6E4}">
                <adec:decorative xmlns:adec="http://schemas.microsoft.com/office/drawing/2017/decorative" val="1"/>
              </a:ext>
            </a:extLst>
          </p:cNvPr>
          <p:cNvSpPr/>
          <p:nvPr/>
        </p:nvSpPr>
        <p:spPr bwMode="auto">
          <a:xfrm>
            <a:off x="4650266" y="1763206"/>
            <a:ext cx="2159600" cy="178089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3" name="Rectangle: Rounded Corners 10">
            <a:extLst>
              <a:ext uri="{FF2B5EF4-FFF2-40B4-BE49-F238E27FC236}">
                <a16:creationId xmlns:a16="http://schemas.microsoft.com/office/drawing/2014/main" id="{F2C016EB-D25A-F37B-2E84-F2AFC061817C}"/>
              </a:ext>
            </a:extLst>
          </p:cNvPr>
          <p:cNvSpPr/>
          <p:nvPr/>
        </p:nvSpPr>
        <p:spPr>
          <a:xfrm>
            <a:off x="2188656" y="1411124"/>
            <a:ext cx="2111995"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44" name="Rectangle: Rounded Corners 10">
            <a:extLst>
              <a:ext uri="{FF2B5EF4-FFF2-40B4-BE49-F238E27FC236}">
                <a16:creationId xmlns:a16="http://schemas.microsoft.com/office/drawing/2014/main" id="{B437C56E-FDCE-5193-AA0D-73F241C4BA2A}"/>
              </a:ext>
            </a:extLst>
          </p:cNvPr>
          <p:cNvSpPr/>
          <p:nvPr/>
        </p:nvSpPr>
        <p:spPr>
          <a:xfrm>
            <a:off x="4650267" y="1416955"/>
            <a:ext cx="2159600"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45" name="Rectangle: Rounded Corners 10">
            <a:extLst>
              <a:ext uri="{FF2B5EF4-FFF2-40B4-BE49-F238E27FC236}">
                <a16:creationId xmlns:a16="http://schemas.microsoft.com/office/drawing/2014/main" id="{660EE40D-CD34-DAA1-9F29-CB25B1A64320}"/>
              </a:ext>
            </a:extLst>
          </p:cNvPr>
          <p:cNvSpPr/>
          <p:nvPr/>
        </p:nvSpPr>
        <p:spPr>
          <a:xfrm>
            <a:off x="7159481" y="1416955"/>
            <a:ext cx="215960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46" name="Rectangle: Rounded Corners 10">
            <a:extLst>
              <a:ext uri="{FF2B5EF4-FFF2-40B4-BE49-F238E27FC236}">
                <a16:creationId xmlns:a16="http://schemas.microsoft.com/office/drawing/2014/main" id="{32474268-D944-F6CD-0C0C-6C405B7BD5DA}"/>
              </a:ext>
            </a:extLst>
          </p:cNvPr>
          <p:cNvSpPr/>
          <p:nvPr/>
        </p:nvSpPr>
        <p:spPr>
          <a:xfrm>
            <a:off x="9668697" y="1393978"/>
            <a:ext cx="215960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5" name="Rectangle: Rounded Corners 4">
            <a:extLst>
              <a:ext uri="{FF2B5EF4-FFF2-40B4-BE49-F238E27FC236}">
                <a16:creationId xmlns:a16="http://schemas.microsoft.com/office/drawing/2014/main" id="{1994DFDF-BA66-F39C-5E0D-953057CB8E0D}"/>
              </a:ext>
            </a:extLst>
          </p:cNvPr>
          <p:cNvSpPr/>
          <p:nvPr/>
        </p:nvSpPr>
        <p:spPr>
          <a:xfrm>
            <a:off x="141164" y="2089920"/>
            <a:ext cx="1930305" cy="10668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50" normalizeH="0" baseline="0" noProof="0">
                <a:ln w="3175">
                  <a:noFill/>
                </a:ln>
                <a:solidFill>
                  <a:schemeClr val="accent2"/>
                </a:solidFill>
                <a:effectLst/>
                <a:uLnTx/>
                <a:uFillTx/>
                <a:latin typeface="Segoe UI Semibold"/>
                <a:ea typeface="+mn-ea"/>
                <a:cs typeface="Segoe UI" panose="020B0502040204020203" pitchFamily="34" charset="0"/>
              </a:rPr>
              <a:t>Get started with included capabilities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panose="020B0502040204020203" pitchFamily="34" charset="0"/>
                <a:ea typeface="+mn-ea"/>
                <a:cs typeface="Segoe UI" panose="020B0502040204020203" pitchFamily="34" charset="0"/>
              </a:rPr>
              <a:t>(Available with your Microsoft 365 Copilot license)</a:t>
            </a:r>
            <a:endParaRPr kumimoji="0" lang="en-US" sz="2000" b="0" i="0" u="none" strike="noStrike" kern="1200" cap="none" spc="-50" normalizeH="0" baseline="0" noProof="0">
              <a:ln w="3175">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6" name="Rectangle: Rounded Corners 5">
            <a:extLst>
              <a:ext uri="{FF2B5EF4-FFF2-40B4-BE49-F238E27FC236}">
                <a16:creationId xmlns:a16="http://schemas.microsoft.com/office/drawing/2014/main" id="{9D01FAB5-BA40-07AC-F873-723DB91E525E}"/>
              </a:ext>
            </a:extLst>
          </p:cNvPr>
          <p:cNvSpPr/>
          <p:nvPr/>
        </p:nvSpPr>
        <p:spPr>
          <a:xfrm>
            <a:off x="2301884" y="1878556"/>
            <a:ext cx="1998767" cy="122588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fontAlgn="base">
              <a:spcBef>
                <a:spcPct val="0"/>
              </a:spcBef>
              <a:spcAft>
                <a:spcPts val="300"/>
              </a:spcAft>
              <a:buClr>
                <a:schemeClr val="bg1"/>
              </a:buClr>
              <a:buFont typeface="Wingdings" panose="05000000000000000000" pitchFamily="2" charset="2"/>
              <a:buChar char="§"/>
              <a:defRPr/>
            </a:pP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Use the </a:t>
            </a:r>
            <a:r>
              <a:rPr kumimoji="0" lang="en-US" sz="1050" b="1" i="0" u="none" strike="noStrike" kern="1200" cap="none" spc="-50" normalizeH="0" baseline="0" noProof="0">
                <a:ln w="3175">
                  <a:noFill/>
                </a:ln>
                <a:solidFill>
                  <a:prstClr val="black"/>
                </a:solidFill>
                <a:effectLst/>
                <a:uLnTx/>
                <a:uFillTx/>
                <a:ea typeface="+mn-ea"/>
                <a:cs typeface="Segoe UI" panose="020B0502040204020203" pitchFamily="34" charset="0"/>
              </a:rPr>
              <a:t>Copilot Dashboard </a:t>
            </a: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to </a:t>
            </a:r>
            <a:r>
              <a:rPr lang="en-US" sz="1050" spc="-50">
                <a:ln w="3175">
                  <a:noFill/>
                </a:ln>
                <a:solidFill>
                  <a:prstClr val="black"/>
                </a:solidFill>
                <a:cs typeface="Segoe UI" panose="020B0502040204020203" pitchFamily="34" charset="0"/>
              </a:rPr>
              <a:t>prepare for Copilot rollout</a:t>
            </a:r>
          </a:p>
        </p:txBody>
      </p:sp>
      <p:sp>
        <p:nvSpPr>
          <p:cNvPr id="17" name="Rectangle: Rounded Corners 16">
            <a:extLst>
              <a:ext uri="{FF2B5EF4-FFF2-40B4-BE49-F238E27FC236}">
                <a16:creationId xmlns:a16="http://schemas.microsoft.com/office/drawing/2014/main" id="{829DED95-371C-4183-28DD-E5F500DF28BE}"/>
              </a:ext>
            </a:extLst>
          </p:cNvPr>
          <p:cNvSpPr/>
          <p:nvPr/>
        </p:nvSpPr>
        <p:spPr>
          <a:xfrm>
            <a:off x="4759960" y="1878556"/>
            <a:ext cx="2049907" cy="182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marR="0" lvl="0" indent="-174625" algn="l" defTabSz="914400" rtl="0" eaLnBrk="1" fontAlgn="base" latinLnBrk="0" hangingPunct="1">
              <a:lnSpc>
                <a:spcPct val="100000"/>
              </a:lnSpc>
              <a:spcBef>
                <a:spcPct val="0"/>
              </a:spcBef>
              <a:spcAft>
                <a:spcPts val="300"/>
              </a:spcAft>
              <a:buClr>
                <a:schemeClr val="bg1"/>
              </a:buClr>
              <a:buSzTx/>
              <a:buFont typeface="Wingdings" panose="05000000000000000000" pitchFamily="2" charset="2"/>
              <a:buChar char="§"/>
              <a:tabLst/>
              <a:defRPr/>
            </a:pP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Use </a:t>
            </a:r>
            <a:r>
              <a:rPr kumimoji="0" lang="en-US" sz="1050" b="1" i="0" u="none" strike="noStrike" kern="1200" cap="none" spc="-50" normalizeH="0" baseline="0" noProof="0">
                <a:ln w="3175">
                  <a:noFill/>
                </a:ln>
                <a:solidFill>
                  <a:prstClr val="black"/>
                </a:solidFill>
                <a:effectLst/>
                <a:uLnTx/>
                <a:uFillTx/>
                <a:ea typeface="+mn-ea"/>
                <a:cs typeface="Segoe UI" panose="020B0502040204020203" pitchFamily="34" charset="0"/>
              </a:rPr>
              <a:t>Copilot Dashboard </a:t>
            </a: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to understand usage</a:t>
            </a:r>
            <a:r>
              <a:rPr lang="en-US" sz="1050" spc="-50">
                <a:ln w="3175">
                  <a:noFill/>
                </a:ln>
                <a:solidFill>
                  <a:prstClr val="black"/>
                </a:solidFill>
                <a:cs typeface="Segoe UI" panose="020B0502040204020203" pitchFamily="34" charset="0"/>
              </a:rPr>
              <a:t> and</a:t>
            </a: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 adoption</a:t>
            </a:r>
          </a:p>
          <a:p>
            <a:pPr marL="174625" indent="-174625" fontAlgn="base">
              <a:spcBef>
                <a:spcPct val="0"/>
              </a:spcBef>
              <a:spcAft>
                <a:spcPts val="300"/>
              </a:spcAft>
              <a:buClr>
                <a:schemeClr val="bg1"/>
              </a:buClr>
              <a:buFont typeface="Wingdings" panose="05000000000000000000" pitchFamily="2" charset="2"/>
              <a:buChar char="§"/>
              <a:defRPr/>
            </a:pPr>
            <a:r>
              <a:rPr lang="en-CA" sz="1050" spc="-50">
                <a:ln w="3175">
                  <a:noFill/>
                </a:ln>
                <a:solidFill>
                  <a:prstClr val="black"/>
                </a:solidFill>
                <a:cs typeface="Segoe UI" panose="020B0502040204020203" pitchFamily="34" charset="0"/>
              </a:rPr>
              <a:t>Use</a:t>
            </a:r>
            <a:r>
              <a:rPr lang="en-US" sz="1050" spc="-50">
                <a:ln w="3175">
                  <a:noFill/>
                </a:ln>
                <a:solidFill>
                  <a:prstClr val="black"/>
                </a:solidFill>
                <a:cs typeface="Segoe UI" panose="020B0502040204020203" pitchFamily="34" charset="0"/>
              </a:rPr>
              <a:t> </a:t>
            </a:r>
            <a:r>
              <a:rPr lang="en-US" sz="1050" b="1" spc="-50">
                <a:ln w="3175">
                  <a:noFill/>
                </a:ln>
                <a:solidFill>
                  <a:prstClr val="black"/>
                </a:solidFill>
                <a:cs typeface="Segoe UI" panose="020B0502040204020203" pitchFamily="34" charset="0"/>
              </a:rPr>
              <a:t>Copilot Academy </a:t>
            </a:r>
            <a:r>
              <a:rPr lang="en-US" sz="1050" spc="-50">
                <a:ln w="3175">
                  <a:noFill/>
                </a:ln>
                <a:solidFill>
                  <a:prstClr val="black"/>
                </a:solidFill>
                <a:cs typeface="Segoe UI" panose="020B0502040204020203" pitchFamily="34" charset="0"/>
              </a:rPr>
              <a:t>to train employees on critical AI skills</a:t>
            </a:r>
          </a:p>
          <a:p>
            <a:pPr marL="174625" indent="-174625" fontAlgn="base">
              <a:spcBef>
                <a:spcPct val="0"/>
              </a:spcBef>
              <a:spcAft>
                <a:spcPts val="300"/>
              </a:spcAft>
              <a:buClr>
                <a:schemeClr val="bg1"/>
              </a:buClr>
              <a:buFont typeface="Wingdings" panose="05000000000000000000" pitchFamily="2" charset="2"/>
              <a:buChar char="§"/>
              <a:defRPr/>
            </a:pPr>
            <a:r>
              <a:rPr lang="en-US" sz="1050" b="1" spc="-50">
                <a:ln w="3175">
                  <a:noFill/>
                </a:ln>
                <a:solidFill>
                  <a:prstClr val="black"/>
                </a:solidFill>
                <a:cs typeface="Segoe UI" panose="020B0502040204020203" pitchFamily="34" charset="0"/>
              </a:rPr>
              <a:t>Develop communities </a:t>
            </a:r>
            <a:r>
              <a:rPr lang="en-US" sz="1050" spc="-50">
                <a:ln w="3175">
                  <a:noFill/>
                </a:ln>
                <a:solidFill>
                  <a:prstClr val="black"/>
                </a:solidFill>
                <a:cs typeface="Segoe UI" panose="020B0502040204020203" pitchFamily="34" charset="0"/>
              </a:rPr>
              <a:t>to promote peer-to-peer best practice sharing and support your Copilot champions.</a:t>
            </a:r>
            <a:endParaRPr lang="en-CA" sz="1050" spc="-50">
              <a:ln w="3175">
                <a:noFill/>
              </a:ln>
              <a:solidFill>
                <a:prstClr val="black"/>
              </a:solidFill>
              <a:cs typeface="Segoe UI" panose="020B0502040204020203" pitchFamily="34" charset="0"/>
            </a:endParaRPr>
          </a:p>
          <a:p>
            <a:pPr marL="174625" marR="0" lvl="0" indent="-174625"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
              <a:tabLst/>
              <a:defRPr/>
            </a:pPr>
            <a:endPar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endParaRPr>
          </a:p>
        </p:txBody>
      </p:sp>
      <p:sp>
        <p:nvSpPr>
          <p:cNvPr id="18" name="Rectangle: Rounded Corners 17">
            <a:extLst>
              <a:ext uri="{FF2B5EF4-FFF2-40B4-BE49-F238E27FC236}">
                <a16:creationId xmlns:a16="http://schemas.microsoft.com/office/drawing/2014/main" id="{37DB5026-1EDC-1645-896C-A0B79BA8AA72}"/>
              </a:ext>
            </a:extLst>
          </p:cNvPr>
          <p:cNvSpPr/>
          <p:nvPr/>
        </p:nvSpPr>
        <p:spPr>
          <a:xfrm>
            <a:off x="7269174" y="1878555"/>
            <a:ext cx="2049907" cy="122588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marR="0" lvl="0" indent="-174625" algn="l" defTabSz="914400" rtl="0" eaLnBrk="1" fontAlgn="base" latinLnBrk="0" hangingPunct="1">
              <a:lnSpc>
                <a:spcPct val="100000"/>
              </a:lnSpc>
              <a:spcBef>
                <a:spcPct val="0"/>
              </a:spcBef>
              <a:spcAft>
                <a:spcPts val="300"/>
              </a:spcAft>
              <a:buClr>
                <a:schemeClr val="bg1"/>
              </a:buClr>
              <a:buSzTx/>
              <a:buFont typeface="Wingdings" panose="05000000000000000000" pitchFamily="2" charset="2"/>
              <a:buChar char="§"/>
              <a:tabLst/>
              <a:defRPr/>
            </a:pP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Use </a:t>
            </a:r>
            <a:r>
              <a:rPr kumimoji="0" lang="en-US" sz="1050" b="1" i="0" u="none" strike="noStrike" kern="1200" cap="none" spc="-50" normalizeH="0" baseline="0" noProof="0">
                <a:ln w="3175">
                  <a:noFill/>
                </a:ln>
                <a:solidFill>
                  <a:prstClr val="black"/>
                </a:solidFill>
                <a:effectLst/>
                <a:uLnTx/>
                <a:uFillTx/>
                <a:ea typeface="+mn-ea"/>
                <a:cs typeface="Segoe UI" panose="020B0502040204020203" pitchFamily="34" charset="0"/>
              </a:rPr>
              <a:t>Copilot Dashboard </a:t>
            </a: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to measure Copilot impact on workplace behaviors</a:t>
            </a:r>
          </a:p>
          <a:p>
            <a:pPr marL="174625" marR="0" lvl="0" indent="-174625"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
              <a:tabLst/>
              <a:defRPr/>
            </a:pPr>
            <a:endPar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endParaRPr>
          </a:p>
        </p:txBody>
      </p:sp>
      <p:sp>
        <p:nvSpPr>
          <p:cNvPr id="19" name="Rectangle: Rounded Corners 18">
            <a:extLst>
              <a:ext uri="{FF2B5EF4-FFF2-40B4-BE49-F238E27FC236}">
                <a16:creationId xmlns:a16="http://schemas.microsoft.com/office/drawing/2014/main" id="{15CE7DB9-B1C2-21DC-39C0-0916D2CA6001}"/>
              </a:ext>
            </a:extLst>
          </p:cNvPr>
          <p:cNvSpPr/>
          <p:nvPr/>
        </p:nvSpPr>
        <p:spPr>
          <a:xfrm>
            <a:off x="9784080" y="1855578"/>
            <a:ext cx="2044218" cy="124886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fontAlgn="base">
              <a:spcBef>
                <a:spcPct val="0"/>
              </a:spcBef>
              <a:spcAft>
                <a:spcPts val="600"/>
              </a:spcAft>
              <a:buClr>
                <a:schemeClr val="bg1"/>
              </a:buClr>
              <a:buFont typeface="Wingdings,Sans-Serif" panose="05000000000000000000" pitchFamily="2" charset="2"/>
              <a:buChar char="§"/>
              <a:defRPr/>
            </a:pPr>
            <a:r>
              <a:rPr lang="en-US" sz="1050" b="1" spc="-50">
                <a:ln w="3175">
                  <a:noFill/>
                </a:ln>
                <a:solidFill>
                  <a:prstClr val="black"/>
                </a:solidFill>
                <a:cs typeface="Segoe UI"/>
              </a:rPr>
              <a:t>Develop an employee app </a:t>
            </a:r>
            <a:r>
              <a:rPr lang="en-US" sz="1050" spc="-50">
                <a:ln w="3175">
                  <a:noFill/>
                </a:ln>
                <a:solidFill>
                  <a:prstClr val="black"/>
                </a:solidFill>
                <a:cs typeface="Segoe UI"/>
              </a:rPr>
              <a:t>to connect your workforce to the information, resources, and tasks they need to succeed with Copilot</a:t>
            </a:r>
          </a:p>
          <a:p>
            <a:pPr marL="174625" marR="0" lvl="0" indent="-174625"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
              <a:tabLst/>
              <a:defRPr/>
            </a:pPr>
            <a:endPar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endParaRPr>
          </a:p>
        </p:txBody>
      </p:sp>
      <p:cxnSp>
        <p:nvCxnSpPr>
          <p:cNvPr id="21" name="Straight Connector 20">
            <a:extLst>
              <a:ext uri="{FF2B5EF4-FFF2-40B4-BE49-F238E27FC236}">
                <a16:creationId xmlns:a16="http://schemas.microsoft.com/office/drawing/2014/main" id="{EC7634C0-32F4-AF2D-EC88-519975EEA5FB}"/>
              </a:ext>
              <a:ext uri="{C183D7F6-B498-43B3-948B-1728B52AA6E4}">
                <adec:decorative xmlns:adec="http://schemas.microsoft.com/office/drawing/2017/decorative" val="1"/>
              </a:ext>
            </a:extLst>
          </p:cNvPr>
          <p:cNvCxnSpPr/>
          <p:nvPr/>
        </p:nvCxnSpPr>
        <p:spPr>
          <a:xfrm>
            <a:off x="435429" y="3646575"/>
            <a:ext cx="11440885"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735A8C4-52B9-B1AE-0769-AEEE02012EBF}"/>
              </a:ext>
            </a:extLst>
          </p:cNvPr>
          <p:cNvSpPr/>
          <p:nvPr/>
        </p:nvSpPr>
        <p:spPr>
          <a:xfrm>
            <a:off x="100003" y="4339060"/>
            <a:ext cx="2012626" cy="10668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50" normalizeH="0" baseline="0" noProof="0">
                <a:ln w="3175">
                  <a:noFill/>
                </a:ln>
                <a:solidFill>
                  <a:schemeClr val="accent2"/>
                </a:solidFill>
                <a:effectLst/>
                <a:uLnTx/>
                <a:uFillTx/>
                <a:latin typeface="Segoe UI Semibold"/>
                <a:ea typeface="+mn-ea"/>
                <a:cs typeface="Segoe UI" panose="020B0502040204020203" pitchFamily="34" charset="0"/>
              </a:rPr>
              <a:t>Accelerate with premium features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panose="020B0502040204020203" pitchFamily="34" charset="0"/>
                <a:ea typeface="+mn-ea"/>
                <a:cs typeface="Segoe UI" panose="020B0502040204020203" pitchFamily="34" charset="0"/>
              </a:rPr>
              <a:t>(Available with a Viva license)</a:t>
            </a:r>
          </a:p>
        </p:txBody>
      </p:sp>
      <p:sp>
        <p:nvSpPr>
          <p:cNvPr id="22" name="Rectangle: Rounded Corners 21">
            <a:extLst>
              <a:ext uri="{FF2B5EF4-FFF2-40B4-BE49-F238E27FC236}">
                <a16:creationId xmlns:a16="http://schemas.microsoft.com/office/drawing/2014/main" id="{401B653B-9D5C-E7A3-C933-41BBA6F761C7}"/>
              </a:ext>
            </a:extLst>
          </p:cNvPr>
          <p:cNvSpPr/>
          <p:nvPr/>
        </p:nvSpPr>
        <p:spPr>
          <a:xfrm>
            <a:off x="2301884" y="3828841"/>
            <a:ext cx="1998768" cy="117317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fontAlgn="base">
              <a:spcBef>
                <a:spcPct val="0"/>
              </a:spcBef>
              <a:spcAft>
                <a:spcPts val="600"/>
              </a:spcAft>
              <a:buClr>
                <a:schemeClr val="bg1"/>
              </a:buClr>
              <a:buFont typeface="Wingdings,Sans-Serif" panose="05000000000000000000" pitchFamily="2" charset="2"/>
              <a:buChar char="§"/>
              <a:defRPr/>
            </a:pPr>
            <a:r>
              <a:rPr lang="en-US" sz="1050" spc="-50">
                <a:ln w="3175">
                  <a:noFill/>
                </a:ln>
                <a:solidFill>
                  <a:prstClr val="black"/>
                </a:solidFill>
                <a:cs typeface="Segoe UI"/>
              </a:rPr>
              <a:t>Use </a:t>
            </a:r>
            <a:r>
              <a:rPr lang="en-US" sz="1050" b="1" spc="-50">
                <a:ln w="3175">
                  <a:noFill/>
                </a:ln>
                <a:solidFill>
                  <a:prstClr val="black"/>
                </a:solidFill>
                <a:cs typeface="Segoe UI"/>
              </a:rPr>
              <a:t>templatized survey tools </a:t>
            </a:r>
            <a:r>
              <a:rPr lang="en-US" sz="1050" spc="-50">
                <a:ln w="3175">
                  <a:noFill/>
                </a:ln>
                <a:solidFill>
                  <a:prstClr val="black"/>
                </a:solidFill>
                <a:cs typeface="Segoe UI"/>
              </a:rPr>
              <a:t>to gather feedback and identify obstacles to adoption</a:t>
            </a:r>
          </a:p>
          <a:p>
            <a:pPr marL="174625" indent="-174625" fontAlgn="base">
              <a:spcBef>
                <a:spcPct val="0"/>
              </a:spcBef>
              <a:spcAft>
                <a:spcPts val="600"/>
              </a:spcAft>
              <a:buClr>
                <a:schemeClr val="bg1"/>
              </a:buClr>
              <a:buFont typeface="Wingdings,Sans-Serif" panose="05000000000000000000" pitchFamily="2" charset="2"/>
              <a:buChar char="§"/>
              <a:defRPr/>
            </a:pPr>
            <a:r>
              <a:rPr lang="en-US" sz="1050" b="1" spc="-50">
                <a:ln w="3175">
                  <a:noFill/>
                </a:ln>
                <a:solidFill>
                  <a:prstClr val="black"/>
                </a:solidFill>
                <a:cs typeface="Segoe UI"/>
              </a:rPr>
              <a:t>Create and track goals </a:t>
            </a:r>
            <a:r>
              <a:rPr lang="en-US" sz="1050" spc="-50">
                <a:ln w="3175">
                  <a:noFill/>
                </a:ln>
                <a:solidFill>
                  <a:prstClr val="black"/>
                </a:solidFill>
                <a:cs typeface="Segoe UI"/>
              </a:rPr>
              <a:t>for Copilot deployment and adoption</a:t>
            </a:r>
          </a:p>
          <a:p>
            <a:pPr marL="174625" indent="-174625" fontAlgn="base">
              <a:spcBef>
                <a:spcPct val="0"/>
              </a:spcBef>
              <a:spcAft>
                <a:spcPts val="300"/>
              </a:spcAft>
              <a:buClr>
                <a:schemeClr val="bg1"/>
              </a:buClr>
              <a:buFont typeface="Wingdings" panose="05000000000000000000" pitchFamily="2" charset="2"/>
              <a:buChar char="§"/>
              <a:defRPr/>
            </a:pPr>
            <a:endParaRPr lang="en-US" sz="1050" spc="-50">
              <a:ln w="3175">
                <a:noFill/>
              </a:ln>
              <a:solidFill>
                <a:prstClr val="black"/>
              </a:solidFill>
              <a:cs typeface="Segoe UI" panose="020B0502040204020203" pitchFamily="34" charset="0"/>
            </a:endParaRPr>
          </a:p>
          <a:p>
            <a:pPr marL="174625" marR="0" lvl="0" indent="-174625"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
              <a:tabLst/>
              <a:defRPr/>
            </a:pPr>
            <a:endPar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endParaRPr>
          </a:p>
        </p:txBody>
      </p:sp>
      <p:sp>
        <p:nvSpPr>
          <p:cNvPr id="23" name="Rectangle: Rounded Corners 22">
            <a:extLst>
              <a:ext uri="{FF2B5EF4-FFF2-40B4-BE49-F238E27FC236}">
                <a16:creationId xmlns:a16="http://schemas.microsoft.com/office/drawing/2014/main" id="{64566690-92ED-7912-ED51-269B781ECB1F}"/>
              </a:ext>
            </a:extLst>
          </p:cNvPr>
          <p:cNvSpPr/>
          <p:nvPr/>
        </p:nvSpPr>
        <p:spPr>
          <a:xfrm>
            <a:off x="4759959" y="3828841"/>
            <a:ext cx="2049907" cy="127506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fontAlgn="base">
              <a:spcBef>
                <a:spcPct val="0"/>
              </a:spcBef>
              <a:spcAft>
                <a:spcPts val="600"/>
              </a:spcAft>
              <a:buClr>
                <a:schemeClr val="bg1"/>
              </a:buClr>
              <a:buFont typeface="Wingdings,Sans-Serif" panose="05000000000000000000" pitchFamily="2" charset="2"/>
              <a:buChar char="§"/>
              <a:defRPr/>
            </a:pPr>
            <a:r>
              <a:rPr lang="en-CA" sz="1050" spc="-50">
                <a:ln w="3175">
                  <a:noFill/>
                </a:ln>
                <a:solidFill>
                  <a:prstClr val="black"/>
                </a:solidFill>
                <a:cs typeface="Segoe UI"/>
              </a:rPr>
              <a:t>Run </a:t>
            </a:r>
            <a:r>
              <a:rPr lang="en-CA" sz="1050" b="1" spc="-50">
                <a:ln w="3175">
                  <a:noFill/>
                </a:ln>
                <a:solidFill>
                  <a:prstClr val="black"/>
                </a:solidFill>
                <a:cs typeface="Segoe UI"/>
              </a:rPr>
              <a:t>iterative AI communication campaigns</a:t>
            </a:r>
            <a:r>
              <a:rPr lang="en-CA" sz="1050" spc="-50">
                <a:ln w="3175">
                  <a:noFill/>
                </a:ln>
                <a:solidFill>
                  <a:prstClr val="black"/>
                </a:solidFill>
                <a:cs typeface="Segoe UI"/>
              </a:rPr>
              <a:t> on Copilot launch and use cases</a:t>
            </a:r>
            <a:endParaRPr lang="en-US" sz="1050" spc="-50">
              <a:ln w="3175">
                <a:noFill/>
              </a:ln>
              <a:solidFill>
                <a:prstClr val="black"/>
              </a:solidFill>
              <a:cs typeface="Segoe UI"/>
            </a:endParaRPr>
          </a:p>
          <a:p>
            <a:pPr marL="174625" indent="-174625" fontAlgn="base">
              <a:spcBef>
                <a:spcPct val="0"/>
              </a:spcBef>
              <a:spcAft>
                <a:spcPts val="600"/>
              </a:spcAft>
              <a:buClr>
                <a:schemeClr val="bg1"/>
              </a:buClr>
              <a:buFont typeface="Wingdings,Sans-Serif" panose="05000000000000000000" pitchFamily="2" charset="2"/>
              <a:buChar char="§"/>
              <a:defRPr/>
            </a:pPr>
            <a:r>
              <a:rPr lang="en-US" sz="1050" b="1" spc="-50">
                <a:ln w="3175">
                  <a:noFill/>
                </a:ln>
                <a:solidFill>
                  <a:prstClr val="black"/>
                </a:solidFill>
                <a:cs typeface="Segoe UI"/>
              </a:rPr>
              <a:t>Advanced Copilot reports </a:t>
            </a:r>
            <a:r>
              <a:rPr lang="en-US" sz="1050" spc="-50">
                <a:ln w="3175">
                  <a:noFill/>
                </a:ln>
                <a:solidFill>
                  <a:prstClr val="black"/>
                </a:solidFill>
                <a:cs typeface="Segoe UI"/>
              </a:rPr>
              <a:t>with data beyond 28 days and more customization options to track adoption and usage</a:t>
            </a:r>
          </a:p>
        </p:txBody>
      </p:sp>
      <p:sp>
        <p:nvSpPr>
          <p:cNvPr id="24" name="Rectangle: Rounded Corners 23">
            <a:extLst>
              <a:ext uri="{FF2B5EF4-FFF2-40B4-BE49-F238E27FC236}">
                <a16:creationId xmlns:a16="http://schemas.microsoft.com/office/drawing/2014/main" id="{58A082BC-64B8-40CF-57B1-86AE7CAB11D6}"/>
              </a:ext>
            </a:extLst>
          </p:cNvPr>
          <p:cNvSpPr/>
          <p:nvPr/>
        </p:nvSpPr>
        <p:spPr>
          <a:xfrm>
            <a:off x="7269174" y="3773544"/>
            <a:ext cx="2049906" cy="267244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marR="0" lvl="0" indent="-174625" algn="l" defTabSz="914400" rtl="0" eaLnBrk="1" fontAlgn="base" latinLnBrk="0" hangingPunct="1">
              <a:lnSpc>
                <a:spcPct val="100000"/>
              </a:lnSpc>
              <a:spcBef>
                <a:spcPct val="0"/>
              </a:spcBef>
              <a:spcAft>
                <a:spcPts val="600"/>
              </a:spcAft>
              <a:buClr>
                <a:schemeClr val="bg1"/>
              </a:buClr>
              <a:buSzTx/>
              <a:buFont typeface="Wingdings,Sans-Serif" panose="05000000000000000000" pitchFamily="2" charset="2"/>
              <a:buChar char="§"/>
              <a:tabLst/>
              <a:defRPr/>
            </a:pPr>
            <a:r>
              <a:rPr kumimoji="0" lang="en-US" sz="1050" b="1" i="0" u="none" strike="noStrike" kern="1200" cap="none" spc="-50" normalizeH="0" baseline="0" noProof="0">
                <a:ln w="3175">
                  <a:noFill/>
                </a:ln>
                <a:solidFill>
                  <a:prstClr val="black"/>
                </a:solidFill>
                <a:effectLst/>
                <a:uLnTx/>
                <a:uFillTx/>
                <a:ea typeface="+mn-ea"/>
                <a:cs typeface="Segoe UI"/>
              </a:rPr>
              <a:t>Measure business value of Copilot </a:t>
            </a:r>
            <a:r>
              <a:rPr kumimoji="0" lang="en-US" sz="1050" b="0" i="0" u="none" strike="noStrike" kern="1200" cap="none" spc="-50" normalizeH="0" baseline="0" noProof="0">
                <a:ln w="3175">
                  <a:noFill/>
                </a:ln>
                <a:solidFill>
                  <a:prstClr val="black"/>
                </a:solidFill>
                <a:effectLst/>
                <a:uLnTx/>
                <a:uFillTx/>
                <a:ea typeface="+mn-ea"/>
                <a:cs typeface="Segoe UI"/>
              </a:rPr>
              <a:t>with pre-built templates and ability to connect third party data (</a:t>
            </a:r>
            <a:r>
              <a:rPr kumimoji="0" lang="en-US" sz="1050" b="0" i="0" u="none" strike="noStrike" kern="1200" cap="none" spc="-50" normalizeH="0" baseline="0" noProof="0" err="1">
                <a:ln w="3175">
                  <a:noFill/>
                </a:ln>
                <a:solidFill>
                  <a:prstClr val="black"/>
                </a:solidFill>
                <a:effectLst/>
                <a:uLnTx/>
                <a:uFillTx/>
                <a:ea typeface="+mn-ea"/>
                <a:cs typeface="Segoe UI"/>
              </a:rPr>
              <a:t>e.g</a:t>
            </a:r>
            <a:r>
              <a:rPr kumimoji="0" lang="en-US" sz="1050" b="0" i="0" u="none" strike="noStrike" kern="1200" cap="none" spc="-50" normalizeH="0" baseline="0" noProof="0">
                <a:ln w="3175">
                  <a:noFill/>
                </a:ln>
                <a:solidFill>
                  <a:prstClr val="black"/>
                </a:solidFill>
                <a:effectLst/>
                <a:uLnTx/>
                <a:uFillTx/>
                <a:ea typeface="+mn-ea"/>
                <a:cs typeface="Segoe UI"/>
              </a:rPr>
              <a:t> CRM, Finance)*</a:t>
            </a:r>
          </a:p>
          <a:p>
            <a:pPr marL="174625" indent="-174625" fontAlgn="base">
              <a:spcBef>
                <a:spcPct val="0"/>
              </a:spcBef>
              <a:spcAft>
                <a:spcPts val="600"/>
              </a:spcAft>
              <a:buClr>
                <a:schemeClr val="bg1"/>
              </a:buClr>
              <a:buFont typeface="Wingdings,Sans-Serif" panose="05000000000000000000" pitchFamily="2" charset="2"/>
              <a:buChar char="§"/>
              <a:defRPr/>
            </a:pPr>
            <a:r>
              <a:rPr lang="en-CA" sz="1050" b="1" spc="-50">
                <a:ln w="3175">
                  <a:noFill/>
                </a:ln>
                <a:solidFill>
                  <a:prstClr val="black"/>
                </a:solidFill>
                <a:cs typeface="Segoe UI"/>
              </a:rPr>
              <a:t>Gather survey feedback</a:t>
            </a:r>
            <a:r>
              <a:rPr lang="en-CA" sz="1050" spc="-50">
                <a:ln w="3175">
                  <a:noFill/>
                </a:ln>
                <a:solidFill>
                  <a:prstClr val="black"/>
                </a:solidFill>
                <a:cs typeface="Segoe UI"/>
              </a:rPr>
              <a:t>, insights, and user sentiment throughout the AI journey</a:t>
            </a:r>
            <a:endParaRPr lang="en-US" sz="1050" spc="-50">
              <a:ln w="3175">
                <a:noFill/>
              </a:ln>
              <a:solidFill>
                <a:prstClr val="black"/>
              </a:solidFill>
              <a:cs typeface="Segoe UI"/>
            </a:endParaRPr>
          </a:p>
          <a:p>
            <a:pPr marL="174625" indent="-174625" fontAlgn="base">
              <a:spcBef>
                <a:spcPct val="0"/>
              </a:spcBef>
              <a:spcAft>
                <a:spcPts val="600"/>
              </a:spcAft>
              <a:buClr>
                <a:schemeClr val="bg1"/>
              </a:buClr>
              <a:buFont typeface="Wingdings,Sans-Serif" panose="05000000000000000000" pitchFamily="2" charset="2"/>
              <a:buChar char="§"/>
              <a:defRPr/>
            </a:pPr>
            <a:r>
              <a:rPr lang="en-US" sz="1050" b="1" spc="-50">
                <a:ln w="3175">
                  <a:noFill/>
                </a:ln>
                <a:solidFill>
                  <a:prstClr val="black"/>
                </a:solidFill>
                <a:cs typeface="Segoe UI"/>
              </a:rPr>
              <a:t>Update progress against goals </a:t>
            </a:r>
            <a:r>
              <a:rPr lang="en-US" sz="1050" spc="-50">
                <a:ln w="3175">
                  <a:noFill/>
                </a:ln>
                <a:solidFill>
                  <a:prstClr val="black"/>
                </a:solidFill>
                <a:cs typeface="Segoe UI"/>
              </a:rPr>
              <a:t>and inform all stakeholders with one-click broadcast</a:t>
            </a:r>
          </a:p>
          <a:p>
            <a:pPr marL="174625" indent="-174625" fontAlgn="base">
              <a:spcBef>
                <a:spcPct val="0"/>
              </a:spcBef>
              <a:spcAft>
                <a:spcPts val="600"/>
              </a:spcAft>
              <a:buClr>
                <a:schemeClr val="bg1"/>
              </a:buClr>
              <a:buFont typeface="Wingdings,Sans-Serif" panose="05000000000000000000" pitchFamily="2" charset="2"/>
              <a:buChar char="§"/>
              <a:defRPr/>
            </a:pPr>
            <a:r>
              <a:rPr lang="en-CA" sz="1050" b="1" spc="-50">
                <a:ln w="3175">
                  <a:noFill/>
                </a:ln>
                <a:solidFill>
                  <a:prstClr val="black"/>
                </a:solidFill>
                <a:cs typeface="Segoe UI"/>
              </a:rPr>
              <a:t>Share success stories </a:t>
            </a:r>
            <a:r>
              <a:rPr lang="en-CA" sz="1050" spc="-50">
                <a:ln w="3175">
                  <a:noFill/>
                </a:ln>
                <a:solidFill>
                  <a:prstClr val="black"/>
                </a:solidFill>
                <a:cs typeface="Segoe UI"/>
              </a:rPr>
              <a:t>and visualize communication campaign performance across channels</a:t>
            </a:r>
            <a:endParaRPr lang="en-US" sz="1050" spc="-50">
              <a:ln w="3175">
                <a:noFill/>
              </a:ln>
              <a:solidFill>
                <a:prstClr val="black"/>
              </a:solidFill>
              <a:cs typeface="Segoe UI"/>
            </a:endParaRPr>
          </a:p>
        </p:txBody>
      </p:sp>
      <p:sp>
        <p:nvSpPr>
          <p:cNvPr id="25" name="Rectangle: Rounded Corners 24">
            <a:extLst>
              <a:ext uri="{FF2B5EF4-FFF2-40B4-BE49-F238E27FC236}">
                <a16:creationId xmlns:a16="http://schemas.microsoft.com/office/drawing/2014/main" id="{2BB2F76B-F70C-8F7B-7514-7DEAE1FF5FE2}"/>
              </a:ext>
            </a:extLst>
          </p:cNvPr>
          <p:cNvSpPr/>
          <p:nvPr/>
        </p:nvSpPr>
        <p:spPr>
          <a:xfrm>
            <a:off x="9784080" y="3773544"/>
            <a:ext cx="2044213" cy="255281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fontAlgn="base">
              <a:spcBef>
                <a:spcPct val="0"/>
              </a:spcBef>
              <a:spcAft>
                <a:spcPts val="600"/>
              </a:spcAft>
              <a:buClr>
                <a:schemeClr val="bg1"/>
              </a:buClr>
              <a:buFont typeface="Wingdings,Sans-Serif" panose="05000000000000000000" pitchFamily="2" charset="2"/>
              <a:buChar char="§"/>
              <a:defRPr/>
            </a:pPr>
            <a:r>
              <a:rPr lang="en-US" sz="1050" spc="-50">
                <a:ln w="3175">
                  <a:noFill/>
                </a:ln>
                <a:solidFill>
                  <a:prstClr val="black"/>
                </a:solidFill>
                <a:cs typeface="Segoe UI"/>
              </a:rPr>
              <a:t>Capture Q&amp;A and </a:t>
            </a:r>
            <a:r>
              <a:rPr lang="en-US" sz="1050" b="1" spc="-50">
                <a:ln w="3175">
                  <a:noFill/>
                </a:ln>
                <a:solidFill>
                  <a:prstClr val="black"/>
                </a:solidFill>
                <a:cs typeface="Segoe UI"/>
              </a:rPr>
              <a:t>connect employees to solutions and experts</a:t>
            </a:r>
          </a:p>
          <a:p>
            <a:pPr marL="174625" indent="-174625" fontAlgn="base">
              <a:spcBef>
                <a:spcPct val="0"/>
              </a:spcBef>
              <a:spcAft>
                <a:spcPts val="600"/>
              </a:spcAft>
              <a:buClr>
                <a:schemeClr val="bg1"/>
              </a:buClr>
              <a:buFont typeface="Wingdings,Sans-Serif" panose="05000000000000000000" pitchFamily="2" charset="2"/>
              <a:buChar char="§"/>
              <a:defRPr/>
            </a:pPr>
            <a:r>
              <a:rPr lang="en-US" sz="1050" spc="-50">
                <a:ln w="3175">
                  <a:noFill/>
                </a:ln>
                <a:solidFill>
                  <a:prstClr val="black"/>
                </a:solidFill>
                <a:cs typeface="Segoe UI"/>
              </a:rPr>
              <a:t>Employee survey tools to </a:t>
            </a:r>
            <a:r>
              <a:rPr lang="en-US" sz="1050" b="1" spc="-50">
                <a:ln w="3175">
                  <a:noFill/>
                </a:ln>
                <a:solidFill>
                  <a:prstClr val="black"/>
                </a:solidFill>
                <a:cs typeface="Segoe UI"/>
              </a:rPr>
              <a:t>understand feedback and sentiment</a:t>
            </a:r>
            <a:r>
              <a:rPr lang="en-US" sz="1050" spc="-50">
                <a:ln w="3175">
                  <a:noFill/>
                </a:ln>
                <a:solidFill>
                  <a:prstClr val="black"/>
                </a:solidFill>
                <a:cs typeface="Segoe UI"/>
              </a:rPr>
              <a:t> on Copilot impact and use cases</a:t>
            </a:r>
          </a:p>
        </p:txBody>
      </p:sp>
      <p:sp>
        <p:nvSpPr>
          <p:cNvPr id="26" name="Graphic 17">
            <a:extLst>
              <a:ext uri="{FF2B5EF4-FFF2-40B4-BE49-F238E27FC236}">
                <a16:creationId xmlns:a16="http://schemas.microsoft.com/office/drawing/2014/main" id="{C4846469-2A05-6C00-1566-753FE7EABB79}"/>
              </a:ext>
              <a:ext uri="{C183D7F6-B498-43B3-948B-1728B52AA6E4}">
                <adec:decorative xmlns:adec="http://schemas.microsoft.com/office/drawing/2017/decorative" val="1"/>
              </a:ext>
            </a:extLst>
          </p:cNvPr>
          <p:cNvSpPr/>
          <p:nvPr/>
        </p:nvSpPr>
        <p:spPr>
          <a:xfrm>
            <a:off x="2333420" y="192379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28" name="Graphic 17">
            <a:extLst>
              <a:ext uri="{FF2B5EF4-FFF2-40B4-BE49-F238E27FC236}">
                <a16:creationId xmlns:a16="http://schemas.microsoft.com/office/drawing/2014/main" id="{319E0E42-4F88-15B1-3C85-43461DE60BC4}"/>
              </a:ext>
              <a:ext uri="{C183D7F6-B498-43B3-948B-1728B52AA6E4}">
                <adec:decorative xmlns:adec="http://schemas.microsoft.com/office/drawing/2017/decorative" val="1"/>
              </a:ext>
            </a:extLst>
          </p:cNvPr>
          <p:cNvSpPr/>
          <p:nvPr/>
        </p:nvSpPr>
        <p:spPr>
          <a:xfrm>
            <a:off x="7308894" y="1916108"/>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29" name="Graphic 17">
            <a:extLst>
              <a:ext uri="{FF2B5EF4-FFF2-40B4-BE49-F238E27FC236}">
                <a16:creationId xmlns:a16="http://schemas.microsoft.com/office/drawing/2014/main" id="{46BB4C4C-3310-0DF0-3B1C-63E8B1D11BEE}"/>
              </a:ext>
              <a:ext uri="{C183D7F6-B498-43B3-948B-1728B52AA6E4}">
                <adec:decorative xmlns:adec="http://schemas.microsoft.com/office/drawing/2017/decorative" val="1"/>
              </a:ext>
            </a:extLst>
          </p:cNvPr>
          <p:cNvSpPr/>
          <p:nvPr/>
        </p:nvSpPr>
        <p:spPr>
          <a:xfrm>
            <a:off x="9803210" y="191871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nvGrpSpPr>
          <p:cNvPr id="61" name="Group 60">
            <a:extLst>
              <a:ext uri="{FF2B5EF4-FFF2-40B4-BE49-F238E27FC236}">
                <a16:creationId xmlns:a16="http://schemas.microsoft.com/office/drawing/2014/main" id="{51DD0EDD-C440-D3E5-85C0-929A225DB4B9}"/>
              </a:ext>
              <a:ext uri="{C183D7F6-B498-43B3-948B-1728B52AA6E4}">
                <adec:decorative xmlns:adec="http://schemas.microsoft.com/office/drawing/2017/decorative" val="1"/>
              </a:ext>
            </a:extLst>
          </p:cNvPr>
          <p:cNvGrpSpPr/>
          <p:nvPr/>
        </p:nvGrpSpPr>
        <p:grpSpPr>
          <a:xfrm>
            <a:off x="2333420" y="3873327"/>
            <a:ext cx="174455" cy="717517"/>
            <a:chOff x="2333420" y="3873327"/>
            <a:chExt cx="174455" cy="717517"/>
          </a:xfrm>
        </p:grpSpPr>
        <p:sp>
          <p:nvSpPr>
            <p:cNvPr id="30" name="Graphic 17">
              <a:extLst>
                <a:ext uri="{FF2B5EF4-FFF2-40B4-BE49-F238E27FC236}">
                  <a16:creationId xmlns:a16="http://schemas.microsoft.com/office/drawing/2014/main" id="{7FA0CE5A-5ADF-9A01-B4A4-82BAB11AC313}"/>
                </a:ext>
                <a:ext uri="{C183D7F6-B498-43B3-948B-1728B52AA6E4}">
                  <adec:decorative xmlns:adec="http://schemas.microsoft.com/office/drawing/2017/decorative" val="1"/>
                </a:ext>
              </a:extLst>
            </p:cNvPr>
            <p:cNvSpPr/>
            <p:nvPr/>
          </p:nvSpPr>
          <p:spPr>
            <a:xfrm>
              <a:off x="2333420" y="387332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4" name="Graphic 17">
              <a:extLst>
                <a:ext uri="{FF2B5EF4-FFF2-40B4-BE49-F238E27FC236}">
                  <a16:creationId xmlns:a16="http://schemas.microsoft.com/office/drawing/2014/main" id="{63848492-2702-3324-2AB2-25B617F4B852}"/>
                </a:ext>
                <a:ext uri="{C183D7F6-B498-43B3-948B-1728B52AA6E4}">
                  <adec:decorative xmlns:adec="http://schemas.microsoft.com/office/drawing/2017/decorative" val="1"/>
                </a:ext>
              </a:extLst>
            </p:cNvPr>
            <p:cNvSpPr/>
            <p:nvPr/>
          </p:nvSpPr>
          <p:spPr>
            <a:xfrm>
              <a:off x="2334063" y="4417032"/>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grpSp>
        <p:nvGrpSpPr>
          <p:cNvPr id="60" name="Group 59">
            <a:extLst>
              <a:ext uri="{FF2B5EF4-FFF2-40B4-BE49-F238E27FC236}">
                <a16:creationId xmlns:a16="http://schemas.microsoft.com/office/drawing/2014/main" id="{EDB2B3C7-65A1-920C-28C5-4A24D17CD59E}"/>
              </a:ext>
              <a:ext uri="{C183D7F6-B498-43B3-948B-1728B52AA6E4}">
                <adec:decorative xmlns:adec="http://schemas.microsoft.com/office/drawing/2017/decorative" val="1"/>
              </a:ext>
            </a:extLst>
          </p:cNvPr>
          <p:cNvGrpSpPr/>
          <p:nvPr/>
        </p:nvGrpSpPr>
        <p:grpSpPr>
          <a:xfrm>
            <a:off x="4784778" y="3881569"/>
            <a:ext cx="173812" cy="878324"/>
            <a:chOff x="4784778" y="3881569"/>
            <a:chExt cx="173812" cy="878324"/>
          </a:xfrm>
        </p:grpSpPr>
        <p:sp>
          <p:nvSpPr>
            <p:cNvPr id="31" name="Graphic 17">
              <a:extLst>
                <a:ext uri="{FF2B5EF4-FFF2-40B4-BE49-F238E27FC236}">
                  <a16:creationId xmlns:a16="http://schemas.microsoft.com/office/drawing/2014/main" id="{B7839567-AB3D-68E3-6FA8-AFF44BE1996E}"/>
                </a:ext>
                <a:ext uri="{C183D7F6-B498-43B3-948B-1728B52AA6E4}">
                  <adec:decorative xmlns:adec="http://schemas.microsoft.com/office/drawing/2017/decorative" val="1"/>
                </a:ext>
              </a:extLst>
            </p:cNvPr>
            <p:cNvSpPr/>
            <p:nvPr/>
          </p:nvSpPr>
          <p:spPr>
            <a:xfrm>
              <a:off x="4784778" y="3881569"/>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5" name="Graphic 17">
              <a:extLst>
                <a:ext uri="{FF2B5EF4-FFF2-40B4-BE49-F238E27FC236}">
                  <a16:creationId xmlns:a16="http://schemas.microsoft.com/office/drawing/2014/main" id="{13F30E90-6A1A-DFF2-267D-B7B536F94055}"/>
                </a:ext>
                <a:ext uri="{C183D7F6-B498-43B3-948B-1728B52AA6E4}">
                  <adec:decorative xmlns:adec="http://schemas.microsoft.com/office/drawing/2017/decorative" val="1"/>
                </a:ext>
              </a:extLst>
            </p:cNvPr>
            <p:cNvSpPr/>
            <p:nvPr/>
          </p:nvSpPr>
          <p:spPr>
            <a:xfrm>
              <a:off x="4784778" y="458608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grpSp>
        <p:nvGrpSpPr>
          <p:cNvPr id="62" name="Group 61">
            <a:extLst>
              <a:ext uri="{FF2B5EF4-FFF2-40B4-BE49-F238E27FC236}">
                <a16:creationId xmlns:a16="http://schemas.microsoft.com/office/drawing/2014/main" id="{745050C9-53C9-23F2-18B3-38A891960AB5}"/>
              </a:ext>
              <a:ext uri="{C183D7F6-B498-43B3-948B-1728B52AA6E4}">
                <adec:decorative xmlns:adec="http://schemas.microsoft.com/office/drawing/2017/decorative" val="1"/>
              </a:ext>
            </a:extLst>
          </p:cNvPr>
          <p:cNvGrpSpPr/>
          <p:nvPr/>
        </p:nvGrpSpPr>
        <p:grpSpPr>
          <a:xfrm>
            <a:off x="9791860" y="3828841"/>
            <a:ext cx="173812" cy="711744"/>
            <a:chOff x="9791860" y="3828841"/>
            <a:chExt cx="173812" cy="711744"/>
          </a:xfrm>
        </p:grpSpPr>
        <p:sp>
          <p:nvSpPr>
            <p:cNvPr id="33" name="Graphic 17">
              <a:extLst>
                <a:ext uri="{FF2B5EF4-FFF2-40B4-BE49-F238E27FC236}">
                  <a16:creationId xmlns:a16="http://schemas.microsoft.com/office/drawing/2014/main" id="{F9BD6E80-16D0-FDDD-78F9-6F459D2F63E5}"/>
                </a:ext>
                <a:ext uri="{C183D7F6-B498-43B3-948B-1728B52AA6E4}">
                  <adec:decorative xmlns:adec="http://schemas.microsoft.com/office/drawing/2017/decorative" val="1"/>
                </a:ext>
              </a:extLst>
            </p:cNvPr>
            <p:cNvSpPr/>
            <p:nvPr/>
          </p:nvSpPr>
          <p:spPr>
            <a:xfrm>
              <a:off x="9791860" y="382884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7" name="Graphic 17">
              <a:extLst>
                <a:ext uri="{FF2B5EF4-FFF2-40B4-BE49-F238E27FC236}">
                  <a16:creationId xmlns:a16="http://schemas.microsoft.com/office/drawing/2014/main" id="{DFE4D8FD-3F1F-EEBB-6193-3FF52463E298}"/>
                </a:ext>
                <a:ext uri="{C183D7F6-B498-43B3-948B-1728B52AA6E4}">
                  <adec:decorative xmlns:adec="http://schemas.microsoft.com/office/drawing/2017/decorative" val="1"/>
                </a:ext>
              </a:extLst>
            </p:cNvPr>
            <p:cNvSpPr/>
            <p:nvPr/>
          </p:nvSpPr>
          <p:spPr>
            <a:xfrm>
              <a:off x="9791860" y="436677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grpSp>
        <p:nvGrpSpPr>
          <p:cNvPr id="59" name="Group 58">
            <a:extLst>
              <a:ext uri="{FF2B5EF4-FFF2-40B4-BE49-F238E27FC236}">
                <a16:creationId xmlns:a16="http://schemas.microsoft.com/office/drawing/2014/main" id="{3E466AE4-D66A-AA8C-8D3F-4725A95327CA}"/>
              </a:ext>
              <a:ext uri="{C183D7F6-B498-43B3-948B-1728B52AA6E4}">
                <adec:decorative xmlns:adec="http://schemas.microsoft.com/office/drawing/2017/decorative" val="1"/>
              </a:ext>
            </a:extLst>
          </p:cNvPr>
          <p:cNvGrpSpPr/>
          <p:nvPr/>
        </p:nvGrpSpPr>
        <p:grpSpPr>
          <a:xfrm>
            <a:off x="7308894" y="3828841"/>
            <a:ext cx="173812" cy="2305188"/>
            <a:chOff x="7308894" y="3828841"/>
            <a:chExt cx="173812" cy="2305188"/>
          </a:xfrm>
        </p:grpSpPr>
        <p:sp>
          <p:nvSpPr>
            <p:cNvPr id="32" name="Graphic 17">
              <a:extLst>
                <a:ext uri="{FF2B5EF4-FFF2-40B4-BE49-F238E27FC236}">
                  <a16:creationId xmlns:a16="http://schemas.microsoft.com/office/drawing/2014/main" id="{52D3236E-4F14-D1F4-3A47-4E760D0DEF3E}"/>
                </a:ext>
                <a:ext uri="{C183D7F6-B498-43B3-948B-1728B52AA6E4}">
                  <adec:decorative xmlns:adec="http://schemas.microsoft.com/office/drawing/2017/decorative" val="1"/>
                </a:ext>
              </a:extLst>
            </p:cNvPr>
            <p:cNvSpPr/>
            <p:nvPr/>
          </p:nvSpPr>
          <p:spPr>
            <a:xfrm>
              <a:off x="7308894" y="382884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6" name="Graphic 17">
              <a:extLst>
                <a:ext uri="{FF2B5EF4-FFF2-40B4-BE49-F238E27FC236}">
                  <a16:creationId xmlns:a16="http://schemas.microsoft.com/office/drawing/2014/main" id="{AF5AA384-B521-4ECA-2B22-7BC0DF5006DE}"/>
                </a:ext>
                <a:ext uri="{C183D7F6-B498-43B3-948B-1728B52AA6E4}">
                  <adec:decorative xmlns:adec="http://schemas.microsoft.com/office/drawing/2017/decorative" val="1"/>
                </a:ext>
              </a:extLst>
            </p:cNvPr>
            <p:cNvSpPr/>
            <p:nvPr/>
          </p:nvSpPr>
          <p:spPr>
            <a:xfrm>
              <a:off x="7308894" y="4698648"/>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8" name="Graphic 17">
              <a:extLst>
                <a:ext uri="{FF2B5EF4-FFF2-40B4-BE49-F238E27FC236}">
                  <a16:creationId xmlns:a16="http://schemas.microsoft.com/office/drawing/2014/main" id="{1587D40B-BC71-1340-FC17-8AF008CBEFF6}"/>
                </a:ext>
                <a:ext uri="{C183D7F6-B498-43B3-948B-1728B52AA6E4}">
                  <adec:decorative xmlns:adec="http://schemas.microsoft.com/office/drawing/2017/decorative" val="1"/>
                </a:ext>
              </a:extLst>
            </p:cNvPr>
            <p:cNvSpPr/>
            <p:nvPr/>
          </p:nvSpPr>
          <p:spPr>
            <a:xfrm>
              <a:off x="7308894" y="5245512"/>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9" name="Graphic 17">
              <a:extLst>
                <a:ext uri="{FF2B5EF4-FFF2-40B4-BE49-F238E27FC236}">
                  <a16:creationId xmlns:a16="http://schemas.microsoft.com/office/drawing/2014/main" id="{8D3B78F5-011C-F59F-DEA3-0810DD10280F}"/>
                </a:ext>
                <a:ext uri="{C183D7F6-B498-43B3-948B-1728B52AA6E4}">
                  <adec:decorative xmlns:adec="http://schemas.microsoft.com/office/drawing/2017/decorative" val="1"/>
                </a:ext>
              </a:extLst>
            </p:cNvPr>
            <p:cNvSpPr/>
            <p:nvPr/>
          </p:nvSpPr>
          <p:spPr>
            <a:xfrm>
              <a:off x="7308894" y="596021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grpSp>
        <p:nvGrpSpPr>
          <p:cNvPr id="54" name="Group 53">
            <a:extLst>
              <a:ext uri="{FF2B5EF4-FFF2-40B4-BE49-F238E27FC236}">
                <a16:creationId xmlns:a16="http://schemas.microsoft.com/office/drawing/2014/main" id="{931F7A24-518E-D7C0-7024-269F78D5E50C}"/>
              </a:ext>
              <a:ext uri="{C183D7F6-B498-43B3-948B-1728B52AA6E4}">
                <adec:decorative xmlns:adec="http://schemas.microsoft.com/office/drawing/2017/decorative" val="1"/>
              </a:ext>
            </a:extLst>
          </p:cNvPr>
          <p:cNvGrpSpPr/>
          <p:nvPr/>
        </p:nvGrpSpPr>
        <p:grpSpPr>
          <a:xfrm>
            <a:off x="4784778" y="1931915"/>
            <a:ext cx="173812" cy="1045530"/>
            <a:chOff x="4784778" y="1965797"/>
            <a:chExt cx="173812" cy="1045530"/>
          </a:xfrm>
        </p:grpSpPr>
        <p:sp>
          <p:nvSpPr>
            <p:cNvPr id="27" name="Graphic 17">
              <a:extLst>
                <a:ext uri="{FF2B5EF4-FFF2-40B4-BE49-F238E27FC236}">
                  <a16:creationId xmlns:a16="http://schemas.microsoft.com/office/drawing/2014/main" id="{164D196A-0B59-DEF3-197F-8FE5E16F627C}"/>
                </a:ext>
                <a:ext uri="{C183D7F6-B498-43B3-948B-1728B52AA6E4}">
                  <adec:decorative xmlns:adec="http://schemas.microsoft.com/office/drawing/2017/decorative" val="1"/>
                </a:ext>
              </a:extLst>
            </p:cNvPr>
            <p:cNvSpPr/>
            <p:nvPr/>
          </p:nvSpPr>
          <p:spPr>
            <a:xfrm>
              <a:off x="4784778" y="196579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40" name="Graphic 17">
              <a:extLst>
                <a:ext uri="{FF2B5EF4-FFF2-40B4-BE49-F238E27FC236}">
                  <a16:creationId xmlns:a16="http://schemas.microsoft.com/office/drawing/2014/main" id="{09FA29EA-F1E3-9216-6DD2-864861C0D3B2}"/>
                </a:ext>
                <a:ext uri="{C183D7F6-B498-43B3-948B-1728B52AA6E4}">
                  <adec:decorative xmlns:adec="http://schemas.microsoft.com/office/drawing/2017/decorative" val="1"/>
                </a:ext>
              </a:extLst>
            </p:cNvPr>
            <p:cNvSpPr/>
            <p:nvPr/>
          </p:nvSpPr>
          <p:spPr>
            <a:xfrm>
              <a:off x="4784778" y="246062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41" name="Graphic 17">
              <a:extLst>
                <a:ext uri="{FF2B5EF4-FFF2-40B4-BE49-F238E27FC236}">
                  <a16:creationId xmlns:a16="http://schemas.microsoft.com/office/drawing/2014/main" id="{726A430F-F09D-C4B6-3702-48DCBED6E19E}"/>
                </a:ext>
                <a:ext uri="{C183D7F6-B498-43B3-948B-1728B52AA6E4}">
                  <adec:decorative xmlns:adec="http://schemas.microsoft.com/office/drawing/2017/decorative" val="1"/>
                </a:ext>
              </a:extLst>
            </p:cNvPr>
            <p:cNvSpPr/>
            <p:nvPr/>
          </p:nvSpPr>
          <p:spPr>
            <a:xfrm>
              <a:off x="4784778" y="283751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sp>
        <p:nvSpPr>
          <p:cNvPr id="42" name="TextBox 41">
            <a:extLst>
              <a:ext uri="{FF2B5EF4-FFF2-40B4-BE49-F238E27FC236}">
                <a16:creationId xmlns:a16="http://schemas.microsoft.com/office/drawing/2014/main" id="{31371875-63F9-241E-46AF-7C3D741455CF}"/>
              </a:ext>
            </a:extLst>
          </p:cNvPr>
          <p:cNvSpPr txBox="1"/>
          <p:nvPr/>
        </p:nvSpPr>
        <p:spPr>
          <a:xfrm>
            <a:off x="286099" y="6553699"/>
            <a:ext cx="1640436" cy="215444"/>
          </a:xfrm>
          <a:prstGeom prst="rect">
            <a:avLst/>
          </a:prstGeom>
          <a:noFill/>
        </p:spPr>
        <p:txBody>
          <a:bodyPr wrap="square">
            <a:spAutoFit/>
          </a:bodyPr>
          <a:lstStyle/>
          <a:p>
            <a:pPr algn="l"/>
            <a:r>
              <a:rPr lang="en-US" sz="800">
                <a:solidFill>
                  <a:schemeClr val="tx1"/>
                </a:solidFill>
              </a:rPr>
              <a:t>* Currently in private preview</a:t>
            </a:r>
          </a:p>
        </p:txBody>
      </p:sp>
    </p:spTree>
    <p:extLst>
      <p:ext uri="{BB962C8B-B14F-4D97-AF65-F5344CB8AC3E}">
        <p14:creationId xmlns:p14="http://schemas.microsoft.com/office/powerpoint/2010/main" val="25526207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E3CA7-7959-5B10-B2C5-0033A939925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FDA228A7-6836-225B-8272-F36529827A53}"/>
              </a:ext>
            </a:extLst>
          </p:cNvPr>
          <p:cNvSpPr txBox="1">
            <a:spLocks noGrp="1"/>
          </p:cNvSpPr>
          <p:nvPr>
            <p:ph type="title" idx="4294967295"/>
          </p:nvPr>
        </p:nvSpPr>
        <p:spPr>
          <a:xfrm>
            <a:off x="1093381" y="623852"/>
            <a:ext cx="96012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100000"/>
              </a:lnSpc>
              <a:spcBef>
                <a:spcPts val="0"/>
              </a:spcBef>
              <a:buFontTx/>
              <a:buNone/>
              <a:defRPr sz="2000" spc="-80">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80" normalizeH="0" baseline="0" noProof="0" dirty="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Accelerate your AI workforce transformation</a:t>
            </a:r>
            <a:endParaRPr kumimoji="0" lang="en-US" sz="2800" b="0" i="0" u="none" strike="noStrike" kern="1200" cap="none" spc="-80" normalizeH="0" baseline="0" noProof="0" dirty="0">
              <a:ln>
                <a:noFill/>
              </a:ln>
              <a:gradFill flip="none">
                <a:gsLst>
                  <a:gs pos="0">
                    <a:srgbClr val="0078D4"/>
                  </a:gs>
                  <a:gs pos="100000">
                    <a:srgbClr val="BF3AC4"/>
                  </a:gs>
                </a:gsLst>
                <a:lin ang="2700000" scaled="0"/>
                <a:tileRect/>
              </a:gradFill>
              <a:effectLst/>
              <a:uLnTx/>
              <a:uFillTx/>
              <a:latin typeface="Segoe UI Variable Display Semib" pitchFamily="2"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5F1927A0-6DD9-60C8-DBAE-0306DF87B59D}"/>
              </a:ext>
            </a:extLst>
          </p:cNvPr>
          <p:cNvSpPr txBox="1"/>
          <p:nvPr/>
        </p:nvSpPr>
        <p:spPr>
          <a:xfrm>
            <a:off x="0" y="6530375"/>
            <a:ext cx="1759403" cy="261610"/>
          </a:xfrm>
          <a:prstGeom prst="rect">
            <a:avLst/>
          </a:prstGeom>
          <a:noFill/>
        </p:spPr>
        <p:txBody>
          <a:bodyPr wrap="square" r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Sans Text Semilight" pitchFamily="2" charset="0"/>
                <a:ea typeface="+mn-ea"/>
                <a:cs typeface="Segoe Sans Text Semilight" pitchFamily="2" charset="0"/>
              </a:rPr>
              <a:t>Powered by Microsoft Viva</a:t>
            </a:r>
          </a:p>
        </p:txBody>
      </p:sp>
      <p:sp>
        <p:nvSpPr>
          <p:cNvPr id="26" name="Rectangle: Rounded Corners 1">
            <a:extLst>
              <a:ext uri="{FF2B5EF4-FFF2-40B4-BE49-F238E27FC236}">
                <a16:creationId xmlns:a16="http://schemas.microsoft.com/office/drawing/2014/main" id="{BFC37364-A559-5426-0654-4FC882B72C03}"/>
              </a:ext>
              <a:ext uri="{C183D7F6-B498-43B3-948B-1728B52AA6E4}">
                <adec:decorative xmlns:adec="http://schemas.microsoft.com/office/drawing/2017/decorative" val="0"/>
              </a:ext>
            </a:extLst>
          </p:cNvPr>
          <p:cNvSpPr/>
          <p:nvPr/>
        </p:nvSpPr>
        <p:spPr bwMode="auto">
          <a:xfrm>
            <a:off x="1039199" y="1641489"/>
            <a:ext cx="2038618"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Communications</a:t>
            </a:r>
          </a:p>
        </p:txBody>
      </p:sp>
      <p:sp>
        <p:nvSpPr>
          <p:cNvPr id="22" name="Rectangle: Rounded Corners 21" descr="Copilot early adopters screenshot">
            <a:extLst>
              <a:ext uri="{FF2B5EF4-FFF2-40B4-BE49-F238E27FC236}">
                <a16:creationId xmlns:a16="http://schemas.microsoft.com/office/drawing/2014/main" id="{4E3DB248-7330-9BB3-6FD0-BF6C4C1AE96F}"/>
              </a:ext>
            </a:extLst>
          </p:cNvPr>
          <p:cNvSpPr/>
          <p:nvPr/>
        </p:nvSpPr>
        <p:spPr bwMode="auto">
          <a:xfrm>
            <a:off x="564634" y="2236378"/>
            <a:ext cx="2987748" cy="169033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35D02EDD-8931-0136-D0DF-F82673A53504}"/>
              </a:ext>
            </a:extLst>
          </p:cNvPr>
          <p:cNvSpPr txBox="1"/>
          <p:nvPr/>
        </p:nvSpPr>
        <p:spPr>
          <a:xfrm>
            <a:off x="564633" y="4166645"/>
            <a:ext cx="315083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dirty="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Communities </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to facilitate user enablement </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Share best practices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Access company announcements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Seek support from peers and IT</a:t>
            </a:r>
          </a:p>
        </p:txBody>
      </p:sp>
      <p:sp>
        <p:nvSpPr>
          <p:cNvPr id="28" name="Rectangle: Rounded Corners 1">
            <a:extLst>
              <a:ext uri="{FF2B5EF4-FFF2-40B4-BE49-F238E27FC236}">
                <a16:creationId xmlns:a16="http://schemas.microsoft.com/office/drawing/2014/main" id="{E562B3AE-F52D-ADA4-EC0F-494FE2E9F426}"/>
              </a:ext>
              <a:ext uri="{C183D7F6-B498-43B3-948B-1728B52AA6E4}">
                <adec:decorative xmlns:adec="http://schemas.microsoft.com/office/drawing/2017/decorative" val="0"/>
              </a:ext>
            </a:extLst>
          </p:cNvPr>
          <p:cNvSpPr/>
          <p:nvPr/>
        </p:nvSpPr>
        <p:spPr bwMode="auto">
          <a:xfrm>
            <a:off x="5124845" y="1641489"/>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Measurement</a:t>
            </a:r>
          </a:p>
        </p:txBody>
      </p:sp>
      <p:sp>
        <p:nvSpPr>
          <p:cNvPr id="24" name="Rectangle: Rounded Corners 23" descr="Screenshot of Microsoft Copilot dashboard">
            <a:extLst>
              <a:ext uri="{FF2B5EF4-FFF2-40B4-BE49-F238E27FC236}">
                <a16:creationId xmlns:a16="http://schemas.microsoft.com/office/drawing/2014/main" id="{16CC4A54-77F0-94B2-CA19-F5D52B8ED0A4}"/>
              </a:ext>
            </a:extLst>
          </p:cNvPr>
          <p:cNvSpPr/>
          <p:nvPr/>
        </p:nvSpPr>
        <p:spPr bwMode="auto">
          <a:xfrm>
            <a:off x="4577558" y="2236378"/>
            <a:ext cx="2987748" cy="169033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0555BDC0-BBCE-77C8-B98C-4F9AD83CB0D9}"/>
              </a:ext>
            </a:extLst>
          </p:cNvPr>
          <p:cNvSpPr txBox="1"/>
          <p:nvPr/>
        </p:nvSpPr>
        <p:spPr>
          <a:xfrm>
            <a:off x="4577559" y="4166645"/>
            <a:ext cx="3571018"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dirty="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Analytics </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for ROI and impact assessment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Copilot Dashboard for leaders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Viva Insights for customizable analysis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Copilot business impact reports</a:t>
            </a:r>
          </a:p>
        </p:txBody>
      </p:sp>
      <p:sp>
        <p:nvSpPr>
          <p:cNvPr id="27" name="Rectangle: Rounded Corners 1">
            <a:extLst>
              <a:ext uri="{FF2B5EF4-FFF2-40B4-BE49-F238E27FC236}">
                <a16:creationId xmlns:a16="http://schemas.microsoft.com/office/drawing/2014/main" id="{9191D2C9-87CE-7820-6E60-C927B79E10EE}"/>
              </a:ext>
              <a:ext uri="{C183D7F6-B498-43B3-948B-1728B52AA6E4}">
                <adec:decorative xmlns:adec="http://schemas.microsoft.com/office/drawing/2017/decorative" val="0"/>
              </a:ext>
            </a:extLst>
          </p:cNvPr>
          <p:cNvSpPr/>
          <p:nvPr/>
        </p:nvSpPr>
        <p:spPr bwMode="auto">
          <a:xfrm>
            <a:off x="9184007" y="1647231"/>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Skilling</a:t>
            </a:r>
          </a:p>
        </p:txBody>
      </p:sp>
      <p:sp>
        <p:nvSpPr>
          <p:cNvPr id="23" name="Rectangle: Rounded Corners 22" descr="Screenshot - welcome to Microsoft Copilot Academy">
            <a:extLst>
              <a:ext uri="{FF2B5EF4-FFF2-40B4-BE49-F238E27FC236}">
                <a16:creationId xmlns:a16="http://schemas.microsoft.com/office/drawing/2014/main" id="{05CEAD9C-492A-E524-94ED-616BFFC3AB44}"/>
              </a:ext>
            </a:extLst>
          </p:cNvPr>
          <p:cNvSpPr/>
          <p:nvPr/>
        </p:nvSpPr>
        <p:spPr bwMode="auto">
          <a:xfrm>
            <a:off x="8639618" y="2205631"/>
            <a:ext cx="2987748" cy="169033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FD14A34B-42E1-4909-CCAA-17E5762CBBE1}"/>
              </a:ext>
            </a:extLst>
          </p:cNvPr>
          <p:cNvSpPr txBox="1"/>
          <p:nvPr/>
        </p:nvSpPr>
        <p:spPr>
          <a:xfrm>
            <a:off x="8636720" y="4166645"/>
            <a:ext cx="344724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dirty="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Academy </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for user skill development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Curated learning paths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Hands-on prompt guidance</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Content created by Microsoft experts</a:t>
            </a:r>
          </a:p>
        </p:txBody>
      </p:sp>
      <p:sp>
        <p:nvSpPr>
          <p:cNvPr id="4" name="Rectangle: Rounded Corners 1">
            <a:extLst>
              <a:ext uri="{FF2B5EF4-FFF2-40B4-BE49-F238E27FC236}">
                <a16:creationId xmlns:a16="http://schemas.microsoft.com/office/drawing/2014/main" id="{AD2C694C-9909-824C-2180-A57A5FC58DA3}"/>
              </a:ext>
              <a:ext uri="{C183D7F6-B498-43B3-948B-1728B52AA6E4}">
                <adec:decorative xmlns:adec="http://schemas.microsoft.com/office/drawing/2017/decorative" val="1"/>
              </a:ext>
            </a:extLst>
          </p:cNvPr>
          <p:cNvSpPr/>
          <p:nvPr/>
        </p:nvSpPr>
        <p:spPr bwMode="auto">
          <a:xfrm>
            <a:off x="4577558" y="5808120"/>
            <a:ext cx="2987748" cy="705362"/>
          </a:xfrm>
          <a:prstGeom prst="roundRect">
            <a:avLst>
              <a:gd name="adj" fmla="val 50000"/>
            </a:avLst>
          </a:prstGeom>
          <a:no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hlinkClick r:id="rId6">
                  <a:extLst>
                    <a:ext uri="{A12FA001-AC4F-418D-AE19-62706E023703}">
                      <ahyp:hlinkClr xmlns:ahyp="http://schemas.microsoft.com/office/drawing/2018/hyperlinkcolor" val="tx"/>
                    </a:ext>
                  </a:extLst>
                </a:hlinkClick>
              </a:rPr>
              <a:t>aka.ms/Copilot</a:t>
            </a: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rPr>
              <a:t>Analytics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hlinkClick r:id="rId7">
                  <a:extLst>
                    <a:ext uri="{A12FA001-AC4F-418D-AE19-62706E023703}">
                      <ahyp:hlinkClr xmlns:ahyp="http://schemas.microsoft.com/office/drawing/2018/hyperlinkcolor" val="tx"/>
                    </a:ext>
                  </a:extLst>
                </a:hlinkClick>
              </a:rPr>
              <a:t>aka.ms/CopilotDashboard</a:t>
            </a:r>
            <a:endPar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endParaRPr>
          </a:p>
        </p:txBody>
      </p:sp>
      <p:sp>
        <p:nvSpPr>
          <p:cNvPr id="8" name="Rectangle: Rounded Corners 1">
            <a:extLst>
              <a:ext uri="{FF2B5EF4-FFF2-40B4-BE49-F238E27FC236}">
                <a16:creationId xmlns:a16="http://schemas.microsoft.com/office/drawing/2014/main" id="{0BA1C274-7B9F-8CE0-1D6E-5E8FD48CB9FA}"/>
              </a:ext>
              <a:ext uri="{C183D7F6-B498-43B3-948B-1728B52AA6E4}">
                <adec:decorative xmlns:adec="http://schemas.microsoft.com/office/drawing/2017/decorative" val="1"/>
              </a:ext>
            </a:extLst>
          </p:cNvPr>
          <p:cNvSpPr/>
          <p:nvPr/>
        </p:nvSpPr>
        <p:spPr bwMode="auto">
          <a:xfrm>
            <a:off x="8639618" y="5808120"/>
            <a:ext cx="2987748" cy="307777"/>
          </a:xfrm>
          <a:prstGeom prst="roundRect">
            <a:avLst>
              <a:gd name="adj" fmla="val 50000"/>
            </a:avLst>
          </a:prstGeom>
          <a:no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8"/>
              </a:rPr>
              <a:t>aka.ms/</a:t>
            </a:r>
            <a:r>
              <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hlinkClick r:id="rId8"/>
              </a:rPr>
              <a:t>CopilotAcademy</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sp>
        <p:nvSpPr>
          <p:cNvPr id="2" name="Rectangle: Rounded Corners 1">
            <a:extLst>
              <a:ext uri="{FF2B5EF4-FFF2-40B4-BE49-F238E27FC236}">
                <a16:creationId xmlns:a16="http://schemas.microsoft.com/office/drawing/2014/main" id="{CD4900D9-1B62-8C0C-5171-8C217275B3BB}"/>
              </a:ext>
              <a:ext uri="{C183D7F6-B498-43B3-948B-1728B52AA6E4}">
                <adec:decorative xmlns:adec="http://schemas.microsoft.com/office/drawing/2017/decorative" val="1"/>
              </a:ext>
            </a:extLst>
          </p:cNvPr>
          <p:cNvSpPr/>
          <p:nvPr/>
        </p:nvSpPr>
        <p:spPr bwMode="auto">
          <a:xfrm>
            <a:off x="515498" y="5808120"/>
            <a:ext cx="2987748" cy="307777"/>
          </a:xfrm>
          <a:prstGeom prst="roundRect">
            <a:avLst>
              <a:gd name="adj" fmla="val 50000"/>
            </a:avLst>
          </a:prstGeom>
          <a:no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9"/>
              </a:rPr>
              <a:t>aka.ms/</a:t>
            </a:r>
            <a:r>
              <a:rPr kumimoji="0" lang="en-US" sz="1400" b="0" i="0" u="none" strike="noStrike" kern="1200" cap="none" spc="0" normalizeH="0" baseline="0" noProof="0" err="1">
                <a:ln>
                  <a:noFill/>
                </a:ln>
                <a:solidFill>
                  <a:srgbClr val="FFFFFF"/>
                </a:solidFill>
                <a:effectLst/>
                <a:uLnTx/>
                <a:uFillTx/>
                <a:latin typeface="Segoe Sans Text Semilight" pitchFamily="2" charset="0"/>
                <a:ea typeface="+mn-ea"/>
                <a:cs typeface="Segoe Sans Text Semilight" pitchFamily="2" charset="0"/>
                <a:hlinkClick r:id="rId7"/>
              </a:rPr>
              <a:t>CopilotCommunities</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pic>
        <p:nvPicPr>
          <p:cNvPr id="9" name="Graphic 8">
            <a:extLst>
              <a:ext uri="{FF2B5EF4-FFF2-40B4-BE49-F238E27FC236}">
                <a16:creationId xmlns:a16="http://schemas.microsoft.com/office/drawing/2014/main" id="{904F7B72-22ED-AF0A-066C-C3BA06110023}"/>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95195" y="6513482"/>
            <a:ext cx="295396" cy="295395"/>
          </a:xfrm>
          <a:prstGeom prst="rect">
            <a:avLst/>
          </a:prstGeom>
        </p:spPr>
      </p:pic>
      <p:sp>
        <p:nvSpPr>
          <p:cNvPr id="10" name="Rounded Rectangle 1">
            <a:extLst>
              <a:ext uri="{FF2B5EF4-FFF2-40B4-BE49-F238E27FC236}">
                <a16:creationId xmlns:a16="http://schemas.microsoft.com/office/drawing/2014/main" id="{3172B5EB-D01A-43B6-A3A8-89410349289F}"/>
              </a:ext>
              <a:ext uri="{C183D7F6-B498-43B3-948B-1728B52AA6E4}">
                <adec:decorative xmlns:adec="http://schemas.microsoft.com/office/drawing/2017/decorative" val="1"/>
              </a:ext>
            </a:extLst>
          </p:cNvPr>
          <p:cNvSpPr/>
          <p:nvPr/>
        </p:nvSpPr>
        <p:spPr bwMode="auto">
          <a:xfrm>
            <a:off x="419347" y="1394923"/>
            <a:ext cx="3491472" cy="4987119"/>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
            <a:extLst>
              <a:ext uri="{FF2B5EF4-FFF2-40B4-BE49-F238E27FC236}">
                <a16:creationId xmlns:a16="http://schemas.microsoft.com/office/drawing/2014/main" id="{98323488-5B61-9036-56B0-60B58BB2D2DB}"/>
              </a:ext>
              <a:ext uri="{C183D7F6-B498-43B3-948B-1728B52AA6E4}">
                <adec:decorative xmlns:adec="http://schemas.microsoft.com/office/drawing/2017/decorative" val="1"/>
              </a:ext>
            </a:extLst>
          </p:cNvPr>
          <p:cNvSpPr/>
          <p:nvPr/>
        </p:nvSpPr>
        <p:spPr bwMode="auto">
          <a:xfrm>
            <a:off x="8511468" y="1547323"/>
            <a:ext cx="3491472" cy="4987119"/>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2" name="Rectangle 11">
            <a:extLst>
              <a:ext uri="{FF2B5EF4-FFF2-40B4-BE49-F238E27FC236}">
                <a16:creationId xmlns:a16="http://schemas.microsoft.com/office/drawing/2014/main" id="{DFC653E5-26A9-8941-F448-D852305DA888}"/>
              </a:ext>
              <a:ext uri="{C183D7F6-B498-43B3-948B-1728B52AA6E4}">
                <adec:decorative xmlns:adec="http://schemas.microsoft.com/office/drawing/2017/decorative" val="1"/>
              </a:ext>
            </a:extLst>
          </p:cNvPr>
          <p:cNvSpPr/>
          <p:nvPr/>
        </p:nvSpPr>
        <p:spPr bwMode="auto">
          <a:xfrm>
            <a:off x="4236197" y="1386999"/>
            <a:ext cx="3874867" cy="5313911"/>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chemeClr val="tx1"/>
              </a:solidFill>
            </a:endParaRPr>
          </a:p>
        </p:txBody>
      </p:sp>
    </p:spTree>
    <p:extLst>
      <p:ext uri="{BB962C8B-B14F-4D97-AF65-F5344CB8AC3E}">
        <p14:creationId xmlns:p14="http://schemas.microsoft.com/office/powerpoint/2010/main" val="271517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100"/>
                                  </p:stCondLst>
                                  <p:childTnLst>
                                    <p:animMotion origin="layout" path="M -3.54167E-6 3.33333E-6 L -3.54167E-6 0.03541 " pathEditMode="relative" rAng="0" ptsTypes="AA">
                                      <p:cBhvr>
                                        <p:cTn id="9" dur="700" spd="-100000" fill="hold"/>
                                        <p:tgtEl>
                                          <p:spTgt spid="17"/>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2.08333E-7 2.96296E-6 L -2.08333E-7 0.03541 " pathEditMode="relative" rAng="0" ptsTypes="AA">
                                      <p:cBhvr>
                                        <p:cTn id="14" dur="700" spd="-100000" fill="hold"/>
                                        <p:tgtEl>
                                          <p:spTgt spid="2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2.08333E-7 1.11111E-6 L 2.08333E-7 0.03542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200"/>
                                  </p:stCondLst>
                                  <p:childTnLst>
                                    <p:animMotion origin="layout" path="M 3.125E-6 2.96296E-6 L 3.125E-6 0.03541 " pathEditMode="relative" rAng="0" ptsTypes="AA">
                                      <p:cBhvr>
                                        <p:cTn id="24" dur="700" spd="-100000" fill="hold"/>
                                        <p:tgtEl>
                                          <p:spTgt spid="24"/>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0"/>
                                  </p:stCondLst>
                                  <p:childTnLst>
                                    <p:animMotion origin="layout" path="M -3.95833E-6 4.07407E-6 L -3.95833E-6 0.03541 " pathEditMode="relative" rAng="0" ptsTypes="AA">
                                      <p:cBhvr>
                                        <p:cTn id="29" dur="700" spd="-100000" fill="hold"/>
                                        <p:tgtEl>
                                          <p:spTgt spid="9"/>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animBg="1"/>
      <p:bldP spid="22" grpId="1" animBg="1"/>
      <p:bldP spid="24" grpId="0" animBg="1"/>
      <p:bldP spid="24" grpId="1" animBg="1"/>
      <p:bldP spid="23" grpId="0" animBg="1"/>
      <p:bldP spid="23" grpId="1"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18028D42-77D2-4E30-AB8C-FB8003902BD4}"/>
              </a:ext>
              <a:ext uri="{C183D7F6-B498-43B3-948B-1728B52AA6E4}">
                <adec:decorative xmlns:adec="http://schemas.microsoft.com/office/drawing/2017/decorative" val="0"/>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
        <p:nvSpPr>
          <p:cNvPr id="10" name="Title 1">
            <a:extLst>
              <a:ext uri="{FF2B5EF4-FFF2-40B4-BE49-F238E27FC236}">
                <a16:creationId xmlns:a16="http://schemas.microsoft.com/office/drawing/2014/main" id="{20A51628-A3E5-523F-0A7C-E82B234D3D10}"/>
              </a:ext>
            </a:extLst>
          </p:cNvPr>
          <p:cNvSpPr txBox="1">
            <a:spLocks noGrp="1"/>
          </p:cNvSpPr>
          <p:nvPr>
            <p:ph type="title"/>
          </p:nvPr>
        </p:nvSpPr>
        <p:spPr>
          <a:xfrm>
            <a:off x="290289" y="808931"/>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effectLst/>
                <a:uLnTx/>
                <a:uFillTx/>
                <a:latin typeface="Segoe UI Semibold" panose="020B0702040204020203" pitchFamily="34" charset="0"/>
                <a:ea typeface="+mj-ea"/>
                <a:cs typeface="Segoe UI Semibold" panose="020B0702040204020203" pitchFamily="34" charset="0"/>
              </a:rPr>
              <a:t>Measure impact, realize AI value</a:t>
            </a:r>
            <a:endParaRPr kumimoji="0" lang="en-US" sz="3600" b="0" i="0" u="none" strike="noStrike" kern="1200" cap="none" spc="0" normalizeH="0" baseline="0" noProof="0" dirty="0">
              <a:ln>
                <a:noFill/>
              </a:ln>
              <a:effectLst/>
              <a:uLnTx/>
              <a:uFillTx/>
              <a:latin typeface="+mj-lt"/>
              <a:ea typeface="+mj-ea"/>
              <a:cs typeface="+mj-cs"/>
            </a:endParaRPr>
          </a:p>
        </p:txBody>
      </p:sp>
      <p:sp>
        <p:nvSpPr>
          <p:cNvPr id="63" name="TextBox 62">
            <a:extLst>
              <a:ext uri="{FF2B5EF4-FFF2-40B4-BE49-F238E27FC236}">
                <a16:creationId xmlns:a16="http://schemas.microsoft.com/office/drawing/2014/main" id="{8DA358DA-C84C-6C43-BE3D-99D7362B5F3F}"/>
              </a:ext>
            </a:extLst>
          </p:cNvPr>
          <p:cNvSpPr txBox="1"/>
          <p:nvPr/>
        </p:nvSpPr>
        <p:spPr>
          <a:xfrm>
            <a:off x="580069" y="1610486"/>
            <a:ext cx="19314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Plan &amp; monitor your deployment</a:t>
            </a:r>
          </a:p>
        </p:txBody>
      </p:sp>
      <p:sp>
        <p:nvSpPr>
          <p:cNvPr id="17" name="Rectangle: Rounded Corners 16">
            <a:extLst>
              <a:ext uri="{FF2B5EF4-FFF2-40B4-BE49-F238E27FC236}">
                <a16:creationId xmlns:a16="http://schemas.microsoft.com/office/drawing/2014/main" id="{297F01E3-8435-B417-71AA-54CDD102C00A}"/>
              </a:ext>
              <a:ext uri="{C183D7F6-B498-43B3-948B-1728B52AA6E4}">
                <adec:decorative xmlns:adec="http://schemas.microsoft.com/office/drawing/2017/decorative" val="1"/>
              </a:ext>
            </a:extLst>
          </p:cNvPr>
          <p:cNvSpPr/>
          <p:nvPr/>
        </p:nvSpPr>
        <p:spPr>
          <a:xfrm>
            <a:off x="420334"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6" name="Picture 25">
            <a:extLst>
              <a:ext uri="{FF2B5EF4-FFF2-40B4-BE49-F238E27FC236}">
                <a16:creationId xmlns:a16="http://schemas.microsoft.com/office/drawing/2014/main" id="{0D0DE54B-ED57-9AFA-2BFA-D2529281E302}"/>
              </a:ext>
              <a:ext uri="{C183D7F6-B498-43B3-948B-1728B52AA6E4}">
                <adec:decorative xmlns:adec="http://schemas.microsoft.com/office/drawing/2017/decorative" val="1"/>
              </a:ext>
            </a:extLst>
          </p:cNvPr>
          <p:cNvPicPr>
            <a:picLocks noChangeAspect="1"/>
          </p:cNvPicPr>
          <p:nvPr/>
        </p:nvPicPr>
        <p:blipFill rotWithShape="1">
          <a:blip r:embed="rId3"/>
          <a:srcRect r="41889"/>
          <a:stretch/>
        </p:blipFill>
        <p:spPr>
          <a:xfrm>
            <a:off x="512413" y="2357982"/>
            <a:ext cx="2113063" cy="1184358"/>
          </a:xfrm>
          <a:prstGeom prst="rect">
            <a:avLst/>
          </a:prstGeom>
          <a:ln>
            <a:solidFill>
              <a:schemeClr val="bg1">
                <a:lumMod val="95000"/>
              </a:schemeClr>
            </a:solidFill>
          </a:ln>
        </p:spPr>
      </p:pic>
      <p:sp>
        <p:nvSpPr>
          <p:cNvPr id="19" name="TextBox 18">
            <a:extLst>
              <a:ext uri="{FF2B5EF4-FFF2-40B4-BE49-F238E27FC236}">
                <a16:creationId xmlns:a16="http://schemas.microsoft.com/office/drawing/2014/main" id="{75F217B6-AC43-6D5A-E7FB-E118BFCED85E}"/>
              </a:ext>
            </a:extLst>
          </p:cNvPr>
          <p:cNvSpPr txBox="1"/>
          <p:nvPr/>
        </p:nvSpPr>
        <p:spPr>
          <a:xfrm>
            <a:off x="500982"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Core analysis</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61AE4D01-CCD7-5F02-E7FA-997251D7AB11}"/>
              </a:ext>
            </a:extLst>
          </p:cNvPr>
          <p:cNvSpPr txBox="1"/>
          <p:nvPr/>
        </p:nvSpPr>
        <p:spPr>
          <a:xfrm>
            <a:off x="533827" y="4166891"/>
            <a:ext cx="2071206" cy="900246"/>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Measure usage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Measure impact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Slice by org structure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Make informed decisions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endParaRPr>
          </a:p>
        </p:txBody>
      </p:sp>
      <p:sp>
        <p:nvSpPr>
          <p:cNvPr id="28" name="Rectangle: Rounded Corners 1">
            <a:extLst>
              <a:ext uri="{FF2B5EF4-FFF2-40B4-BE49-F238E27FC236}">
                <a16:creationId xmlns:a16="http://schemas.microsoft.com/office/drawing/2014/main" id="{223ED3B9-A409-D6F2-5FA2-8E7F4DAF3269}"/>
              </a:ext>
              <a:ext uri="{C183D7F6-B498-43B3-948B-1728B52AA6E4}">
                <adec:decorative xmlns:adec="http://schemas.microsoft.com/office/drawing/2017/decorative" val="0"/>
              </a:ext>
            </a:extLst>
          </p:cNvPr>
          <p:cNvSpPr/>
          <p:nvPr/>
        </p:nvSpPr>
        <p:spPr bwMode="auto">
          <a:xfrm>
            <a:off x="512413" y="5534838"/>
            <a:ext cx="1483949"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Microsoft 365 Copilot</a:t>
            </a:r>
          </a:p>
        </p:txBody>
      </p:sp>
      <p:pic>
        <p:nvPicPr>
          <p:cNvPr id="27" name="Graphic 26">
            <a:extLst>
              <a:ext uri="{FF2B5EF4-FFF2-40B4-BE49-F238E27FC236}">
                <a16:creationId xmlns:a16="http://schemas.microsoft.com/office/drawing/2014/main" id="{9B9C99DC-511A-E2CB-248C-7BEC54704CB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2656625" y="2736501"/>
            <a:ext cx="784062" cy="784062"/>
          </a:xfrm>
          <a:prstGeom prst="rect">
            <a:avLst/>
          </a:prstGeom>
        </p:spPr>
      </p:pic>
      <p:sp>
        <p:nvSpPr>
          <p:cNvPr id="62" name="TextBox 61">
            <a:extLst>
              <a:ext uri="{FF2B5EF4-FFF2-40B4-BE49-F238E27FC236}">
                <a16:creationId xmlns:a16="http://schemas.microsoft.com/office/drawing/2014/main" id="{9DD8F81B-3CFB-8512-5F84-EB8DB9834BEF}"/>
              </a:ext>
            </a:extLst>
          </p:cNvPr>
          <p:cNvSpPr txBox="1"/>
          <p:nvPr/>
        </p:nvSpPr>
        <p:spPr>
          <a:xfrm>
            <a:off x="3561268" y="1610487"/>
            <a:ext cx="19314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Measure &amp; </a:t>
            </a:r>
            <a:r>
              <a:rPr kumimoji="0" lang="en-GB" sz="1800" b="0" i="0" u="none" strike="noStrike" kern="1200" cap="none" spc="0" normalizeH="0" baseline="0" noProof="0" err="1">
                <a:ln>
                  <a:noFill/>
                </a:ln>
                <a:solidFill>
                  <a:prstClr val="black">
                    <a:lumMod val="75000"/>
                    <a:lumOff val="25000"/>
                  </a:prstClr>
                </a:solidFill>
                <a:effectLst/>
                <a:uLnTx/>
                <a:uFillTx/>
                <a:latin typeface="Segoe UI"/>
                <a:ea typeface="+mn-ea"/>
                <a:cs typeface="+mn-cs"/>
              </a:rPr>
              <a:t>analyze</a:t>
            </a:r>
            <a:endPar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55F4AEF8-6410-C606-E60F-871987A2F5DE}"/>
              </a:ext>
              <a:ext uri="{C183D7F6-B498-43B3-948B-1728B52AA6E4}">
                <adec:decorative xmlns:adec="http://schemas.microsoft.com/office/drawing/2017/decorative" val="1"/>
              </a:ext>
            </a:extLst>
          </p:cNvPr>
          <p:cNvSpPr/>
          <p:nvPr/>
        </p:nvSpPr>
        <p:spPr>
          <a:xfrm>
            <a:off x="3380668"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D49D65F7-6C48-B7F2-1391-69CA0D66F40C}"/>
              </a:ext>
              <a:ext uri="{C183D7F6-B498-43B3-948B-1728B52AA6E4}">
                <adec:decorative xmlns:adec="http://schemas.microsoft.com/office/drawing/2017/decorative" val="1"/>
              </a:ext>
            </a:extLst>
          </p:cNvPr>
          <p:cNvPicPr>
            <a:picLocks noChangeAspect="1"/>
          </p:cNvPicPr>
          <p:nvPr/>
        </p:nvPicPr>
        <p:blipFill>
          <a:blip r:embed="rId6"/>
          <a:srcRect l="4414" t="36933" r="42036" b="9825"/>
          <a:stretch/>
        </p:blipFill>
        <p:spPr>
          <a:xfrm>
            <a:off x="3482992" y="2357982"/>
            <a:ext cx="2082375" cy="1164597"/>
          </a:xfrm>
          <a:prstGeom prst="rect">
            <a:avLst/>
          </a:prstGeom>
          <a:ln>
            <a:solidFill>
              <a:schemeClr val="bg1">
                <a:lumMod val="95000"/>
              </a:schemeClr>
            </a:solidFill>
          </a:ln>
        </p:spPr>
      </p:pic>
      <p:sp>
        <p:nvSpPr>
          <p:cNvPr id="14" name="TextBox 13">
            <a:extLst>
              <a:ext uri="{FF2B5EF4-FFF2-40B4-BE49-F238E27FC236}">
                <a16:creationId xmlns:a16="http://schemas.microsoft.com/office/drawing/2014/main" id="{4C28D721-7545-97A4-0AEB-3324E7BAE50D}"/>
              </a:ext>
            </a:extLst>
          </p:cNvPr>
          <p:cNvSpPr txBox="1"/>
          <p:nvPr/>
        </p:nvSpPr>
        <p:spPr>
          <a:xfrm>
            <a:off x="3461316"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Extended analysis</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5372078D-DC86-7EA5-215B-EE59F37086D9}"/>
              </a:ext>
            </a:extLst>
          </p:cNvPr>
          <p:cNvSpPr txBox="1"/>
          <p:nvPr/>
        </p:nvSpPr>
        <p:spPr>
          <a:xfrm>
            <a:off x="3494160" y="4166891"/>
            <a:ext cx="2184699" cy="738664"/>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Pre-built report templates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Enhanced metrics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Deeper org-structure insights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Dynamic date slicing</a:t>
            </a:r>
          </a:p>
        </p:txBody>
      </p:sp>
      <p:sp>
        <p:nvSpPr>
          <p:cNvPr id="4" name="Rectangle: Rounded Corners 1">
            <a:extLst>
              <a:ext uri="{FF2B5EF4-FFF2-40B4-BE49-F238E27FC236}">
                <a16:creationId xmlns:a16="http://schemas.microsoft.com/office/drawing/2014/main" id="{B2DC0546-1FC2-1C2C-53D8-E39D9D305C50}"/>
              </a:ext>
              <a:ext uri="{C183D7F6-B498-43B3-948B-1728B52AA6E4}">
                <adec:decorative xmlns:adec="http://schemas.microsoft.com/office/drawing/2017/decorative" val="0"/>
              </a:ext>
            </a:extLst>
          </p:cNvPr>
          <p:cNvSpPr/>
          <p:nvPr/>
        </p:nvSpPr>
        <p:spPr bwMode="auto">
          <a:xfrm>
            <a:off x="3494161" y="5534840"/>
            <a:ext cx="148590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Insights </a:t>
            </a: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Premium</a:t>
            </a:r>
            <a:endPar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53" name="Graphic 52">
            <a:extLst>
              <a:ext uri="{FF2B5EF4-FFF2-40B4-BE49-F238E27FC236}">
                <a16:creationId xmlns:a16="http://schemas.microsoft.com/office/drawing/2014/main" id="{9545CAE9-2150-2E31-1812-DBAC4CF6AA6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5612547" y="2738517"/>
            <a:ext cx="784062" cy="784062"/>
          </a:xfrm>
          <a:prstGeom prst="rect">
            <a:avLst/>
          </a:prstGeom>
        </p:spPr>
      </p:pic>
      <p:sp>
        <p:nvSpPr>
          <p:cNvPr id="65" name="TextBox 64">
            <a:extLst>
              <a:ext uri="{FF2B5EF4-FFF2-40B4-BE49-F238E27FC236}">
                <a16:creationId xmlns:a16="http://schemas.microsoft.com/office/drawing/2014/main" id="{65E197C6-0680-6F84-741A-26CD20B51916}"/>
              </a:ext>
            </a:extLst>
          </p:cNvPr>
          <p:cNvSpPr txBox="1"/>
          <p:nvPr/>
        </p:nvSpPr>
        <p:spPr>
          <a:xfrm>
            <a:off x="6507972" y="1608905"/>
            <a:ext cx="1931405" cy="646331"/>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Combine usage &amp; outcome data</a:t>
            </a:r>
          </a:p>
        </p:txBody>
      </p:sp>
      <p:sp>
        <p:nvSpPr>
          <p:cNvPr id="43" name="Rectangle: Rounded Corners 42">
            <a:extLst>
              <a:ext uri="{FF2B5EF4-FFF2-40B4-BE49-F238E27FC236}">
                <a16:creationId xmlns:a16="http://schemas.microsoft.com/office/drawing/2014/main" id="{F137B5C5-5F35-7C5F-0331-11970AB7098B}"/>
              </a:ext>
              <a:ext uri="{C183D7F6-B498-43B3-948B-1728B52AA6E4}">
                <adec:decorative xmlns:adec="http://schemas.microsoft.com/office/drawing/2017/decorative" val="1"/>
              </a:ext>
            </a:extLst>
          </p:cNvPr>
          <p:cNvSpPr/>
          <p:nvPr/>
        </p:nvSpPr>
        <p:spPr>
          <a:xfrm>
            <a:off x="6341002"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6D00E372-7E21-1D0E-9216-CFD78A316F1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449833" y="2365444"/>
            <a:ext cx="2082375" cy="1165228"/>
          </a:xfrm>
          <a:prstGeom prst="rect">
            <a:avLst/>
          </a:prstGeom>
          <a:ln>
            <a:solidFill>
              <a:schemeClr val="bg1">
                <a:lumMod val="95000"/>
              </a:schemeClr>
            </a:solidFill>
          </a:ln>
        </p:spPr>
      </p:pic>
      <p:sp>
        <p:nvSpPr>
          <p:cNvPr id="44" name="TextBox 43">
            <a:extLst>
              <a:ext uri="{FF2B5EF4-FFF2-40B4-BE49-F238E27FC236}">
                <a16:creationId xmlns:a16="http://schemas.microsoft.com/office/drawing/2014/main" id="{B55C6687-D774-AE82-E127-D0696A067902}"/>
              </a:ext>
            </a:extLst>
          </p:cNvPr>
          <p:cNvSpPr txBox="1"/>
          <p:nvPr/>
        </p:nvSpPr>
        <p:spPr>
          <a:xfrm>
            <a:off x="6421650"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Custom analysis</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0C9703DB-CCDE-7F33-471B-EF8CFF21DDEE}"/>
              </a:ext>
            </a:extLst>
          </p:cNvPr>
          <p:cNvSpPr txBox="1"/>
          <p:nvPr/>
        </p:nvSpPr>
        <p:spPr>
          <a:xfrm>
            <a:off x="6454494" y="4166891"/>
            <a:ext cx="2104051" cy="738664"/>
          </a:xfrm>
          <a:prstGeom prst="rect">
            <a:avLst/>
          </a:prstGeom>
          <a:noFill/>
        </p:spPr>
        <p:txBody>
          <a:bodyPr wrap="square" lIns="0" rIns="3600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Build custom ROI analysis dashboards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Integrate with org outcome data e.g. customer service</a:t>
            </a:r>
          </a:p>
        </p:txBody>
      </p:sp>
      <p:sp>
        <p:nvSpPr>
          <p:cNvPr id="13" name="Rectangle: Rounded Corners 1">
            <a:extLst>
              <a:ext uri="{FF2B5EF4-FFF2-40B4-BE49-F238E27FC236}">
                <a16:creationId xmlns:a16="http://schemas.microsoft.com/office/drawing/2014/main" id="{0DAD1A10-9E82-9A79-7D73-952240C94562}"/>
              </a:ext>
              <a:ext uri="{C183D7F6-B498-43B3-948B-1728B52AA6E4}">
                <adec:decorative xmlns:adec="http://schemas.microsoft.com/office/drawing/2017/decorative" val="0"/>
              </a:ext>
            </a:extLst>
          </p:cNvPr>
          <p:cNvSpPr/>
          <p:nvPr/>
        </p:nvSpPr>
        <p:spPr bwMode="auto">
          <a:xfrm>
            <a:off x="6421650" y="5534992"/>
            <a:ext cx="148590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Insights </a:t>
            </a: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Premium</a:t>
            </a:r>
            <a:endPar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54" name="Graphic 53">
            <a:extLst>
              <a:ext uri="{FF2B5EF4-FFF2-40B4-BE49-F238E27FC236}">
                <a16:creationId xmlns:a16="http://schemas.microsoft.com/office/drawing/2014/main" id="{DEAC0A65-BF24-4F4F-FC36-127138279F0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568469" y="2740533"/>
            <a:ext cx="784062" cy="784062"/>
          </a:xfrm>
          <a:prstGeom prst="rect">
            <a:avLst/>
          </a:prstGeom>
        </p:spPr>
      </p:pic>
      <p:sp>
        <p:nvSpPr>
          <p:cNvPr id="66" name="TextBox 65">
            <a:extLst>
              <a:ext uri="{FF2B5EF4-FFF2-40B4-BE49-F238E27FC236}">
                <a16:creationId xmlns:a16="http://schemas.microsoft.com/office/drawing/2014/main" id="{A9F7CC56-5BC9-57BC-BEE7-85AE969FA316}"/>
              </a:ext>
            </a:extLst>
          </p:cNvPr>
          <p:cNvSpPr txBox="1"/>
          <p:nvPr/>
        </p:nvSpPr>
        <p:spPr>
          <a:xfrm>
            <a:off x="9301336" y="1607323"/>
            <a:ext cx="2298192" cy="646331"/>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Human stories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real-world impact</a:t>
            </a:r>
          </a:p>
        </p:txBody>
      </p:sp>
      <p:sp>
        <p:nvSpPr>
          <p:cNvPr id="48" name="Rectangle: Rounded Corners 47">
            <a:extLst>
              <a:ext uri="{FF2B5EF4-FFF2-40B4-BE49-F238E27FC236}">
                <a16:creationId xmlns:a16="http://schemas.microsoft.com/office/drawing/2014/main" id="{096E6FF4-ABEC-DB76-26B2-6119D47C73C8}"/>
              </a:ext>
              <a:ext uri="{C183D7F6-B498-43B3-948B-1728B52AA6E4}">
                <adec:decorative xmlns:adec="http://schemas.microsoft.com/office/drawing/2017/decorative" val="1"/>
              </a:ext>
            </a:extLst>
          </p:cNvPr>
          <p:cNvSpPr/>
          <p:nvPr/>
        </p:nvSpPr>
        <p:spPr>
          <a:xfrm>
            <a:off x="9301336"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2" name="Picture 21">
            <a:extLst>
              <a:ext uri="{FF2B5EF4-FFF2-40B4-BE49-F238E27FC236}">
                <a16:creationId xmlns:a16="http://schemas.microsoft.com/office/drawing/2014/main" id="{BA7A3357-83AE-0534-38E4-6913BFB14ADA}"/>
              </a:ext>
              <a:ext uri="{C183D7F6-B498-43B3-948B-1728B52AA6E4}">
                <adec:decorative xmlns:adec="http://schemas.microsoft.com/office/drawing/2017/decorative" val="1"/>
              </a:ext>
            </a:extLst>
          </p:cNvPr>
          <p:cNvPicPr>
            <a:picLocks noChangeAspect="1"/>
          </p:cNvPicPr>
          <p:nvPr/>
        </p:nvPicPr>
        <p:blipFill>
          <a:blip r:embed="rId8"/>
          <a:srcRect b="7173"/>
          <a:stretch/>
        </p:blipFill>
        <p:spPr>
          <a:xfrm>
            <a:off x="9414828" y="2338465"/>
            <a:ext cx="2081912" cy="1160233"/>
          </a:xfrm>
          <a:prstGeom prst="roundRect">
            <a:avLst>
              <a:gd name="adj" fmla="val 3612"/>
            </a:avLst>
          </a:prstGeom>
          <a:ln>
            <a:solidFill>
              <a:schemeClr val="bg1">
                <a:lumMod val="95000"/>
              </a:schemeClr>
            </a:solidFill>
          </a:ln>
        </p:spPr>
      </p:pic>
      <p:sp>
        <p:nvSpPr>
          <p:cNvPr id="49" name="TextBox 48">
            <a:extLst>
              <a:ext uri="{FF2B5EF4-FFF2-40B4-BE49-F238E27FC236}">
                <a16:creationId xmlns:a16="http://schemas.microsoft.com/office/drawing/2014/main" id="{111C4F86-C462-CDE1-B3C2-ABA1D04F22AE}"/>
              </a:ext>
            </a:extLst>
          </p:cNvPr>
          <p:cNvSpPr txBox="1"/>
          <p:nvPr/>
        </p:nvSpPr>
        <p:spPr>
          <a:xfrm>
            <a:off x="9381984"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Gather stories &amp; sentiment</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8F59018A-89FF-995F-DCBC-A6C8FF0D0693}"/>
              </a:ext>
            </a:extLst>
          </p:cNvPr>
          <p:cNvSpPr txBox="1"/>
          <p:nvPr/>
        </p:nvSpPr>
        <p:spPr>
          <a:xfrm>
            <a:off x="9414828" y="4166891"/>
            <a:ext cx="2184699" cy="1061829"/>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Gather feedback on the Copilot experience across the org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Collect use cases relevant to your business case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Track feedback &amp; sentiment over time</a:t>
            </a:r>
          </a:p>
        </p:txBody>
      </p:sp>
      <p:sp>
        <p:nvSpPr>
          <p:cNvPr id="50" name="Rectangle: Rounded Corners 1">
            <a:extLst>
              <a:ext uri="{FF2B5EF4-FFF2-40B4-BE49-F238E27FC236}">
                <a16:creationId xmlns:a16="http://schemas.microsoft.com/office/drawing/2014/main" id="{09091089-39EB-9E36-4D86-43CC3941FFF7}"/>
              </a:ext>
              <a:ext uri="{C183D7F6-B498-43B3-948B-1728B52AA6E4}">
                <adec:decorative xmlns:adec="http://schemas.microsoft.com/office/drawing/2017/decorative" val="0"/>
              </a:ext>
            </a:extLst>
          </p:cNvPr>
          <p:cNvSpPr/>
          <p:nvPr/>
        </p:nvSpPr>
        <p:spPr bwMode="auto">
          <a:xfrm>
            <a:off x="9414829" y="5534841"/>
            <a:ext cx="97455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Glint</a:t>
            </a:r>
          </a:p>
        </p:txBody>
      </p:sp>
      <p:sp>
        <p:nvSpPr>
          <p:cNvPr id="23" name="Rectangle: Rounded Corners 1">
            <a:extLst>
              <a:ext uri="{FF2B5EF4-FFF2-40B4-BE49-F238E27FC236}">
                <a16:creationId xmlns:a16="http://schemas.microsoft.com/office/drawing/2014/main" id="{3620A222-D253-AB72-7CFB-22639C7FE39C}"/>
              </a:ext>
              <a:ext uri="{C183D7F6-B498-43B3-948B-1728B52AA6E4}">
                <adec:decorative xmlns:adec="http://schemas.microsoft.com/office/drawing/2017/decorative" val="0"/>
              </a:ext>
            </a:extLst>
          </p:cNvPr>
          <p:cNvSpPr/>
          <p:nvPr/>
        </p:nvSpPr>
        <p:spPr bwMode="auto">
          <a:xfrm>
            <a:off x="10434009" y="5534839"/>
            <a:ext cx="974549"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Pulse</a:t>
            </a:r>
          </a:p>
        </p:txBody>
      </p:sp>
      <p:sp>
        <p:nvSpPr>
          <p:cNvPr id="15" name="TextBox 14">
            <a:extLst>
              <a:ext uri="{FF2B5EF4-FFF2-40B4-BE49-F238E27FC236}">
                <a16:creationId xmlns:a16="http://schemas.microsoft.com/office/drawing/2014/main" id="{DFD2FA77-65F1-F17E-BD1B-612FABF4B0E6}"/>
              </a:ext>
              <a:ext uri="{C183D7F6-B498-43B3-948B-1728B52AA6E4}">
                <adec:decorative xmlns:adec="http://schemas.microsoft.com/office/drawing/2017/decorative" val="1"/>
              </a:ext>
            </a:extLst>
          </p:cNvPr>
          <p:cNvSpPr txBox="1"/>
          <p:nvPr/>
        </p:nvSpPr>
        <p:spPr>
          <a:xfrm>
            <a:off x="587304" y="6139671"/>
            <a:ext cx="19314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Segoe UI"/>
                <a:ea typeface="+mn-ea"/>
                <a:cs typeface="+mn-cs"/>
              </a:rPr>
              <a:t>Available with your Microsoft 365 Copilot license</a:t>
            </a:r>
          </a:p>
        </p:txBody>
      </p:sp>
      <p:grpSp>
        <p:nvGrpSpPr>
          <p:cNvPr id="7" name="Group 6">
            <a:extLst>
              <a:ext uri="{FF2B5EF4-FFF2-40B4-BE49-F238E27FC236}">
                <a16:creationId xmlns:a16="http://schemas.microsoft.com/office/drawing/2014/main" id="{46258DBC-DD45-33A5-6887-B00B004D0FDA}"/>
              </a:ext>
              <a:ext uri="{C183D7F6-B498-43B3-948B-1728B52AA6E4}">
                <adec:decorative xmlns:adec="http://schemas.microsoft.com/office/drawing/2017/decorative" val="1"/>
              </a:ext>
            </a:extLst>
          </p:cNvPr>
          <p:cNvGrpSpPr/>
          <p:nvPr/>
        </p:nvGrpSpPr>
        <p:grpSpPr>
          <a:xfrm>
            <a:off x="2883592" y="6177456"/>
            <a:ext cx="330129" cy="237687"/>
            <a:chOff x="2883592" y="6177456"/>
            <a:chExt cx="330129" cy="237687"/>
          </a:xfrm>
        </p:grpSpPr>
        <p:sp>
          <p:nvSpPr>
            <p:cNvPr id="2" name="Isosceles Triangle 1">
              <a:extLst>
                <a:ext uri="{FF2B5EF4-FFF2-40B4-BE49-F238E27FC236}">
                  <a16:creationId xmlns:a16="http://schemas.microsoft.com/office/drawing/2014/main" id="{04D66320-B225-1324-C9FB-4BD9B6D971FC}"/>
                </a:ext>
                <a:ext uri="{C183D7F6-B498-43B3-948B-1728B52AA6E4}">
                  <adec:decorative xmlns:adec="http://schemas.microsoft.com/office/drawing/2017/decorative" val="0"/>
                </a:ext>
              </a:extLst>
            </p:cNvPr>
            <p:cNvSpPr/>
            <p:nvPr/>
          </p:nvSpPr>
          <p:spPr>
            <a:xfrm rot="5400000">
              <a:off x="3036463" y="6237884"/>
              <a:ext cx="237684" cy="116833"/>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Isosceles Triangle 4">
              <a:extLst>
                <a:ext uri="{FF2B5EF4-FFF2-40B4-BE49-F238E27FC236}">
                  <a16:creationId xmlns:a16="http://schemas.microsoft.com/office/drawing/2014/main" id="{53FFD616-AEBA-06DD-FF27-163435F26F03}"/>
                </a:ext>
                <a:ext uri="{C183D7F6-B498-43B3-948B-1728B52AA6E4}">
                  <adec:decorative xmlns:adec="http://schemas.microsoft.com/office/drawing/2017/decorative" val="0"/>
                </a:ext>
              </a:extLst>
            </p:cNvPr>
            <p:cNvSpPr/>
            <p:nvPr/>
          </p:nvSpPr>
          <p:spPr>
            <a:xfrm rot="16200000" flipH="1">
              <a:off x="2823166" y="6237882"/>
              <a:ext cx="237685" cy="116833"/>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21" name="TextBox 20">
            <a:extLst>
              <a:ext uri="{FF2B5EF4-FFF2-40B4-BE49-F238E27FC236}">
                <a16:creationId xmlns:a16="http://schemas.microsoft.com/office/drawing/2014/main" id="{7BE47FB0-8A0E-1902-604B-F2D66FE75522}"/>
              </a:ext>
              <a:ext uri="{C183D7F6-B498-43B3-948B-1728B52AA6E4}">
                <adec:decorative xmlns:adec="http://schemas.microsoft.com/office/drawing/2017/decorative" val="1"/>
              </a:ext>
            </a:extLst>
          </p:cNvPr>
          <p:cNvSpPr txBox="1"/>
          <p:nvPr/>
        </p:nvSpPr>
        <p:spPr>
          <a:xfrm>
            <a:off x="3541847" y="6139671"/>
            <a:ext cx="19314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Segoe UI"/>
                <a:ea typeface="+mn-ea"/>
                <a:cs typeface="+mn-cs"/>
              </a:rPr>
              <a:t>Available with Microsoft Viva licences</a:t>
            </a:r>
          </a:p>
        </p:txBody>
      </p:sp>
    </p:spTree>
    <p:extLst>
      <p:ext uri="{BB962C8B-B14F-4D97-AF65-F5344CB8AC3E}">
        <p14:creationId xmlns:p14="http://schemas.microsoft.com/office/powerpoint/2010/main" val="184689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B81277C-91D1-72DA-0569-5977E395C6CE}"/>
              </a:ext>
              <a:ext uri="{C183D7F6-B498-43B3-948B-1728B52AA6E4}">
                <adec:decorative xmlns:adec="http://schemas.microsoft.com/office/drawing/2017/decorative" val="1"/>
              </a:ext>
            </a:extLst>
          </p:cNvPr>
          <p:cNvSpPr/>
          <p:nvPr/>
        </p:nvSpPr>
        <p:spPr bwMode="auto">
          <a:xfrm>
            <a:off x="495300" y="1052186"/>
            <a:ext cx="11206955" cy="5091238"/>
          </a:xfrm>
          <a:prstGeom prst="roundRect">
            <a:avLst>
              <a:gd name="adj" fmla="val 162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10" name="Title 1">
            <a:extLst>
              <a:ext uri="{FF2B5EF4-FFF2-40B4-BE49-F238E27FC236}">
                <a16:creationId xmlns:a16="http://schemas.microsoft.com/office/drawing/2014/main" id="{C1A21C86-5DCE-8ACD-67E5-D507929F2A12}"/>
              </a:ext>
            </a:extLst>
          </p:cNvPr>
          <p:cNvSpPr txBox="1">
            <a:spLocks noGrp="1"/>
          </p:cNvSpPr>
          <p:nvPr>
            <p:ph type="title"/>
          </p:nvPr>
        </p:nvSpPr>
        <p:spPr>
          <a:xfrm>
            <a:off x="426424" y="440495"/>
            <a:ext cx="1133603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32742" rtl="0" eaLnBrk="1" latinLnBrk="0" hangingPunct="1">
              <a:lnSpc>
                <a:spcPct val="100000"/>
              </a:lnSpc>
              <a:spcBef>
                <a:spcPts val="0"/>
              </a:spcBef>
              <a:buNone/>
              <a:defRPr lang="en-US" sz="3200" b="0" kern="1200" cap="none" spc="-100" baseline="0" dirty="0" smtClean="0">
                <a:ln>
                  <a:noFill/>
                </a:ln>
                <a:solidFill>
                  <a:prstClr val="black"/>
                </a:solidFill>
                <a:effectLst/>
                <a:latin typeface="Segoe UI Semibold" panose="020B0702040204020203" pitchFamily="34" charset="0"/>
                <a:ea typeface="+mn-ea"/>
                <a:cs typeface="Segoe UI Semibold" panose="020B07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10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Leverage your existing Viva capabilities or Viva licensed features</a:t>
            </a:r>
          </a:p>
        </p:txBody>
      </p:sp>
      <p:sp>
        <p:nvSpPr>
          <p:cNvPr id="3" name="Footer Placeholder 5">
            <a:extLst>
              <a:ext uri="{FF2B5EF4-FFF2-40B4-BE49-F238E27FC236}">
                <a16:creationId xmlns:a16="http://schemas.microsoft.com/office/drawing/2014/main" id="{2EB5E9AD-02FA-4274-A7BA-72A46B3CD798}"/>
              </a:ext>
            </a:extLst>
          </p:cNvPr>
          <p:cNvSpPr>
            <a:spLocks noGrp="1"/>
          </p:cNvSpPr>
          <p:nvPr>
            <p:ph type="ftr" sz="quarter" idx="4294967295"/>
          </p:nvPr>
        </p:nvSpPr>
        <p:spPr>
          <a:xfrm>
            <a:off x="495300" y="6549501"/>
            <a:ext cx="4114800" cy="193675"/>
          </a:xfrm>
        </p:spPr>
        <p:txBody>
          <a:bodyPr/>
          <a:lstStyle/>
          <a:p>
            <a:pPr algn="l"/>
            <a:r>
              <a:rPr lang="en-US" sz="900">
                <a:solidFill>
                  <a:schemeClr val="tx1"/>
                </a:solidFill>
              </a:rPr>
              <a:t>* Currently in public preview</a:t>
            </a:r>
          </a:p>
          <a:p>
            <a:pPr algn="l"/>
            <a:r>
              <a:rPr lang="en-US" sz="900">
                <a:solidFill>
                  <a:schemeClr val="tx1"/>
                </a:solidFill>
              </a:rPr>
              <a:t>** Currently in private preview</a:t>
            </a:r>
          </a:p>
        </p:txBody>
      </p:sp>
      <p:graphicFrame>
        <p:nvGraphicFramePr>
          <p:cNvPr id="15" name="Table 14">
            <a:extLst>
              <a:ext uri="{FF2B5EF4-FFF2-40B4-BE49-F238E27FC236}">
                <a16:creationId xmlns:a16="http://schemas.microsoft.com/office/drawing/2014/main" id="{72DFFACF-6C7B-2D26-4CED-AD96D063EFE0}"/>
              </a:ext>
            </a:extLst>
          </p:cNvPr>
          <p:cNvGraphicFramePr>
            <a:graphicFrameLocks noGrp="1"/>
          </p:cNvGraphicFramePr>
          <p:nvPr>
            <p:extLst>
              <p:ext uri="{D42A27DB-BD31-4B8C-83A1-F6EECF244321}">
                <p14:modId xmlns:p14="http://schemas.microsoft.com/office/powerpoint/2010/main" val="1169176457"/>
              </p:ext>
            </p:extLst>
          </p:nvPr>
        </p:nvGraphicFramePr>
        <p:xfrm>
          <a:off x="677691" y="1127236"/>
          <a:ext cx="10972031" cy="5016188"/>
        </p:xfrm>
        <a:graphic>
          <a:graphicData uri="http://schemas.openxmlformats.org/drawingml/2006/table">
            <a:tbl>
              <a:tblPr firstRow="1" bandRow="1"/>
              <a:tblGrid>
                <a:gridCol w="1463482">
                  <a:extLst>
                    <a:ext uri="{9D8B030D-6E8A-4147-A177-3AD203B41FA5}">
                      <a16:colId xmlns:a16="http://schemas.microsoft.com/office/drawing/2014/main" val="3361479064"/>
                    </a:ext>
                  </a:extLst>
                </a:gridCol>
                <a:gridCol w="1188720">
                  <a:extLst>
                    <a:ext uri="{9D8B030D-6E8A-4147-A177-3AD203B41FA5}">
                      <a16:colId xmlns:a16="http://schemas.microsoft.com/office/drawing/2014/main" val="3880206177"/>
                    </a:ext>
                  </a:extLst>
                </a:gridCol>
                <a:gridCol w="4630171">
                  <a:extLst>
                    <a:ext uri="{9D8B030D-6E8A-4147-A177-3AD203B41FA5}">
                      <a16:colId xmlns:a16="http://schemas.microsoft.com/office/drawing/2014/main" val="3948632929"/>
                    </a:ext>
                  </a:extLst>
                </a:gridCol>
                <a:gridCol w="1229886">
                  <a:extLst>
                    <a:ext uri="{9D8B030D-6E8A-4147-A177-3AD203B41FA5}">
                      <a16:colId xmlns:a16="http://schemas.microsoft.com/office/drawing/2014/main" val="1192799952"/>
                    </a:ext>
                  </a:extLst>
                </a:gridCol>
                <a:gridCol w="1229886">
                  <a:extLst>
                    <a:ext uri="{9D8B030D-6E8A-4147-A177-3AD203B41FA5}">
                      <a16:colId xmlns:a16="http://schemas.microsoft.com/office/drawing/2014/main" val="3232721736"/>
                    </a:ext>
                  </a:extLst>
                </a:gridCol>
                <a:gridCol w="1229886">
                  <a:extLst>
                    <a:ext uri="{9D8B030D-6E8A-4147-A177-3AD203B41FA5}">
                      <a16:colId xmlns:a16="http://schemas.microsoft.com/office/drawing/2014/main" val="2078782174"/>
                    </a:ext>
                  </a:extLst>
                </a:gridCol>
              </a:tblGrid>
              <a:tr h="239623">
                <a:tc>
                  <a:txBody>
                    <a:bodyPr/>
                    <a:lstStyle>
                      <a:lvl1pPr marL="0" algn="l" defTabSz="932742" rtl="0" eaLnBrk="1" latinLnBrk="0" hangingPunct="1">
                        <a:defRPr sz="1800" b="1" kern="1200">
                          <a:solidFill>
                            <a:schemeClr val="bg1"/>
                          </a:solidFill>
                          <a:latin typeface="Segoe UI"/>
                        </a:defRPr>
                      </a:lvl1pPr>
                      <a:lvl2pPr marL="466371" algn="l" defTabSz="932742" rtl="0" eaLnBrk="1" latinLnBrk="0" hangingPunct="1">
                        <a:defRPr sz="1800" b="1" kern="1200">
                          <a:solidFill>
                            <a:schemeClr val="bg1"/>
                          </a:solidFill>
                          <a:latin typeface="Segoe UI"/>
                        </a:defRPr>
                      </a:lvl2pPr>
                      <a:lvl3pPr marL="932742" algn="l" defTabSz="932742" rtl="0" eaLnBrk="1" latinLnBrk="0" hangingPunct="1">
                        <a:defRPr sz="1800" b="1" kern="1200">
                          <a:solidFill>
                            <a:schemeClr val="bg1"/>
                          </a:solidFill>
                          <a:latin typeface="Segoe UI"/>
                        </a:defRPr>
                      </a:lvl3pPr>
                      <a:lvl4pPr marL="1399113" algn="l" defTabSz="932742" rtl="0" eaLnBrk="1" latinLnBrk="0" hangingPunct="1">
                        <a:defRPr sz="1800" b="1" kern="1200">
                          <a:solidFill>
                            <a:schemeClr val="bg1"/>
                          </a:solidFill>
                          <a:latin typeface="Segoe UI"/>
                        </a:defRPr>
                      </a:lvl4pPr>
                      <a:lvl5pPr marL="1865484" algn="l" defTabSz="932742" rtl="0" eaLnBrk="1" latinLnBrk="0" hangingPunct="1">
                        <a:defRPr sz="1800" b="1" kern="1200">
                          <a:solidFill>
                            <a:schemeClr val="bg1"/>
                          </a:solidFill>
                          <a:latin typeface="Segoe UI"/>
                        </a:defRPr>
                      </a:lvl5pPr>
                      <a:lvl6pPr marL="2331856" algn="l" defTabSz="932742" rtl="0" eaLnBrk="1" latinLnBrk="0" hangingPunct="1">
                        <a:defRPr sz="1800" b="1" kern="1200">
                          <a:solidFill>
                            <a:schemeClr val="bg1"/>
                          </a:solidFill>
                          <a:latin typeface="Segoe UI"/>
                        </a:defRPr>
                      </a:lvl6pPr>
                      <a:lvl7pPr marL="2798226" algn="l" defTabSz="932742" rtl="0" eaLnBrk="1" latinLnBrk="0" hangingPunct="1">
                        <a:defRPr sz="1800" b="1" kern="1200">
                          <a:solidFill>
                            <a:schemeClr val="bg1"/>
                          </a:solidFill>
                          <a:latin typeface="Segoe UI"/>
                        </a:defRPr>
                      </a:lvl7pPr>
                      <a:lvl8pPr marL="3264597" algn="l" defTabSz="932742" rtl="0" eaLnBrk="1" latinLnBrk="0" hangingPunct="1">
                        <a:defRPr sz="1800" b="1" kern="1200">
                          <a:solidFill>
                            <a:schemeClr val="bg1"/>
                          </a:solidFill>
                          <a:latin typeface="Segoe UI"/>
                        </a:defRPr>
                      </a:lvl8pPr>
                      <a:lvl9pPr marL="3730969" algn="l" defTabSz="932742" rtl="0" eaLnBrk="1" latinLnBrk="0" hangingPunct="1">
                        <a:defRPr sz="1800" b="1" kern="1200">
                          <a:solidFill>
                            <a:schemeClr val="bg1"/>
                          </a:solidFill>
                          <a:latin typeface="Segoe UI"/>
                        </a:defRPr>
                      </a:lvl9pPr>
                    </a:lstStyle>
                    <a:p>
                      <a:pPr marL="0" lvl="0" indent="0" algn="l" defTabSz="914400" rtl="0" eaLnBrk="1" latinLnBrk="0" hangingPunct="1">
                        <a:lnSpc>
                          <a:spcPct val="100000"/>
                        </a:lnSpc>
                        <a:spcBef>
                          <a:spcPts val="0"/>
                        </a:spcBef>
                        <a:spcAft>
                          <a:spcPts val="0"/>
                        </a:spcAft>
                        <a:buNone/>
                      </a:pPr>
                      <a:r>
                        <a:rPr lang="en-US" sz="1000" b="1" i="0" kern="1200" dirty="0">
                          <a:solidFill>
                            <a:schemeClr val="accent2"/>
                          </a:solidFill>
                          <a:latin typeface="Segoe UI Semibold"/>
                          <a:ea typeface="+mn-ea"/>
                          <a:cs typeface="Segoe UI Semibold"/>
                        </a:rPr>
                        <a:t>Experience areas</a:t>
                      </a: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b="1" kern="1200">
                          <a:solidFill>
                            <a:schemeClr val="bg1"/>
                          </a:solidFill>
                          <a:latin typeface="Segoe UI"/>
                        </a:defRPr>
                      </a:lvl1pPr>
                      <a:lvl2pPr marL="466371" algn="l" defTabSz="932742" rtl="0" eaLnBrk="1" latinLnBrk="0" hangingPunct="1">
                        <a:defRPr sz="1800" b="1" kern="1200">
                          <a:solidFill>
                            <a:schemeClr val="bg1"/>
                          </a:solidFill>
                          <a:latin typeface="Segoe UI"/>
                        </a:defRPr>
                      </a:lvl2pPr>
                      <a:lvl3pPr marL="932742" algn="l" defTabSz="932742" rtl="0" eaLnBrk="1" latinLnBrk="0" hangingPunct="1">
                        <a:defRPr sz="1800" b="1" kern="1200">
                          <a:solidFill>
                            <a:schemeClr val="bg1"/>
                          </a:solidFill>
                          <a:latin typeface="Segoe UI"/>
                        </a:defRPr>
                      </a:lvl3pPr>
                      <a:lvl4pPr marL="1399113" algn="l" defTabSz="932742" rtl="0" eaLnBrk="1" latinLnBrk="0" hangingPunct="1">
                        <a:defRPr sz="1800" b="1" kern="1200">
                          <a:solidFill>
                            <a:schemeClr val="bg1"/>
                          </a:solidFill>
                          <a:latin typeface="Segoe UI"/>
                        </a:defRPr>
                      </a:lvl4pPr>
                      <a:lvl5pPr marL="1865484" algn="l" defTabSz="932742" rtl="0" eaLnBrk="1" latinLnBrk="0" hangingPunct="1">
                        <a:defRPr sz="1800" b="1" kern="1200">
                          <a:solidFill>
                            <a:schemeClr val="bg1"/>
                          </a:solidFill>
                          <a:latin typeface="Segoe UI"/>
                        </a:defRPr>
                      </a:lvl5pPr>
                      <a:lvl6pPr marL="2331856" algn="l" defTabSz="932742" rtl="0" eaLnBrk="1" latinLnBrk="0" hangingPunct="1">
                        <a:defRPr sz="1800" b="1" kern="1200">
                          <a:solidFill>
                            <a:schemeClr val="bg1"/>
                          </a:solidFill>
                          <a:latin typeface="Segoe UI"/>
                        </a:defRPr>
                      </a:lvl6pPr>
                      <a:lvl7pPr marL="2798226" algn="l" defTabSz="932742" rtl="0" eaLnBrk="1" latinLnBrk="0" hangingPunct="1">
                        <a:defRPr sz="1800" b="1" kern="1200">
                          <a:solidFill>
                            <a:schemeClr val="bg1"/>
                          </a:solidFill>
                          <a:latin typeface="Segoe UI"/>
                        </a:defRPr>
                      </a:lvl7pPr>
                      <a:lvl8pPr marL="3264597" algn="l" defTabSz="932742" rtl="0" eaLnBrk="1" latinLnBrk="0" hangingPunct="1">
                        <a:defRPr sz="1800" b="1" kern="1200">
                          <a:solidFill>
                            <a:schemeClr val="bg1"/>
                          </a:solidFill>
                          <a:latin typeface="Segoe UI"/>
                        </a:defRPr>
                      </a:lvl8pPr>
                      <a:lvl9pPr marL="3730969" algn="l" defTabSz="932742" rtl="0" eaLnBrk="1" latinLnBrk="0" hangingPunct="1">
                        <a:defRPr sz="1800" b="1" kern="1200">
                          <a:solidFill>
                            <a:schemeClr val="bg1"/>
                          </a:solidFill>
                          <a:latin typeface="Segoe UI"/>
                        </a:defRPr>
                      </a:lvl9pPr>
                    </a:lstStyle>
                    <a:p>
                      <a:pPr marL="0" marR="0" lvl="0" indent="0" algn="l" defTabSz="914400" rtl="0" eaLnBrk="1" latinLnBrk="0" hangingPunct="1">
                        <a:lnSpc>
                          <a:spcPct val="100000"/>
                        </a:lnSpc>
                        <a:spcBef>
                          <a:spcPts val="0"/>
                        </a:spcBef>
                        <a:spcAft>
                          <a:spcPts val="0"/>
                        </a:spcAft>
                        <a:buNone/>
                        <a:tabLst/>
                        <a:defRPr/>
                      </a:pPr>
                      <a:r>
                        <a:rPr lang="en-US" sz="1000" b="1" i="0" kern="1200" dirty="0">
                          <a:solidFill>
                            <a:schemeClr val="accent2"/>
                          </a:solidFill>
                          <a:latin typeface="Segoe UI Semibold"/>
                          <a:ea typeface="+mn-ea"/>
                          <a:cs typeface="Segoe UI Semibold"/>
                        </a:rPr>
                        <a:t>Viva apps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b="1" kern="1200">
                          <a:solidFill>
                            <a:schemeClr val="bg1"/>
                          </a:solidFill>
                          <a:latin typeface="Segoe UI"/>
                        </a:defRPr>
                      </a:lvl1pPr>
                      <a:lvl2pPr marL="466371" algn="l" defTabSz="932742" rtl="0" eaLnBrk="1" latinLnBrk="0" hangingPunct="1">
                        <a:defRPr sz="1800" b="1" kern="1200">
                          <a:solidFill>
                            <a:schemeClr val="bg1"/>
                          </a:solidFill>
                          <a:latin typeface="Segoe UI"/>
                        </a:defRPr>
                      </a:lvl2pPr>
                      <a:lvl3pPr marL="932742" algn="l" defTabSz="932742" rtl="0" eaLnBrk="1" latinLnBrk="0" hangingPunct="1">
                        <a:defRPr sz="1800" b="1" kern="1200">
                          <a:solidFill>
                            <a:schemeClr val="bg1"/>
                          </a:solidFill>
                          <a:latin typeface="Segoe UI"/>
                        </a:defRPr>
                      </a:lvl3pPr>
                      <a:lvl4pPr marL="1399113" algn="l" defTabSz="932742" rtl="0" eaLnBrk="1" latinLnBrk="0" hangingPunct="1">
                        <a:defRPr sz="1800" b="1" kern="1200">
                          <a:solidFill>
                            <a:schemeClr val="bg1"/>
                          </a:solidFill>
                          <a:latin typeface="Segoe UI"/>
                        </a:defRPr>
                      </a:lvl4pPr>
                      <a:lvl5pPr marL="1865484" algn="l" defTabSz="932742" rtl="0" eaLnBrk="1" latinLnBrk="0" hangingPunct="1">
                        <a:defRPr sz="1800" b="1" kern="1200">
                          <a:solidFill>
                            <a:schemeClr val="bg1"/>
                          </a:solidFill>
                          <a:latin typeface="Segoe UI"/>
                        </a:defRPr>
                      </a:lvl5pPr>
                      <a:lvl6pPr marL="2331856" algn="l" defTabSz="932742" rtl="0" eaLnBrk="1" latinLnBrk="0" hangingPunct="1">
                        <a:defRPr sz="1800" b="1" kern="1200">
                          <a:solidFill>
                            <a:schemeClr val="bg1"/>
                          </a:solidFill>
                          <a:latin typeface="Segoe UI"/>
                        </a:defRPr>
                      </a:lvl6pPr>
                      <a:lvl7pPr marL="2798226" algn="l" defTabSz="932742" rtl="0" eaLnBrk="1" latinLnBrk="0" hangingPunct="1">
                        <a:defRPr sz="1800" b="1" kern="1200">
                          <a:solidFill>
                            <a:schemeClr val="bg1"/>
                          </a:solidFill>
                          <a:latin typeface="Segoe UI"/>
                        </a:defRPr>
                      </a:lvl7pPr>
                      <a:lvl8pPr marL="3264597" algn="l" defTabSz="932742" rtl="0" eaLnBrk="1" latinLnBrk="0" hangingPunct="1">
                        <a:defRPr sz="1800" b="1" kern="1200">
                          <a:solidFill>
                            <a:schemeClr val="bg1"/>
                          </a:solidFill>
                          <a:latin typeface="Segoe UI"/>
                        </a:defRPr>
                      </a:lvl8pPr>
                      <a:lvl9pPr marL="3730969" algn="l" defTabSz="932742" rtl="0" eaLnBrk="1" latinLnBrk="0" hangingPunct="1">
                        <a:defRPr sz="1800" b="1" kern="1200">
                          <a:solidFill>
                            <a:schemeClr val="bg1"/>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accent2"/>
                          </a:solidFill>
                          <a:latin typeface="Segoe UI Semibold"/>
                          <a:ea typeface="+mn-ea"/>
                          <a:cs typeface="Segoe UI Semibold"/>
                        </a:rPr>
                        <a:t>Features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rtl="0" eaLnBrk="1" fontAlgn="auto" latinLnBrk="0" hangingPunct="1">
                        <a:lnSpc>
                          <a:spcPct val="100000"/>
                        </a:lnSpc>
                        <a:spcBef>
                          <a:spcPts val="0"/>
                        </a:spcBef>
                        <a:spcAft>
                          <a:spcPts val="0"/>
                        </a:spcAft>
                        <a:buClrTx/>
                        <a:buSzTx/>
                        <a:buFontTx/>
                        <a:buNone/>
                      </a:pPr>
                      <a:r>
                        <a:rPr lang="en-US" sz="1000" b="1" i="0" kern="1200" dirty="0">
                          <a:solidFill>
                            <a:schemeClr val="accent2"/>
                          </a:solidFill>
                          <a:latin typeface="Segoe UI Semibold"/>
                          <a:ea typeface="+mn-ea"/>
                          <a:cs typeface="Segoe UI Semibold"/>
                        </a:rPr>
                        <a:t>Included with </a:t>
                      </a:r>
                      <a:endParaRPr lang="en-US" sz="1000" b="1" i="0" kern="1200" dirty="0">
                        <a:solidFill>
                          <a:schemeClr val="accent2"/>
                        </a:solidFill>
                        <a:latin typeface="Segoe UI Semibold" panose="020B0502040204020203" pitchFamily="34" charset="0"/>
                        <a:ea typeface="+mn-ea"/>
                        <a:cs typeface="Segoe UI Semibold"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accent2"/>
                          </a:solidFill>
                          <a:latin typeface="Segoe UI Semibold"/>
                          <a:ea typeface="+mn-ea"/>
                          <a:cs typeface="Segoe UI Semibold"/>
                        </a:rPr>
                        <a:t>Microsoft 365</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accent2"/>
                          </a:solidFill>
                          <a:latin typeface="Segoe UI Semibold"/>
                          <a:ea typeface="+mn-ea"/>
                          <a:cs typeface="Segoe UI Semibold"/>
                        </a:rPr>
                        <a:t>Included with Microsoft 365 Copilot</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rtl="0" eaLnBrk="1" fontAlgn="auto" latinLnBrk="0" hangingPunct="1">
                        <a:lnSpc>
                          <a:spcPct val="100000"/>
                        </a:lnSpc>
                        <a:spcBef>
                          <a:spcPts val="0"/>
                        </a:spcBef>
                        <a:spcAft>
                          <a:spcPts val="0"/>
                        </a:spcAft>
                        <a:buClrTx/>
                        <a:buSzTx/>
                        <a:buFontTx/>
                        <a:buNone/>
                      </a:pPr>
                      <a:r>
                        <a:rPr lang="en-US" sz="1000" b="1" i="0" kern="1200" dirty="0">
                          <a:solidFill>
                            <a:schemeClr val="accent2"/>
                          </a:solidFill>
                          <a:latin typeface="Segoe UI Semibold"/>
                          <a:ea typeface="+mn-ea"/>
                          <a:cs typeface="Segoe UI Semibold"/>
                        </a:rPr>
                        <a:t>Included with </a:t>
                      </a:r>
                      <a:endParaRPr lang="en-US" sz="1000" b="1" i="0" kern="1200" dirty="0">
                        <a:solidFill>
                          <a:schemeClr val="accent2"/>
                        </a:solidFill>
                        <a:latin typeface="Segoe UI Semibold" panose="020B0502040204020203" pitchFamily="34" charset="0"/>
                        <a:ea typeface="+mn-ea"/>
                        <a:cs typeface="Segoe UI Semibold"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accent2"/>
                          </a:solidFill>
                          <a:latin typeface="Segoe UI Semibold"/>
                          <a:ea typeface="+mn-ea"/>
                          <a:cs typeface="Segoe UI Semibold"/>
                        </a:rPr>
                        <a:t>Viva license</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098092"/>
                  </a:ext>
                </a:extLst>
              </a:tr>
              <a:tr h="200345">
                <a:tc rowSpan="7">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lgn="l">
                        <a:lnSpc>
                          <a:spcPct val="100000"/>
                        </a:lnSpc>
                        <a:spcBef>
                          <a:spcPts val="0"/>
                        </a:spcBef>
                        <a:spcAft>
                          <a:spcPts val="0"/>
                        </a:spcAft>
                        <a:buNone/>
                      </a:pPr>
                      <a:r>
                        <a:rPr lang="en-US" sz="1000" dirty="0">
                          <a:solidFill>
                            <a:schemeClr val="tx1"/>
                          </a:solidFill>
                          <a:latin typeface="+mj-lt"/>
                        </a:rPr>
                        <a:t>Communication</a:t>
                      </a:r>
                      <a:endParaRPr lang="en-US" sz="2400" dirty="0">
                        <a:solidFill>
                          <a:schemeClr val="tx1"/>
                        </a:solidFill>
                      </a:endParaRPr>
                    </a:p>
                  </a:txBody>
                  <a:tcPr marL="37293" marR="324000"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lgn="l">
                        <a:lnSpc>
                          <a:spcPct val="100000"/>
                        </a:lnSpc>
                        <a:spcBef>
                          <a:spcPts val="0"/>
                        </a:spcBef>
                        <a:spcAft>
                          <a:spcPts val="0"/>
                        </a:spcAft>
                        <a:buNone/>
                      </a:pPr>
                      <a:r>
                        <a:rPr lang="en-US" sz="900" dirty="0">
                          <a:solidFill>
                            <a:schemeClr val="tx1"/>
                          </a:solidFill>
                          <a:latin typeface="+mn-lt"/>
                        </a:rPr>
                        <a:t>Viva Connections</a:t>
                      </a:r>
                    </a:p>
                  </a:txBody>
                  <a:tcPr marL="274320"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lgn="l">
                        <a:lnSpc>
                          <a:spcPct val="100000"/>
                        </a:lnSpc>
                        <a:spcBef>
                          <a:spcPts val="0"/>
                        </a:spcBef>
                        <a:spcAft>
                          <a:spcPts val="0"/>
                        </a:spcAft>
                        <a:buNone/>
                      </a:pPr>
                      <a:r>
                        <a:rPr lang="en-US" sz="900" dirty="0">
                          <a:latin typeface="+mn-lt"/>
                        </a:rPr>
                        <a:t>Viva Connections Dashboard, Feed, Resources, and Teams app</a:t>
                      </a: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r>
                        <a:rPr lang="en-US" sz="800" b="0" i="0" u="none" strike="noStrike" kern="1200" cap="none" spc="0" normalizeH="0" baseline="0" noProof="0" dirty="0">
                          <a:ln>
                            <a:noFill/>
                          </a:ln>
                          <a:solidFill>
                            <a:srgbClr val="1A1A1A"/>
                          </a:solidFill>
                          <a:effectLst/>
                          <a:uLnTx/>
                          <a:uFillTx/>
                          <a:latin typeface="+mn-lt"/>
                          <a:ea typeface="+mn-ea"/>
                          <a:cs typeface="+mn-cs"/>
                          <a:sym typeface="Wingdings" panose="05000000000000000000" pitchFamily="2" charset="2"/>
                        </a:rPr>
                        <a:t></a:t>
                      </a:r>
                      <a:endParaRPr kumimoji="0" lang="en-US" sz="2000" dirty="0">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a:lnSpc>
                          <a:spcPct val="100000"/>
                        </a:lnSpc>
                        <a:spcBef>
                          <a:spcPts val="0"/>
                        </a:spcBef>
                        <a:spcAft>
                          <a:spcPts val="0"/>
                        </a:spcAft>
                        <a:buClrTx/>
                        <a:buSzTx/>
                        <a:buFontTx/>
                        <a:buNone/>
                        <a:tabLst/>
                        <a:defRPr/>
                      </a:pPr>
                      <a:r>
                        <a:rPr lang="en-US" sz="800" b="0" i="0" u="none" strike="noStrike" kern="1200" cap="none" spc="0" normalizeH="0" baseline="0" noProof="0" dirty="0">
                          <a:ln>
                            <a:noFill/>
                          </a:ln>
                          <a:solidFill>
                            <a:srgbClr val="1A1A1A"/>
                          </a:solidFill>
                          <a:effectLst/>
                          <a:uLnTx/>
                          <a:uFillTx/>
                          <a:latin typeface="+mn-lt"/>
                          <a:ea typeface="+mn-ea"/>
                          <a:cs typeface="+mn-cs"/>
                          <a:sym typeface="Wingdings" panose="05000000000000000000" pitchFamily="2" charset="2"/>
                        </a:rPr>
                        <a:t></a:t>
                      </a:r>
                      <a:endParaRPr kumimoji="0" lang="en-US" sz="2000" dirty="0">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3846546"/>
                  </a:ext>
                </a:extLst>
              </a:tr>
              <a:tr h="200345">
                <a:tc vMerge="1">
                  <a:txBody>
                    <a:bodyPr/>
                    <a:lstStyle/>
                    <a:p>
                      <a:endParaRPr lang="en-US"/>
                    </a:p>
                  </a:txBody>
                  <a:tcPr/>
                </a:tc>
                <a:tc vMerge="1">
                  <a:txBody>
                    <a:bodyPr/>
                    <a:lstStyle/>
                    <a:p>
                      <a:pPr lvl="0" algn="ctr">
                        <a:lnSpc>
                          <a:spcPct val="100000"/>
                        </a:lnSpc>
                        <a:spcBef>
                          <a:spcPts val="0"/>
                        </a:spcBef>
                        <a:spcAft>
                          <a:spcPts val="0"/>
                        </a:spcAft>
                        <a:buNone/>
                      </a:pPr>
                      <a:endParaRPr lang="en-US" sz="1400">
                        <a:solidFill>
                          <a:srgbClr val="225B62"/>
                        </a:solidFill>
                      </a:endParaRPr>
                    </a:p>
                  </a:txBody>
                  <a:tcPr marL="36565" marR="36565" marT="36565" marB="3656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lgn="l">
                        <a:lnSpc>
                          <a:spcPct val="100000"/>
                        </a:lnSpc>
                        <a:spcBef>
                          <a:spcPts val="0"/>
                        </a:spcBef>
                        <a:spcAft>
                          <a:spcPts val="0"/>
                        </a:spcAft>
                        <a:buNone/>
                      </a:pPr>
                      <a:r>
                        <a:rPr lang="en-US" sz="900" dirty="0">
                          <a:latin typeface="+mn-lt"/>
                        </a:rPr>
                        <a:t>Multi-instance support (up to 10 instances)</a:t>
                      </a: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99829824"/>
                  </a:ext>
                </a:extLst>
              </a:tr>
              <a:tr h="162329">
                <a:tc vMerge="1">
                  <a:txBody>
                    <a:bodyPr/>
                    <a:lstStyle/>
                    <a:p>
                      <a:pPr lvl="0" algn="ctr">
                        <a:lnSpc>
                          <a:spcPct val="100000"/>
                        </a:lnSpc>
                        <a:spcBef>
                          <a:spcPts val="0"/>
                        </a:spcBef>
                        <a:spcAft>
                          <a:spcPts val="0"/>
                        </a:spcAft>
                        <a:buNone/>
                      </a:pPr>
                      <a:endParaRPr lang="en-US" sz="600">
                        <a:solidFill>
                          <a:srgbClr val="225B62"/>
                        </a:solidFill>
                      </a:endParaRPr>
                    </a:p>
                  </a:txBody>
                  <a:tcPr marL="36565" marR="36565" marT="36565" marB="36565">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rowSpan="3">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Viva Engage</a:t>
                      </a:r>
                    </a:p>
                  </a:txBody>
                  <a:tcPr marL="274320"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rtl="0" eaLnBrk="1" fontAlgn="auto" latinLnBrk="0" hangingPunct="1">
                        <a:lnSpc>
                          <a:spcPct val="100000"/>
                        </a:lnSpc>
                        <a:spcBef>
                          <a:spcPts val="0"/>
                        </a:spcBef>
                        <a:spcAft>
                          <a:spcPts val="0"/>
                        </a:spcAft>
                        <a:buClrTx/>
                        <a:buSzTx/>
                        <a:buFontTx/>
                        <a:buNone/>
                      </a:pPr>
                      <a:r>
                        <a:rPr lang="en-US" sz="900" b="0" i="0" u="none" strike="noStrike" dirty="0">
                          <a:solidFill>
                            <a:schemeClr val="tx1">
                              <a:lumMod val="90000"/>
                              <a:lumOff val="10000"/>
                            </a:schemeClr>
                          </a:solidFill>
                          <a:effectLst/>
                          <a:latin typeface="+mn-lt"/>
                        </a:rPr>
                        <a:t>Communities, Conversations, Storyline, Live events </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r>
                        <a:rPr lang="en-US" sz="800" b="0" i="0" u="none" strike="noStrike" kern="1200" cap="none" spc="0" normalizeH="0" baseline="0" noProof="0" dirty="0">
                          <a:ln>
                            <a:noFill/>
                          </a:ln>
                          <a:solidFill>
                            <a:srgbClr val="1A1A1A"/>
                          </a:solidFill>
                          <a:effectLst/>
                          <a:uLnTx/>
                          <a:uFillTx/>
                          <a:latin typeface="+mn-lt"/>
                          <a:ea typeface="+mn-ea"/>
                          <a:cs typeface="+mn-cs"/>
                          <a:sym typeface="Wingdings" panose="05000000000000000000" pitchFamily="2" charset="2"/>
                        </a:rPr>
                        <a:t></a:t>
                      </a:r>
                      <a:endParaRPr kumimoji="0" lang="en-US" sz="800" dirty="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1245695"/>
                  </a:ext>
                </a:extLst>
              </a:tr>
              <a:tr h="162329">
                <a:tc vMerge="1">
                  <a:txBody>
                    <a:bodyPr/>
                    <a:lstStyle/>
                    <a:p>
                      <a:endParaRPr lang="en-US"/>
                    </a:p>
                  </a:txBody>
                  <a:tcPr/>
                </a:tc>
                <a:tc vMerge="1">
                  <a:txBody>
                    <a:bodyPr/>
                    <a:lstStyle/>
                    <a:p>
                      <a:endParaRPr lang="en-US"/>
                    </a:p>
                  </a:txBody>
                  <a:tcPr marL="274320" marR="37293" marT="18648" marB="18648" anchor="ctr">
                    <a:lnL w="0">
                      <a:noFill/>
                    </a:lnL>
                    <a:lnR w="0">
                      <a:noFill/>
                    </a:lnR>
                    <a:lnT w="12700">
                      <a:solidFill>
                        <a:schemeClr val="bg1">
                          <a:lumMod val="75000"/>
                        </a:schemeClr>
                      </a:solidFill>
                    </a:lnT>
                    <a:lnB w="12700">
                      <a:solidFill>
                        <a:schemeClr val="bg1">
                          <a:lumMod val="75000"/>
                        </a:schemeClr>
                      </a:solidFill>
                    </a:lnB>
                    <a:lnTlToBr w="0">
                      <a:noFill/>
                    </a:lnTlToBr>
                    <a:lnBlToTr w="0">
                      <a:noFill/>
                    </a:lnBlToTr>
                    <a:noFill/>
                  </a:tcPr>
                </a:tc>
                <a:tc>
                  <a:txBody>
                    <a:bodyPr/>
                    <a:lstStyle/>
                    <a:p>
                      <a:pPr marL="0" lvl="0" indent="0" algn="l">
                        <a:lnSpc>
                          <a:spcPct val="100000"/>
                        </a:lnSpc>
                        <a:spcBef>
                          <a:spcPts val="0"/>
                        </a:spcBef>
                        <a:spcAft>
                          <a:spcPts val="0"/>
                        </a:spcAft>
                        <a:buNone/>
                      </a:pPr>
                      <a:r>
                        <a:rPr lang="en-US" sz="900" b="0" i="0" u="none" strike="noStrike" dirty="0">
                          <a:solidFill>
                            <a:schemeClr val="tx1">
                              <a:lumMod val="90000"/>
                              <a:lumOff val="10000"/>
                            </a:schemeClr>
                          </a:solidFill>
                          <a:effectLst/>
                          <a:latin typeface="+mn-lt"/>
                        </a:rPr>
                        <a:t>Copilot Communities</a:t>
                      </a:r>
                    </a:p>
                  </a:txBody>
                  <a:tcPr marL="37293" marR="37293" marT="18648" marB="18648" anchor="ctr">
                    <a:lnL w="0">
                      <a:noFill/>
                    </a:lnL>
                    <a:lnR w="0">
                      <a:noFill/>
                    </a:lnR>
                    <a:lnT w="6350" cap="flat" cmpd="sng" algn="ctr">
                      <a:solidFill>
                        <a:schemeClr val="bg1">
                          <a:lumMod val="75000"/>
                        </a:schemeClr>
                      </a:solidFill>
                      <a:prstDash val="sysDash"/>
                      <a:round/>
                      <a:headEnd type="none" w="med" len="med"/>
                      <a:tailEnd type="none" w="med" len="med"/>
                    </a:lnT>
                    <a:lnB w="6350">
                      <a:solidFill>
                        <a:schemeClr val="bg1">
                          <a:lumMod val="75000"/>
                        </a:schemeClr>
                      </a:solidFill>
                    </a:lnB>
                    <a:lnTlToBr w="0">
                      <a:noFill/>
                    </a:lnTlToBr>
                    <a:lnBlToTr w="0">
                      <a:noFill/>
                    </a:lnBlToTr>
                    <a:noFill/>
                  </a:tcPr>
                </a:tc>
                <a:tc>
                  <a:txBody>
                    <a:bodyPr/>
                    <a:lstStyle/>
                    <a:p>
                      <a:pPr marL="0" lvl="0" indent="0" algn="ctr" defTabSz="914400">
                        <a:lnSpc>
                          <a:spcPct val="100000"/>
                        </a:lnSpc>
                        <a:spcBef>
                          <a:spcPts val="0"/>
                        </a:spcBef>
                        <a:spcAft>
                          <a:spcPts val="0"/>
                        </a:spcAft>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mn-cs"/>
                        <a:sym typeface="Wingdings" panose="05000000000000000000" pitchFamily="2" charset="2"/>
                      </a:endParaRPr>
                    </a:p>
                  </a:txBody>
                  <a:tcPr marL="37293" marR="37293" marT="18648" marB="18648" anchor="ctr">
                    <a:lnL w="0">
                      <a:noFill/>
                    </a:lnL>
                    <a:lnR w="0">
                      <a:noFill/>
                    </a:lnR>
                    <a:lnT w="6350" cap="flat" cmpd="sng" algn="ctr">
                      <a:solidFill>
                        <a:schemeClr val="bg1">
                          <a:lumMod val="75000"/>
                        </a:schemeClr>
                      </a:solidFill>
                      <a:prstDash val="sysDash"/>
                      <a:round/>
                      <a:headEnd type="none" w="med" len="med"/>
                      <a:tailEnd type="none" w="med" len="med"/>
                    </a:lnT>
                    <a:lnB w="6350">
                      <a:solidFill>
                        <a:schemeClr val="bg1">
                          <a:lumMod val="75000"/>
                        </a:schemeClr>
                      </a:solidFill>
                    </a:lnB>
                    <a:lnTlToBr w="0">
                      <a:noFill/>
                    </a:lnTlToBr>
                    <a:lnBlToTr w="0">
                      <a:noFill/>
                    </a:lnBlToTr>
                    <a:noFill/>
                  </a:tcPr>
                </a:tc>
                <a:tc>
                  <a:txBody>
                    <a:bodyPr/>
                    <a:lstStyle/>
                    <a:p>
                      <a:pPr marL="0" lvl="0" indent="0" algn="ctr" defTabSz="914400">
                        <a:lnSpc>
                          <a:spcPct val="100000"/>
                        </a:lnSpc>
                        <a:spcBef>
                          <a:spcPts val="0"/>
                        </a:spcBef>
                        <a:spcAft>
                          <a:spcPts val="0"/>
                        </a:spcAft>
                        <a:buNone/>
                        <a:tabLst/>
                        <a:defRPr/>
                      </a:pPr>
                      <a:r>
                        <a:rPr lang="en-US" sz="800" b="0" i="0" u="none" strike="noStrike" noProof="0" dirty="0">
                          <a:solidFill>
                            <a:srgbClr val="1A1A1A"/>
                          </a:solidFill>
                          <a:latin typeface="Wingdings"/>
                          <a:sym typeface="Wingdings"/>
                        </a:rPr>
                        <a:t></a:t>
                      </a:r>
                      <a:endParaRPr kumimoji="0" lang="en-US" dirty="0">
                        <a:sym typeface="Wingdings" panose="05000000000000000000" pitchFamily="2" charset="2"/>
                      </a:endParaRPr>
                    </a:p>
                  </a:txBody>
                  <a:tcPr marL="37293" marR="37293" marT="18648" marB="18648" anchor="ctr">
                    <a:lnL w="0">
                      <a:noFill/>
                    </a:lnL>
                    <a:lnR w="0">
                      <a:noFill/>
                    </a:lnR>
                    <a:lnT w="6350" cap="flat" cmpd="sng" algn="ctr">
                      <a:solidFill>
                        <a:schemeClr val="bg1">
                          <a:lumMod val="75000"/>
                        </a:schemeClr>
                      </a:solidFill>
                      <a:prstDash val="sysDash"/>
                      <a:round/>
                      <a:headEnd type="none" w="med" len="med"/>
                      <a:tailEnd type="none" w="med" len="med"/>
                    </a:lnT>
                    <a:lnB w="6350">
                      <a:solidFill>
                        <a:schemeClr val="bg1">
                          <a:lumMod val="75000"/>
                        </a:schemeClr>
                      </a:solidFill>
                    </a:lnB>
                    <a:lnTlToBr w="0">
                      <a:noFill/>
                    </a:lnTlToBr>
                    <a:lnBlToTr w="0">
                      <a:noFill/>
                    </a:lnBlToTr>
                    <a:noFill/>
                  </a:tcPr>
                </a:tc>
                <a:tc>
                  <a:txBody>
                    <a:bodyPr/>
                    <a:lstStyle/>
                    <a:p>
                      <a:pPr marL="0" lvl="0" indent="0" algn="ctr" defTabSz="914400">
                        <a:lnSpc>
                          <a:spcPct val="100000"/>
                        </a:lnSpc>
                        <a:spcBef>
                          <a:spcPts val="0"/>
                        </a:spcBef>
                        <a:spcAft>
                          <a:spcPts val="0"/>
                        </a:spcAft>
                        <a:buNone/>
                        <a:tabLst/>
                        <a:defRPr/>
                      </a:pPr>
                      <a:r>
                        <a:rPr lang="en-US" sz="800" b="0" i="0" u="none" strike="noStrike" kern="1200" cap="none" spc="0" normalizeH="0" baseline="0" noProof="0" dirty="0">
                          <a:ln>
                            <a:noFill/>
                          </a:ln>
                          <a:solidFill>
                            <a:srgbClr val="1A1A1A"/>
                          </a:solidFill>
                          <a:effectLst/>
                          <a:uLnTx/>
                          <a:uFillTx/>
                          <a:latin typeface="Wingdings"/>
                          <a:sym typeface="Wingdings"/>
                        </a:rPr>
                        <a:t></a:t>
                      </a:r>
                      <a:endParaRPr kumimoji="0" lang="en-US" dirty="0">
                        <a:sym typeface="Wingdings" panose="05000000000000000000" pitchFamily="2" charset="2"/>
                      </a:endParaRPr>
                    </a:p>
                  </a:txBody>
                  <a:tcPr marL="37293" marR="37293" marT="18648" marB="18648" anchor="ctr">
                    <a:lnL w="0">
                      <a:noFill/>
                    </a:lnL>
                    <a:lnR w="0">
                      <a:noFill/>
                    </a:lnR>
                    <a:lnT w="6350" cap="flat" cmpd="sng" algn="ctr">
                      <a:solidFill>
                        <a:schemeClr val="bg1">
                          <a:lumMod val="75000"/>
                        </a:schemeClr>
                      </a:solidFill>
                      <a:prstDash val="sysDash"/>
                      <a:round/>
                      <a:headEnd type="none" w="med" len="med"/>
                      <a:tailEnd type="none" w="med" len="med"/>
                    </a:lnT>
                    <a:lnB w="6350">
                      <a:solidFill>
                        <a:schemeClr val="bg1">
                          <a:lumMod val="75000"/>
                        </a:schemeClr>
                      </a:solidFill>
                    </a:lnB>
                    <a:lnTlToBr w="0">
                      <a:noFill/>
                    </a:lnTlToBr>
                    <a:lnBlToTr w="0">
                      <a:noFill/>
                    </a:lnBlToTr>
                    <a:noFill/>
                  </a:tcPr>
                </a:tc>
                <a:extLst>
                  <a:ext uri="{0D108BD9-81ED-4DB2-BD59-A6C34878D82A}">
                    <a16:rowId xmlns:a16="http://schemas.microsoft.com/office/drawing/2014/main" val="2033305448"/>
                  </a:ext>
                </a:extLst>
              </a:tr>
              <a:tr h="162329">
                <a:tc vMerge="1">
                  <a:txBody>
                    <a:bodyPr/>
                    <a:lstStyle/>
                    <a:p>
                      <a:pPr lvl="0" algn="ctr">
                        <a:lnSpc>
                          <a:spcPct val="100000"/>
                        </a:lnSpc>
                        <a:spcBef>
                          <a:spcPts val="0"/>
                        </a:spcBef>
                        <a:spcAft>
                          <a:spcPts val="0"/>
                        </a:spcAft>
                        <a:buNone/>
                      </a:pPr>
                      <a:endParaRPr lang="en-US" sz="600">
                        <a:solidFill>
                          <a:srgbClr val="225B62"/>
                        </a:solidFill>
                      </a:endParaRPr>
                    </a:p>
                  </a:txBody>
                  <a:tcPr marL="36565" marR="36565" marT="36565" marB="36565">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vMerge="1">
                  <a:txBody>
                    <a:bodyPr/>
                    <a:lstStyle/>
                    <a:p>
                      <a:pPr marL="0" marR="0" lvl="0" indent="0" algn="ctr" rtl="0">
                        <a:lnSpc>
                          <a:spcPct val="100000"/>
                        </a:lnSpc>
                        <a:spcBef>
                          <a:spcPts val="0"/>
                        </a:spcBef>
                        <a:spcAft>
                          <a:spcPts val="0"/>
                        </a:spcAft>
                        <a:buClrTx/>
                        <a:buSzTx/>
                        <a:buFontTx/>
                        <a:buNone/>
                      </a:pPr>
                      <a:endParaRPr lang="en-US" sz="1400">
                        <a:solidFill>
                          <a:srgbClr val="225B62"/>
                        </a:solidFill>
                      </a:endParaRPr>
                    </a:p>
                  </a:txBody>
                  <a:tcPr marL="36565" marR="36565"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rtl="0" eaLnBrk="1" fontAlgn="auto" latinLnBrk="0" hangingPunct="1">
                        <a:lnSpc>
                          <a:spcPct val="100000"/>
                        </a:lnSpc>
                        <a:spcBef>
                          <a:spcPts val="0"/>
                        </a:spcBef>
                        <a:spcAft>
                          <a:spcPts val="0"/>
                        </a:spcAft>
                        <a:buClrTx/>
                        <a:buSzTx/>
                        <a:buFontTx/>
                        <a:buNone/>
                      </a:pPr>
                      <a:r>
                        <a:rPr lang="en-US" sz="900" dirty="0">
                          <a:latin typeface="+mn-lt"/>
                        </a:rPr>
                        <a:t>Copilot, Leadership Corner, Campaigns, AMAs, Storyline delegate posting, advanced analytics, Multitenant Organization, Answers </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327047"/>
                  </a:ext>
                </a:extLst>
              </a:tr>
              <a:tr h="203122">
                <a:tc vMerge="1">
                  <a:txBody>
                    <a:bodyPr/>
                    <a:lstStyle/>
                    <a:p>
                      <a:pPr lvl="0" algn="ctr">
                        <a:lnSpc>
                          <a:spcPct val="100000"/>
                        </a:lnSpc>
                        <a:spcBef>
                          <a:spcPts val="0"/>
                        </a:spcBef>
                        <a:spcAft>
                          <a:spcPts val="0"/>
                        </a:spcAft>
                        <a:buNone/>
                      </a:pPr>
                      <a:endParaRPr lang="en-US" sz="1400">
                        <a:solidFill>
                          <a:srgbClr val="225B62"/>
                        </a:solidFill>
                      </a:endParaRPr>
                    </a:p>
                  </a:txBody>
                  <a:tcPr marL="36565" marR="36565" marT="36565" marB="3656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row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Viva Amplify</a:t>
                      </a:r>
                      <a:endParaRPr kumimoji="0" lang="en-US" sz="900" b="0" i="0" u="none" strike="noStrike" kern="1200" cap="none" spc="0" normalizeH="0" baseline="30000" noProof="0" dirty="0">
                        <a:ln>
                          <a:noFill/>
                        </a:ln>
                        <a:solidFill>
                          <a:schemeClr val="tx1"/>
                        </a:solidFill>
                        <a:effectLst/>
                        <a:uLnTx/>
                        <a:uFillTx/>
                        <a:latin typeface="+mn-lt"/>
                        <a:ea typeface="+mn-ea"/>
                        <a:cs typeface="+mn-cs"/>
                      </a:endParaRPr>
                    </a:p>
                  </a:txBody>
                  <a:tcPr marL="274320"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spcBef>
                          <a:spcPts val="300"/>
                        </a:spcBef>
                      </a:pPr>
                      <a:r>
                        <a:rPr lang="en-US" sz="900" kern="1200" dirty="0">
                          <a:solidFill>
                            <a:schemeClr val="tx1"/>
                          </a:solidFill>
                          <a:effectLst/>
                          <a:latin typeface="+mn-lt"/>
                          <a:ea typeface="+mn-ea"/>
                          <a:cs typeface="+mn-cs"/>
                        </a:rPr>
                        <a:t>Campaign management, multi-channel publishing, advanced analytics</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255688791"/>
                  </a:ext>
                </a:extLst>
              </a:tr>
              <a:tr h="0">
                <a:tc vMerge="1">
                  <a:txBody>
                    <a:bodyPr/>
                    <a:lstStyle/>
                    <a:p>
                      <a:pPr lvl="0" algn="l">
                        <a:lnSpc>
                          <a:spcPct val="100000"/>
                        </a:lnSpc>
                        <a:spcBef>
                          <a:spcPts val="0"/>
                        </a:spcBef>
                        <a:spcAft>
                          <a:spcPts val="0"/>
                        </a:spcAft>
                        <a:buNone/>
                      </a:pPr>
                      <a:endParaRPr lang="en-US" sz="2400">
                        <a:solidFill>
                          <a:schemeClr val="tx1"/>
                        </a:solidFill>
                      </a:endParaRPr>
                    </a:p>
                  </a:txBody>
                  <a:tcPr marL="37293" marR="324000"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a:ln>
                          <a:noFill/>
                        </a:ln>
                        <a:solidFill>
                          <a:schemeClr val="tx1"/>
                        </a:solidFill>
                        <a:effectLst/>
                        <a:uLnTx/>
                        <a:uFillTx/>
                        <a:latin typeface="+mn-lt"/>
                        <a:ea typeface="+mn-ea"/>
                        <a:cs typeface="+mn-cs"/>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US" sz="900" kern="1200" dirty="0">
                          <a:solidFill>
                            <a:schemeClr val="tx1"/>
                          </a:solidFill>
                          <a:effectLst/>
                          <a:latin typeface="+mn-lt"/>
                          <a:ea typeface="+mn-ea"/>
                          <a:cs typeface="+mn-cs"/>
                        </a:rPr>
                        <a:t>Copilot Deployment Kit to </a:t>
                      </a:r>
                      <a:r>
                        <a:rPr lang="en-US" sz="900" kern="1200" noProof="0" dirty="0" err="1">
                          <a:solidFill>
                            <a:schemeClr val="tx1"/>
                          </a:solidFill>
                          <a:effectLst/>
                          <a:latin typeface="+mn-lt"/>
                          <a:ea typeface="+mn-ea"/>
                          <a:cs typeface="+mn-cs"/>
                        </a:rPr>
                        <a:t>to</a:t>
                      </a:r>
                      <a:r>
                        <a:rPr lang="en-US" sz="900" kern="1200" noProof="0" dirty="0">
                          <a:solidFill>
                            <a:schemeClr val="tx1"/>
                          </a:solidFill>
                          <a:effectLst/>
                          <a:latin typeface="+mn-lt"/>
                          <a:ea typeface="+mn-ea"/>
                          <a:cs typeface="+mn-cs"/>
                        </a:rPr>
                        <a:t> onboard Copilot users.</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mn-lt"/>
                          <a:ea typeface="+mn-ea"/>
                          <a:cs typeface="+mn-cs"/>
                          <a:sym typeface="Wingdings" panose="05000000000000000000" pitchFamily="2" charset="2"/>
                        </a:rPr>
                        <a:t></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461432521"/>
                  </a:ext>
                </a:extLst>
              </a:tr>
              <a:tr h="200347">
                <a:tc rowSpan="4">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lvl="0" indent="0" algn="l">
                        <a:lnSpc>
                          <a:spcPct val="100000"/>
                        </a:lnSpc>
                        <a:spcBef>
                          <a:spcPts val="0"/>
                        </a:spcBef>
                        <a:spcAft>
                          <a:spcPts val="0"/>
                        </a:spcAft>
                        <a:buNone/>
                      </a:pPr>
                      <a:r>
                        <a:rPr lang="en-US" sz="1000" b="0" i="0" u="none" strike="noStrike" kern="1200" noProof="0" dirty="0">
                          <a:solidFill>
                            <a:schemeClr val="tx1"/>
                          </a:solidFill>
                          <a:latin typeface="Segoe UI Semibold"/>
                        </a:rPr>
                        <a:t>Skilling</a:t>
                      </a:r>
                      <a:endParaRPr lang="en-US" sz="2400" dirty="0">
                        <a:solidFill>
                          <a:schemeClr val="tx1"/>
                        </a:solidFill>
                      </a:endParaRPr>
                    </a:p>
                  </a:txBody>
                  <a:tcPr marL="0" marR="32400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rtl="0" eaLnBrk="1" fontAlgn="auto" latinLnBrk="0" hangingPunct="1">
                        <a:lnSpc>
                          <a:spcPct val="100000"/>
                        </a:lnSpc>
                        <a:spcBef>
                          <a:spcPts val="0"/>
                        </a:spcBef>
                        <a:spcAft>
                          <a:spcPts val="0"/>
                        </a:spcAft>
                        <a:buFontTx/>
                        <a:buNone/>
                      </a:pPr>
                      <a:r>
                        <a:rPr lang="en-US" sz="900" b="0" kern="1200" dirty="0">
                          <a:solidFill>
                            <a:schemeClr val="tx1"/>
                          </a:solidFill>
                          <a:latin typeface="+mn-lt"/>
                          <a:ea typeface="+mn-ea"/>
                          <a:cs typeface="+mn-cs"/>
                        </a:rPr>
                        <a:t>Viva Learning</a:t>
                      </a: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ctr" latinLnBrk="0" hangingPunct="1">
                        <a:lnSpc>
                          <a:spcPct val="100000"/>
                        </a:lnSpc>
                        <a:spcBef>
                          <a:spcPts val="0"/>
                        </a:spcBef>
                        <a:spcAft>
                          <a:spcPts val="0"/>
                        </a:spcAft>
                        <a:buClrTx/>
                        <a:buSzTx/>
                        <a:buFontTx/>
                        <a:buNone/>
                        <a:tabLst/>
                        <a:defRPr/>
                      </a:pPr>
                      <a:r>
                        <a:rPr lang="en-US" sz="900" b="0" i="0" u="none" strike="noStrike" kern="1200" spc="0" dirty="0">
                          <a:solidFill>
                            <a:srgbClr val="1A1A1A"/>
                          </a:solidFill>
                          <a:effectLst/>
                          <a:latin typeface="+mn-lt"/>
                          <a:ea typeface="+mn-ea"/>
                          <a:cs typeface="Segoe UI"/>
                        </a:rPr>
                        <a:t>Viva Learning app in Teams with access to MS Learn and 300+ LinkedIn Learning courses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srgbClr val="1A1A1A"/>
                          </a:solidFill>
                          <a:effectLst/>
                          <a:uLnTx/>
                          <a:uFillTx/>
                          <a:latin typeface="+mn-lt"/>
                          <a:sym typeface="Wingdings" panose="05000000000000000000" pitchFamily="2" charset="2"/>
                        </a:rPr>
                        <a:t></a:t>
                      </a:r>
                      <a:endParaRPr kumimoji="0" lang="en-US" sz="800" b="0" i="0" u="none" strike="noStrike" kern="1200" cap="none" spc="0" normalizeH="0" baseline="0" noProof="0" dirty="0">
                        <a:ln>
                          <a:noFill/>
                        </a:ln>
                        <a:solidFill>
                          <a:srgbClr val="1A1A1A"/>
                        </a:solidFill>
                        <a:effectLst/>
                        <a:uLnTx/>
                        <a:uFillTx/>
                        <a:latin typeface="+mn-lt"/>
                        <a:ea typeface="+mn-ea"/>
                        <a:cs typeface="Segoe UI" panose="020B0502040204020203" pitchFamily="34" charset="0"/>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panose="020B0502040204020203" pitchFamily="34" charset="0"/>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95620"/>
                  </a:ext>
                </a:extLst>
              </a:tr>
              <a:tr h="200347">
                <a:tc vMerge="1">
                  <a:txBody>
                    <a:bodyPr/>
                    <a:lstStyle/>
                    <a:p>
                      <a:endParaRPr lang="en-US"/>
                    </a:p>
                  </a:txBody>
                  <a:tcPr>
                    <a:lnT w="19050" cap="flat" cmpd="sng" algn="ctr">
                      <a:solidFill>
                        <a:schemeClr val="bg1">
                          <a:lumMod val="85000"/>
                        </a:schemeClr>
                      </a:solidFill>
                      <a:prstDash val="solid"/>
                      <a:round/>
                      <a:headEnd type="none" w="med" len="med"/>
                      <a:tailEnd type="none" w="med" len="med"/>
                    </a:lnT>
                  </a:tcPr>
                </a:tc>
                <a:tc vMerge="1">
                  <a:txBody>
                    <a:bodyPr/>
                    <a:lstStyle/>
                    <a:p>
                      <a:endParaRPr lang="en-US"/>
                    </a:p>
                  </a:txBody>
                  <a:tcPr>
                    <a:lnT w="19050" cap="flat" cmpd="sng" algn="ctr">
                      <a:solidFill>
                        <a:schemeClr val="bg1">
                          <a:lumMod val="85000"/>
                        </a:schemeClr>
                      </a:solidFill>
                      <a:prstDash val="solid"/>
                      <a:round/>
                      <a:headEnd type="none" w="med" len="med"/>
                      <a:tailEnd type="none" w="med" len="med"/>
                    </a:lnT>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ctr" latinLnBrk="0" hangingPunct="1">
                        <a:lnSpc>
                          <a:spcPct val="100000"/>
                        </a:lnSpc>
                        <a:spcBef>
                          <a:spcPts val="0"/>
                        </a:spcBef>
                        <a:spcAft>
                          <a:spcPts val="0"/>
                        </a:spcAft>
                        <a:buClrTx/>
                        <a:buSzTx/>
                        <a:buFontTx/>
                        <a:buNone/>
                        <a:tabLst/>
                        <a:defRPr/>
                      </a:pPr>
                      <a:r>
                        <a:rPr lang="en-US" sz="900" b="0" i="0" u="none" strike="noStrike" spc="-10" baseline="0" dirty="0">
                          <a:solidFill>
                            <a:srgbClr val="1A1A1A"/>
                          </a:solidFill>
                          <a:effectLst/>
                          <a:latin typeface="+mn-lt"/>
                          <a:cs typeface="Segoe UI"/>
                        </a:rPr>
                        <a:t>Copilot </a:t>
                      </a:r>
                      <a:r>
                        <a:rPr lang="en-US" sz="900" b="0" i="0" u="none" strike="noStrike" kern="1200" spc="-10" baseline="0" dirty="0">
                          <a:solidFill>
                            <a:srgbClr val="1A1A1A"/>
                          </a:solidFill>
                          <a:effectLst/>
                          <a:latin typeface="+mn-lt"/>
                          <a:ea typeface="+mn-ea"/>
                          <a:cs typeface="Segoe UI"/>
                        </a:rPr>
                        <a:t>Academy to develop the skills to utilize Copilot experiences effectively</a:t>
                      </a:r>
                    </a:p>
                  </a:txBody>
                  <a:tcPr marL="37294" marR="37294" marT="37294" marB="37294" anchor="ctr">
                    <a:lnL w="12700" cmpd="sng">
                      <a:noFill/>
                      <a:prstDash val="soli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srgbClr val="1A1A1A"/>
                          </a:solidFill>
                          <a:effectLst/>
                          <a:uLnTx/>
                          <a:uFillTx/>
                          <a:latin typeface="+mn-lt"/>
                          <a:sym typeface="Wingdings" panose="05000000000000000000" pitchFamily="2" charset="2"/>
                        </a:rPr>
                        <a:t></a:t>
                      </a:r>
                      <a:endParaRPr kumimoji="0" lang="en-US" sz="800" b="0" i="0" u="none" strike="noStrike" kern="1200" cap="none" spc="0" normalizeH="0" baseline="0" noProof="0" dirty="0">
                        <a:ln>
                          <a:noFill/>
                        </a:ln>
                        <a:solidFill>
                          <a:srgbClr val="1A1A1A"/>
                        </a:solidFill>
                        <a:effectLst/>
                        <a:uLnTx/>
                        <a:uFillTx/>
                        <a:latin typeface="+mn-lt"/>
                        <a:ea typeface="+mn-ea"/>
                        <a:cs typeface="Segoe UI" panose="020B0502040204020203" pitchFamily="34" charset="0"/>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780776969"/>
                  </a:ext>
                </a:extLst>
              </a:tr>
              <a:tr h="200347">
                <a:tc vMerge="1">
                  <a:txBody>
                    <a:bodyPr/>
                    <a:lstStyle/>
                    <a:p>
                      <a:endParaRPr lang="en-US"/>
                    </a:p>
                  </a:txBody>
                  <a:tcPr/>
                </a:tc>
                <a:tc vMerge="1">
                  <a:txBody>
                    <a:bodyPr/>
                    <a:lstStyle/>
                    <a:p>
                      <a:endParaRPr 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900" b="0" i="0" u="none" strike="noStrike" kern="1200" spc="-10" baseline="0" dirty="0">
                          <a:solidFill>
                            <a:schemeClr val="tx1"/>
                          </a:solidFill>
                          <a:effectLst/>
                          <a:latin typeface="+mn-lt"/>
                          <a:ea typeface="+mn-ea"/>
                          <a:cs typeface="+mn-cs"/>
                        </a:rPr>
                        <a:t>LMS and 3P learning provider integration, collections, learning paths, academies, add to calendar, Copilot in Viva Learning</a:t>
                      </a:r>
                      <a:endParaRPr lang="en-US" sz="900" b="0" i="0" u="none" strike="noStrike" spc="-10" baseline="0" dirty="0">
                        <a:solidFill>
                          <a:srgbClr val="1A1A1A"/>
                        </a:solidFill>
                        <a:effectLst/>
                        <a:latin typeface="+mn-lt"/>
                        <a:cs typeface="Segoe UI"/>
                      </a:endParaRPr>
                    </a:p>
                  </a:txBody>
                  <a:tcPr marL="37294" marR="37294" marT="37294" marB="37294" anchor="ctr">
                    <a:lnL w="12700" cmpd="sng">
                      <a:noFill/>
                      <a:prstDash val="soli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panose="020B0502040204020203" pitchFamily="34" charset="0"/>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749352824"/>
                  </a:ext>
                </a:extLst>
              </a:tr>
              <a:tr h="200347">
                <a:tc vMerge="1">
                  <a:txBody>
                    <a:bodyPr/>
                    <a:lstStyle/>
                    <a:p>
                      <a:pPr marL="0" lvl="0" indent="0" algn="l">
                        <a:lnSpc>
                          <a:spcPct val="100000"/>
                        </a:lnSpc>
                        <a:spcBef>
                          <a:spcPts val="0"/>
                        </a:spcBef>
                        <a:spcAft>
                          <a:spcPts val="0"/>
                        </a:spcAft>
                        <a:buNone/>
                      </a:pPr>
                      <a:endParaRPr lang="en-US" sz="1000" b="0" kern="1200">
                        <a:solidFill>
                          <a:schemeClr val="tx1"/>
                        </a:solidFill>
                        <a:latin typeface="+mj-lt"/>
                        <a:ea typeface="+mn-ea"/>
                        <a:cs typeface="+mn-cs"/>
                      </a:endParaRPr>
                    </a:p>
                  </a:txBody>
                  <a:tcPr marL="37293" marR="324000"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FontTx/>
                        <a:buNone/>
                      </a:pPr>
                      <a:endParaRPr lang="en-US" sz="900" b="0" kern="1200">
                        <a:solidFill>
                          <a:schemeClr val="tx1"/>
                        </a:solidFill>
                        <a:latin typeface="+mn-lt"/>
                        <a:ea typeface="+mn-ea"/>
                        <a:cs typeface="+mn-cs"/>
                      </a:endParaRP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l" fontAlgn="ctr">
                        <a:lnSpc>
                          <a:spcPct val="100000"/>
                        </a:lnSpc>
                        <a:spcBef>
                          <a:spcPts val="0"/>
                        </a:spcBef>
                        <a:spcAft>
                          <a:spcPts val="0"/>
                        </a:spcAft>
                      </a:pPr>
                      <a:r>
                        <a:rPr lang="en-US" sz="900" b="0" i="0" u="none" strike="noStrike" spc="-10" baseline="0" dirty="0">
                          <a:solidFill>
                            <a:srgbClr val="1A1A1A"/>
                          </a:solidFill>
                          <a:effectLst/>
                          <a:latin typeface="+mn-lt"/>
                          <a:cs typeface="Segoe UI"/>
                        </a:rPr>
                        <a:t>Skills in Viva**</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793630688"/>
                  </a:ext>
                </a:extLst>
              </a:tr>
              <a:tr h="220972">
                <a:tc rowSpan="7">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lvl="0" indent="0" algn="l">
                        <a:lnSpc>
                          <a:spcPct val="100000"/>
                        </a:lnSpc>
                        <a:spcBef>
                          <a:spcPts val="0"/>
                        </a:spcBef>
                        <a:spcAft>
                          <a:spcPts val="0"/>
                        </a:spcAft>
                        <a:buNone/>
                      </a:pPr>
                      <a:r>
                        <a:rPr lang="en-US" sz="1000" b="0" kern="1200" dirty="0">
                          <a:solidFill>
                            <a:schemeClr val="tx1"/>
                          </a:solidFill>
                          <a:latin typeface="+mj-lt"/>
                          <a:ea typeface="+mn-ea"/>
                          <a:cs typeface="+mn-cs"/>
                        </a:rPr>
                        <a:t>Measurement</a:t>
                      </a:r>
                    </a:p>
                  </a:txBody>
                  <a:tcPr marL="37293" marR="324000"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rtl="0" eaLnBrk="1" fontAlgn="auto" latinLnBrk="0" hangingPunct="1">
                        <a:lnSpc>
                          <a:spcPct val="100000"/>
                        </a:lnSpc>
                        <a:spcBef>
                          <a:spcPts val="0"/>
                        </a:spcBef>
                        <a:spcAft>
                          <a:spcPts val="0"/>
                        </a:spcAft>
                        <a:buFontTx/>
                        <a:buNone/>
                      </a:pPr>
                      <a:r>
                        <a:rPr lang="en-US" sz="900" b="0" kern="1200" dirty="0">
                          <a:solidFill>
                            <a:schemeClr val="tx1"/>
                          </a:solidFill>
                          <a:latin typeface="+mn-lt"/>
                          <a:ea typeface="+mn-ea"/>
                          <a:cs typeface="+mn-cs"/>
                        </a:rPr>
                        <a:t>Viva Insights</a:t>
                      </a: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900" kern="1200" spc="0" dirty="0">
                          <a:solidFill>
                            <a:srgbClr val="1A1A1A"/>
                          </a:solidFill>
                          <a:latin typeface="+mn-lt"/>
                          <a:ea typeface="+mn-ea"/>
                          <a:cs typeface="+mn-cs"/>
                        </a:rPr>
                        <a:t>Viva Insights app in Teams with personal insights and experiences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rtl="0">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1A1A1A"/>
                          </a:solidFill>
                          <a:effectLst/>
                          <a:uLnTx/>
                          <a:uFillTx/>
                          <a:latin typeface="Windings"/>
                          <a:ea typeface="+mn-ea"/>
                          <a:cs typeface="+mn-cs"/>
                          <a:sym typeface="Wingdings"/>
                        </a:rPr>
                        <a:t></a:t>
                      </a:r>
                      <a:endParaRPr lang="en-US" sz="800" b="0" dirty="0">
                        <a:solidFill>
                          <a:srgbClr val="1A1A1A"/>
                        </a:solidFill>
                        <a:latin typeface="Windings"/>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rtl="0">
                        <a:lnSpc>
                          <a:spcPct val="100000"/>
                        </a:lnSpc>
                        <a:spcBef>
                          <a:spcPts val="0"/>
                        </a:spcBef>
                        <a:spcAft>
                          <a:spcPts val="0"/>
                        </a:spcAft>
                        <a:buClrTx/>
                        <a:buSzTx/>
                        <a:buFontTx/>
                        <a:buNone/>
                      </a:pPr>
                      <a:endParaRPr lang="en-US" sz="800" b="0">
                        <a:solidFill>
                          <a:srgbClr val="1A1A1A"/>
                        </a:solidFill>
                        <a:latin typeface="Windings"/>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633610258"/>
                  </a:ext>
                </a:extLst>
              </a:tr>
              <a:tr h="200347">
                <a:tc vMerge="1">
                  <a:txBody>
                    <a:bodyPr/>
                    <a:lstStyle/>
                    <a:p>
                      <a:endParaRPr lang="en-US"/>
                    </a:p>
                  </a:txBody>
                  <a:tcPr/>
                </a:tc>
                <a:tc vMerge="1">
                  <a:txBody>
                    <a:bodyPr/>
                    <a:lstStyle/>
                    <a:p>
                      <a:pPr marL="0" marR="0" lvl="0" indent="0" algn="ctr" rtl="0" eaLnBrk="1" fontAlgn="auto" latinLnBrk="0" hangingPunct="1">
                        <a:lnSpc>
                          <a:spcPct val="100000"/>
                        </a:lnSpc>
                        <a:spcBef>
                          <a:spcPts val="0"/>
                        </a:spcBef>
                        <a:spcAft>
                          <a:spcPts val="0"/>
                        </a:spcAft>
                        <a:buFontTx/>
                        <a:buNone/>
                      </a:pPr>
                      <a:r>
                        <a:rPr lang="en-US" sz="900" b="0" kern="1200">
                          <a:solidFill>
                            <a:schemeClr val="accent1"/>
                          </a:solidFill>
                          <a:latin typeface="+mj-lt"/>
                          <a:ea typeface="+mn-ea"/>
                          <a:cs typeface="+mn-cs"/>
                        </a:rPr>
                        <a:t>Viva Insights</a:t>
                      </a:r>
                    </a:p>
                  </a:txBody>
                  <a:tcPr marL="37304" marR="37304" marT="37304" marB="37304" anchor="ctr">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900" kern="1200" spc="0" dirty="0">
                          <a:solidFill>
                            <a:srgbClr val="1A1A1A"/>
                          </a:solidFill>
                          <a:latin typeface="+mn-lt"/>
                          <a:ea typeface="+mn-ea"/>
                          <a:cs typeface="+mn-cs"/>
                        </a:rPr>
                        <a:t>Copilot Dashboard to measure Copilot readiness, adoption, and impact</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srgbClr val="1A1A1A"/>
                          </a:solidFill>
                          <a:effectLst/>
                          <a:uLnTx/>
                          <a:uFillTx/>
                          <a:latin typeface="+mn-lt"/>
                          <a:sym typeface="Wingdings" panose="05000000000000000000" pitchFamily="2" charset="2"/>
                        </a:rPr>
                        <a:t></a:t>
                      </a:r>
                      <a:endParaRPr kumimoji="0" lang="en-US" sz="800" b="0" i="0" u="none" strike="noStrike" kern="1200" cap="none" spc="0" normalizeH="0" baseline="0" noProof="0" dirty="0">
                        <a:ln>
                          <a:noFill/>
                        </a:ln>
                        <a:solidFill>
                          <a:srgbClr val="1A1A1A"/>
                        </a:solidFill>
                        <a:effectLst/>
                        <a:uLnTx/>
                        <a:uFillTx/>
                        <a:latin typeface="+mn-lt"/>
                        <a:ea typeface="+mn-ea"/>
                        <a:cs typeface="Segoe UI" panose="020B0502040204020203" pitchFamily="34" charset="0"/>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045386878"/>
                  </a:ext>
                </a:extLst>
              </a:tr>
              <a:tr h="0">
                <a:tc vMerge="1">
                  <a:txBody>
                    <a:bodyPr/>
                    <a:lstStyle/>
                    <a:p>
                      <a:endParaRPr lang="en-US"/>
                    </a:p>
                  </a:txBody>
                  <a:tcPr/>
                </a:tc>
                <a:tc vMerge="1">
                  <a:txBody>
                    <a:bodyPr/>
                    <a:lstStyle/>
                    <a:p>
                      <a:endParaRPr lang="en-US"/>
                    </a:p>
                  </a:txBody>
                  <a:tcPr/>
                </a:tc>
                <a:tc>
                  <a:txBody>
                    <a:bodyPr/>
                    <a:lstStyle/>
                    <a:p>
                      <a:pPr lvl="0" algn="l">
                        <a:lnSpc>
                          <a:spcPct val="100000"/>
                        </a:lnSpc>
                        <a:spcBef>
                          <a:spcPts val="0"/>
                        </a:spcBef>
                        <a:spcAft>
                          <a:spcPts val="0"/>
                        </a:spcAft>
                        <a:buNone/>
                      </a:pPr>
                      <a:r>
                        <a:rPr lang="en-US" sz="900" kern="1200" spc="0" dirty="0">
                          <a:solidFill>
                            <a:srgbClr val="1A1A1A"/>
                          </a:solidFill>
                          <a:latin typeface="+mn-lt"/>
                          <a:ea typeface="+mn-ea"/>
                          <a:cs typeface="+mn-cs"/>
                        </a:rPr>
                        <a:t>Advanced Copilot reporting capabilities to create to create custom reports and measure business impact*</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sz="800" b="0" i="0" u="none" strike="noStrike" kern="1200" cap="none" spc="0" normalizeH="0" baseline="0" noProof="0" dirty="0">
                          <a:ln>
                            <a:noFill/>
                          </a:ln>
                          <a:solidFill>
                            <a:srgbClr val="1A1A1A"/>
                          </a:solidFill>
                          <a:effectLst/>
                          <a:uLnTx/>
                          <a:uFillTx/>
                          <a:latin typeface="Wingdings"/>
                          <a:sym typeface="Wingdings"/>
                        </a:rPr>
                        <a:t></a:t>
                      </a:r>
                      <a:endParaRPr lang="en-US" sz="800" b="0" i="0" u="none" strike="noStrike" kern="1200" cap="none" spc="0" normalizeH="0" baseline="0" noProof="0" dirty="0">
                        <a:ln>
                          <a:noFill/>
                        </a:ln>
                        <a:solidFill>
                          <a:srgbClr val="000000"/>
                        </a:solidFill>
                        <a:effectLst/>
                        <a:uLnTx/>
                        <a:uFillTx/>
                        <a:latin typeface="Wingdings"/>
                        <a:sym typeface="Wingdings"/>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mn-lt"/>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mn-lt"/>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5089941"/>
                  </a:ext>
                </a:extLst>
              </a:tr>
              <a:tr h="200347">
                <a:tc vMerge="1">
                  <a:txBody>
                    <a:bodyPr/>
                    <a:lstStyle/>
                    <a:p>
                      <a:endParaRPr lang="en-US"/>
                    </a:p>
                  </a:txBody>
                  <a:tcPr/>
                </a:tc>
                <a:tc vMerge="1">
                  <a:txBody>
                    <a:bodyPr/>
                    <a:lstStyle/>
                    <a:p>
                      <a:endParaRPr lang="en-US"/>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lgn="l">
                        <a:lnSpc>
                          <a:spcPct val="100000"/>
                        </a:lnSpc>
                        <a:spcBef>
                          <a:spcPts val="0"/>
                        </a:spcBef>
                        <a:spcAft>
                          <a:spcPts val="0"/>
                        </a:spcAft>
                        <a:buNone/>
                      </a:pPr>
                      <a:r>
                        <a:rPr lang="en-US" sz="900" kern="1200" spc="0" dirty="0">
                          <a:solidFill>
                            <a:srgbClr val="1A1A1A"/>
                          </a:solidFill>
                          <a:latin typeface="+mn-lt"/>
                          <a:ea typeface="+mn-ea"/>
                          <a:cs typeface="+mn-cs"/>
                        </a:rPr>
                        <a:t>Analyst workbench to customize and tailor premium organizational reports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sz="800" b="0" i="0" u="none" strike="noStrike" kern="1200" cap="none" spc="0" normalizeH="0" baseline="0" noProof="0" dirty="0">
                          <a:ln>
                            <a:noFill/>
                          </a:ln>
                          <a:solidFill>
                            <a:srgbClr val="1A1A1A"/>
                          </a:solidFill>
                          <a:effectLst/>
                          <a:uLnTx/>
                          <a:uFillTx/>
                          <a:latin typeface="Wingdings"/>
                          <a:sym typeface="Wingdings"/>
                        </a:rPr>
                        <a:t></a:t>
                      </a:r>
                      <a:endParaRPr lang="en-US" sz="800" b="0" i="0" u="none" strike="noStrike" kern="1200" cap="none" spc="0" normalizeH="0" baseline="0" noProof="0" dirty="0">
                        <a:ln>
                          <a:noFill/>
                        </a:ln>
                        <a:solidFill>
                          <a:srgbClr val="000000"/>
                        </a:solidFill>
                        <a:effectLst/>
                        <a:uLnTx/>
                        <a:uFillTx/>
                        <a:latin typeface="Wingdings"/>
                        <a:sym typeface="Wingdings"/>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8338690"/>
                  </a:ext>
                </a:extLst>
              </a:tr>
              <a:tr h="200347">
                <a:tc vMerge="1">
                  <a:txBody>
                    <a:bodyPr/>
                    <a:lstStyle/>
                    <a:p>
                      <a:pPr marL="0" lvl="0" indent="0" algn="ctr">
                        <a:lnSpc>
                          <a:spcPct val="100000"/>
                        </a:lnSpc>
                        <a:spcBef>
                          <a:spcPts val="0"/>
                        </a:spcBef>
                        <a:spcAft>
                          <a:spcPts val="0"/>
                        </a:spcAft>
                        <a:buNone/>
                      </a:pPr>
                      <a:endParaRPr lang="en-US" sz="600" b="0" kern="1200">
                        <a:solidFill>
                          <a:srgbClr val="225B62"/>
                        </a:solidFill>
                        <a:latin typeface="+mj-lt"/>
                        <a:ea typeface="+mn-ea"/>
                        <a:cs typeface="+mn-cs"/>
                      </a:endParaRPr>
                    </a:p>
                  </a:txBody>
                  <a:tcPr marL="36565" marR="36565" marT="36565" marB="3656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l">
                        <a:lnSpc>
                          <a:spcPct val="100000"/>
                        </a:lnSpc>
                        <a:spcBef>
                          <a:spcPts val="0"/>
                        </a:spcBef>
                        <a:spcAft>
                          <a:spcPts val="0"/>
                        </a:spcAft>
                      </a:pPr>
                      <a:r>
                        <a:rPr lang="en-US" sz="900" b="0" kern="1200" dirty="0">
                          <a:solidFill>
                            <a:schemeClr val="tx1"/>
                          </a:solidFill>
                          <a:latin typeface="+mn-lt"/>
                          <a:ea typeface="+mn-ea"/>
                          <a:cs typeface="+mn-cs"/>
                        </a:rPr>
                        <a:t>Viva Pulse</a:t>
                      </a: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dirty="0">
                          <a:latin typeface="+mn-lt"/>
                        </a:rPr>
                        <a:t>Create, distribute, and customize team surveys, </a:t>
                      </a:r>
                      <a:r>
                        <a:rPr lang="en-US" sz="900" kern="1200" dirty="0">
                          <a:solidFill>
                            <a:schemeClr val="tx1"/>
                          </a:solidFill>
                          <a:latin typeface="+mn-lt"/>
                          <a:ea typeface="+mn-ea"/>
                          <a:cs typeface="+mn-cs"/>
                        </a:rPr>
                        <a:t>review reports &amp; initiate post survey actions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1A1A1A"/>
                          </a:solidFill>
                          <a:effectLst/>
                          <a:uLnTx/>
                          <a:uFillTx/>
                          <a:latin typeface="+mn-lt"/>
                          <a:ea typeface="+mn-ea"/>
                          <a:cs typeface="Segoe UI"/>
                        </a:rPr>
                        <a:t>Viva Pulse Copilot templates included </a:t>
                      </a:r>
                      <a:endParaRPr kumimoji="0" lang="en-US" sz="800" b="0" i="0" u="none" strike="noStrike" kern="1200" cap="none" spc="0" normalizeH="0" baseline="0" noProof="0" dirty="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140545313"/>
                  </a:ext>
                </a:extLst>
              </a:tr>
              <a:tr h="200347">
                <a:tc vMerge="1">
                  <a:txBody>
                    <a:bodyPr/>
                    <a:lstStyle/>
                    <a:p>
                      <a:pPr marL="0" lvl="0" indent="0" algn="ctr">
                        <a:lnSpc>
                          <a:spcPct val="100000"/>
                        </a:lnSpc>
                        <a:spcBef>
                          <a:spcPts val="0"/>
                        </a:spcBef>
                        <a:spcAft>
                          <a:spcPts val="0"/>
                        </a:spcAft>
                        <a:buNone/>
                      </a:pPr>
                      <a:endParaRPr lang="en-US" sz="600" b="0" kern="1200">
                        <a:solidFill>
                          <a:srgbClr val="225B62"/>
                        </a:solidFill>
                        <a:latin typeface="+mj-lt"/>
                        <a:ea typeface="+mn-ea"/>
                        <a:cs typeface="+mn-cs"/>
                      </a:endParaRPr>
                    </a:p>
                  </a:txBody>
                  <a:tcPr marL="36565" marR="36565" marT="36565" marB="3656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l">
                        <a:lnSpc>
                          <a:spcPct val="100000"/>
                        </a:lnSpc>
                        <a:spcBef>
                          <a:spcPts val="0"/>
                        </a:spcBef>
                        <a:spcAft>
                          <a:spcPts val="0"/>
                        </a:spcAft>
                      </a:pPr>
                      <a:r>
                        <a:rPr lang="en-US" sz="900" dirty="0">
                          <a:solidFill>
                            <a:schemeClr val="tx1"/>
                          </a:solidFill>
                          <a:latin typeface="+mn-lt"/>
                        </a:rPr>
                        <a:t>Viva Glint</a:t>
                      </a:r>
                      <a:endParaRPr lang="en-US" sz="900" baseline="30000" dirty="0">
                        <a:solidFill>
                          <a:schemeClr val="tx1"/>
                        </a:solidFill>
                        <a:latin typeface="+mn-lt"/>
                      </a:endParaRP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l">
                        <a:lnSpc>
                          <a:spcPct val="100000"/>
                        </a:lnSpc>
                        <a:spcBef>
                          <a:spcPts val="0"/>
                        </a:spcBef>
                        <a:spcAft>
                          <a:spcPts val="0"/>
                        </a:spcAft>
                      </a:pPr>
                      <a:r>
                        <a:rPr lang="en-US" sz="900" kern="1200" dirty="0">
                          <a:solidFill>
                            <a:srgbClr val="1A1A1A"/>
                          </a:solidFill>
                          <a:latin typeface="+mn-lt"/>
                          <a:ea typeface="+mn-ea"/>
                          <a:cs typeface="+mn-cs"/>
                        </a:rPr>
                        <a:t>Employee engagement surveys, employee lifecycle surveys, customizable dashboards, benchmarks, actionable recommendations</a:t>
                      </a:r>
                      <a:endParaRPr lang="en-US" sz="900" dirty="0">
                        <a:latin typeface="+mn-lt"/>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100000"/>
                        </a:lnSpc>
                        <a:spcBef>
                          <a:spcPts val="0"/>
                        </a:spcBef>
                        <a:spcAft>
                          <a:spcPts val="0"/>
                        </a:spcAft>
                      </a:pPr>
                      <a:endParaRPr lang="en-US" sz="800"/>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Bef>
                          <a:spcPts val="0"/>
                        </a:spcBef>
                        <a:spcAft>
                          <a:spcPts val="0"/>
                        </a:spcAft>
                      </a:pPr>
                      <a:endParaRPr lang="en-US" sz="800"/>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902973"/>
                  </a:ext>
                </a:extLst>
              </a:tr>
              <a:tr h="200347">
                <a:tc vMerge="1">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lvl="0" indent="0" algn="l">
                        <a:lnSpc>
                          <a:spcPct val="100000"/>
                        </a:lnSpc>
                        <a:spcBef>
                          <a:spcPts val="0"/>
                        </a:spcBef>
                        <a:spcAft>
                          <a:spcPts val="0"/>
                        </a:spcAft>
                        <a:buNone/>
                      </a:pPr>
                      <a:endParaRPr lang="en-US" sz="1000" b="0" kern="1200">
                        <a:solidFill>
                          <a:schemeClr val="tx1"/>
                        </a:solidFill>
                        <a:latin typeface="+mj-lt"/>
                        <a:ea typeface="+mn-ea"/>
                        <a:cs typeface="+mn-cs"/>
                      </a:endParaRPr>
                    </a:p>
                  </a:txBody>
                  <a:tcPr marL="37293" marR="324000"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mn-lt"/>
                          <a:ea typeface="+mn-ea"/>
                          <a:cs typeface="+mn-cs"/>
                        </a:rPr>
                        <a:t>Viva Goals</a:t>
                      </a:r>
                      <a:endParaRPr lang="en-US" sz="900" b="0" kern="1200" baseline="30000" dirty="0">
                        <a:solidFill>
                          <a:schemeClr val="tx1"/>
                        </a:solidFill>
                        <a:latin typeface="+mn-lt"/>
                        <a:ea typeface="+mn-ea"/>
                        <a:cs typeface="+mn-cs"/>
                      </a:endParaRP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l" fontAlgn="base">
                        <a:lnSpc>
                          <a:spcPct val="100000"/>
                        </a:lnSpc>
                        <a:spcBef>
                          <a:spcPts val="0"/>
                        </a:spcBef>
                        <a:spcAft>
                          <a:spcPts val="0"/>
                        </a:spcAft>
                      </a:pPr>
                      <a:r>
                        <a:rPr lang="en-US" sz="900" kern="1200" spc="0" dirty="0">
                          <a:solidFill>
                            <a:srgbClr val="1A1A1A"/>
                          </a:solidFill>
                          <a:latin typeface="+mn-lt"/>
                          <a:ea typeface="+mn-ea"/>
                          <a:cs typeface="+mn-cs"/>
                        </a:rPr>
                        <a:t>Creation and management of Objectives and Key Results (OKRs), workflows and dashboard, Project and task integration, data integrations </a:t>
                      </a:r>
                    </a:p>
                  </a:txBody>
                  <a:tcPr marL="36566" marR="36566" marT="36566" marB="365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100000"/>
                        </a:lnSpc>
                        <a:spcBef>
                          <a:spcPts val="0"/>
                        </a:spcBef>
                        <a:spcAft>
                          <a:spcPts val="0"/>
                        </a:spcAft>
                      </a:pPr>
                      <a:endParaRPr lang="en-US" sz="800"/>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a:lnSpc>
                          <a:spcPct val="100000"/>
                        </a:lnSpc>
                        <a:spcBef>
                          <a:spcPts val="0"/>
                        </a:spcBef>
                        <a:spcAft>
                          <a:spcPts val="0"/>
                        </a:spcAft>
                      </a:pPr>
                      <a:endParaRPr lang="en-US" sz="800"/>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79342780"/>
                  </a:ext>
                </a:extLst>
              </a:tr>
            </a:tbl>
          </a:graphicData>
        </a:graphic>
      </p:graphicFrame>
      <p:pic>
        <p:nvPicPr>
          <p:cNvPr id="6" name="Graphic 5">
            <a:extLst>
              <a:ext uri="{FF2B5EF4-FFF2-40B4-BE49-F238E27FC236}">
                <a16:creationId xmlns:a16="http://schemas.microsoft.com/office/drawing/2014/main" id="{DD94C92C-F75E-66B3-93D9-F89235805B25}"/>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3824" y="4428201"/>
            <a:ext cx="256032" cy="256032"/>
          </a:xfrm>
          <a:prstGeom prst="rect">
            <a:avLst/>
          </a:prstGeom>
        </p:spPr>
      </p:pic>
      <p:pic>
        <p:nvPicPr>
          <p:cNvPr id="7" name="Picture 8">
            <a:extLst>
              <a:ext uri="{FF2B5EF4-FFF2-40B4-BE49-F238E27FC236}">
                <a16:creationId xmlns:a16="http://schemas.microsoft.com/office/drawing/2014/main" id="{B99971ED-A0FC-AC7D-9A57-BC77EF77BAEA}"/>
              </a:ext>
              <a:ext uri="{C183D7F6-B498-43B3-948B-1728B52AA6E4}">
                <adec:decorative xmlns:adec="http://schemas.microsoft.com/office/drawing/2017/decorative" val="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381" y="5811383"/>
            <a:ext cx="222918" cy="222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0677D670-F690-AC05-A48B-8B3781A499C0}"/>
              </a:ext>
              <a:ext uri="{C183D7F6-B498-43B3-948B-1728B52AA6E4}">
                <adec:decorative xmlns:adec="http://schemas.microsoft.com/office/drawing/2017/decorative" val="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824" y="5125242"/>
            <a:ext cx="256032" cy="2560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C0019CAB-1C0D-5027-AEE6-18021E261453}"/>
              </a:ext>
              <a:ext uri="{C183D7F6-B498-43B3-948B-1728B52AA6E4}">
                <adec:decorative xmlns:adec="http://schemas.microsoft.com/office/drawing/2017/decorative" val="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884" y="2292095"/>
            <a:ext cx="207912" cy="207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id="{E3BDB2EC-6A41-9AAB-70A6-6141F1DBB5EA}"/>
              </a:ext>
              <a:ext uri="{C183D7F6-B498-43B3-948B-1728B52AA6E4}">
                <adec:decorative xmlns:adec="http://schemas.microsoft.com/office/drawing/2017/decorative" val="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8174" y="3365790"/>
            <a:ext cx="227332" cy="2273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AA28067-D6A9-E72E-6A35-D4B466A92D55}"/>
              </a:ext>
              <a:ext uri="{C183D7F6-B498-43B3-948B-1728B52AA6E4}">
                <adec:decorative xmlns:adec="http://schemas.microsoft.com/office/drawing/2017/decorative" val="1"/>
              </a:ext>
            </a:extLst>
          </p:cNvPr>
          <p:cNvPicPr>
            <a:picLocks/>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093824" y="2781132"/>
            <a:ext cx="256032" cy="256032"/>
          </a:xfrm>
          <a:prstGeom prst="rect">
            <a:avLst/>
          </a:prstGeom>
        </p:spPr>
      </p:pic>
      <p:pic>
        <p:nvPicPr>
          <p:cNvPr id="14" name="Picture 2">
            <a:extLst>
              <a:ext uri="{FF2B5EF4-FFF2-40B4-BE49-F238E27FC236}">
                <a16:creationId xmlns:a16="http://schemas.microsoft.com/office/drawing/2014/main" id="{94A1B6AF-B049-7905-B6C3-9696582B8D66}"/>
              </a:ext>
              <a:ext uri="{C183D7F6-B498-43B3-948B-1728B52AA6E4}">
                <adec:decorative xmlns:adec="http://schemas.microsoft.com/office/drawing/2017/decorative" val="1"/>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3824" y="5445568"/>
            <a:ext cx="256032" cy="256032"/>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65049269-3F61-C148-549A-7916900FCE9A}"/>
              </a:ext>
              <a:ext uri="{C183D7F6-B498-43B3-948B-1728B52AA6E4}">
                <adec:decorative xmlns:adec="http://schemas.microsoft.com/office/drawing/2017/decorative" val="1"/>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2117884" y="1766110"/>
            <a:ext cx="207912" cy="207912"/>
          </a:xfrm>
          <a:prstGeom prst="rect">
            <a:avLst/>
          </a:prstGeom>
        </p:spPr>
      </p:pic>
    </p:spTree>
    <p:extLst>
      <p:ext uri="{BB962C8B-B14F-4D97-AF65-F5344CB8AC3E}">
        <p14:creationId xmlns:p14="http://schemas.microsoft.com/office/powerpoint/2010/main" val="155270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00DF-0741-BF22-9305-6F0E23F4C327}"/>
              </a:ext>
            </a:extLst>
          </p:cNvPr>
          <p:cNvSpPr>
            <a:spLocks noGrp="1"/>
          </p:cNvSpPr>
          <p:nvPr>
            <p:ph type="title"/>
          </p:nvPr>
        </p:nvSpPr>
        <p:spPr>
          <a:xfrm>
            <a:off x="403736" y="2680234"/>
            <a:ext cx="5082664" cy="1506756"/>
          </a:xfrm>
        </p:spPr>
        <p:txBody>
          <a:bodyPr>
            <a:noAutofit/>
          </a:bodyPr>
          <a:lstStyle/>
          <a:p>
            <a:r>
              <a:rPr lang="en-US">
                <a:solidFill>
                  <a:schemeClr val="tx1"/>
                </a:solidFill>
              </a:rPr>
              <a:t>Available with your Microsoft 365 Copilot license</a:t>
            </a:r>
          </a:p>
        </p:txBody>
      </p:sp>
    </p:spTree>
    <p:extLst>
      <p:ext uri="{BB962C8B-B14F-4D97-AF65-F5344CB8AC3E}">
        <p14:creationId xmlns:p14="http://schemas.microsoft.com/office/powerpoint/2010/main" val="4039777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27144"/>
            <a:ext cx="11011601" cy="553998"/>
          </a:xfrm>
        </p:spPr>
        <p:txBody>
          <a:bodyPr vert="horz" lIns="0" tIns="45720" rIns="0" bIns="45720" rtlCol="0" anchor="t">
            <a:noAutofit/>
          </a:bodyPr>
          <a:lstStyle/>
          <a:p>
            <a:pPr>
              <a:spcBef>
                <a:spcPts val="1200"/>
              </a:spcBef>
              <a:spcAft>
                <a:spcPts val="600"/>
              </a:spcAft>
            </a:pPr>
            <a:r>
              <a:rPr lang="en-US" sz="3600"/>
              <a:t>Copilot Dashboard</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606088" cy="4397794"/>
          </a:xfrm>
          <a:prstGeom prst="rect">
            <a:avLst/>
          </a:prstGeom>
        </p:spPr>
        <p:txBody>
          <a:bodyPr vert="horz" lIns="0" tIns="0" rIns="0" bIns="0" rtlCol="0">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Measure Copilot adoption and impact</a:t>
            </a:r>
          </a:p>
          <a:p>
            <a:r>
              <a:rPr lang="en-US" sz="1400">
                <a:solidFill>
                  <a:schemeClr val="tx1"/>
                </a:solidFill>
                <a:latin typeface="+mn-lt"/>
              </a:rPr>
              <a:t>Pre-built dashboard for business leaders to prepare for their Copilot rollout, understand and drive usage and adoption, and measure the impact of their investments.</a:t>
            </a:r>
          </a:p>
          <a:p>
            <a:pPr marL="285750" indent="-285750">
              <a:buFont typeface="Arial" panose="020B0604020202020204" pitchFamily="34" charset="0"/>
              <a:buChar char="•"/>
            </a:pPr>
            <a:r>
              <a:rPr lang="en-US" sz="1400" b="1">
                <a:solidFill>
                  <a:schemeClr val="tx1"/>
                </a:solidFill>
                <a:latin typeface="+mn-lt"/>
              </a:rPr>
              <a:t>Access directly at </a:t>
            </a:r>
            <a:r>
              <a:rPr lang="en-US" sz="1400" b="1">
                <a:solidFill>
                  <a:schemeClr val="accent6"/>
                </a:solidFill>
                <a:latin typeface="+mn-lt"/>
                <a:hlinkClick r:id="rId3">
                  <a:extLst>
                    <a:ext uri="{A12FA001-AC4F-418D-AE19-62706E023703}">
                      <ahyp:hlinkClr xmlns:ahyp="http://schemas.microsoft.com/office/drawing/2018/hyperlinkcolor" val="tx"/>
                    </a:ext>
                  </a:extLst>
                </a:hlinkClick>
              </a:rPr>
              <a:t>aka.ms/CopilotDashboard</a:t>
            </a:r>
            <a:endParaRPr lang="en-US" sz="1400" b="1">
              <a:solidFill>
                <a:schemeClr val="accent6"/>
              </a:solidFill>
              <a:latin typeface="+mn-lt"/>
            </a:endParaRPr>
          </a:p>
          <a:p>
            <a:pPr marL="285750" indent="-285750">
              <a:buFont typeface="Arial" panose="020B0604020202020204" pitchFamily="34" charset="0"/>
              <a:buChar char="•"/>
            </a:pPr>
            <a:r>
              <a:rPr lang="en-US" sz="1400" b="1">
                <a:solidFill>
                  <a:schemeClr val="tx1"/>
                </a:solidFill>
                <a:latin typeface="+mn-lt"/>
              </a:rPr>
              <a:t>Readiness tab </a:t>
            </a:r>
            <a:r>
              <a:rPr lang="en-US" sz="1400">
                <a:solidFill>
                  <a:schemeClr val="tx1"/>
                </a:solidFill>
                <a:latin typeface="+mn-lt"/>
              </a:rPr>
              <a:t>to see licensing and copilot activation status across the tenant</a:t>
            </a:r>
          </a:p>
          <a:p>
            <a:pPr marL="285750" indent="-285750">
              <a:buFont typeface="Arial" panose="020B0604020202020204" pitchFamily="34" charset="0"/>
              <a:buChar char="•"/>
            </a:pPr>
            <a:r>
              <a:rPr lang="en-US" sz="1400" b="1">
                <a:solidFill>
                  <a:schemeClr val="tx1"/>
                </a:solidFill>
                <a:latin typeface="+mn-lt"/>
              </a:rPr>
              <a:t>Adoption tab </a:t>
            </a:r>
            <a:r>
              <a:rPr lang="en-US" sz="1400">
                <a:solidFill>
                  <a:schemeClr val="tx1"/>
                </a:solidFill>
                <a:latin typeface="+mn-lt"/>
              </a:rPr>
              <a:t>to see Copilot trends and usage down to the app feature level, with filters to drill down by group, organization, and job function. </a:t>
            </a:r>
          </a:p>
          <a:p>
            <a:pPr marL="285750" indent="-285750">
              <a:buFont typeface="Arial" panose="020B0604020202020204" pitchFamily="34" charset="0"/>
              <a:buChar char="•"/>
            </a:pPr>
            <a:r>
              <a:rPr lang="en-US" sz="1400" b="1">
                <a:solidFill>
                  <a:schemeClr val="tx1"/>
                </a:solidFill>
                <a:latin typeface="+mn-lt"/>
              </a:rPr>
              <a:t>Impact tab </a:t>
            </a:r>
            <a:r>
              <a:rPr lang="en-US" sz="1400">
                <a:solidFill>
                  <a:schemeClr val="tx1"/>
                </a:solidFill>
                <a:latin typeface="+mn-lt"/>
              </a:rPr>
              <a:t>to view Copilot actions by productivity categories, Copilot assisted hours and related value calculator and how Copilot usage is correlated with behavioral patterns in your business. Sentiment data from uploaded survey results is also available. </a:t>
            </a:r>
          </a:p>
          <a:p>
            <a:pPr marL="285750" indent="-285750">
              <a:buFont typeface="Arial" panose="020B0604020202020204" pitchFamily="34" charset="0"/>
              <a:buChar char="•"/>
            </a:pPr>
            <a:r>
              <a:rPr lang="en-US" sz="1400" b="1">
                <a:solidFill>
                  <a:schemeClr val="tx1"/>
                </a:solidFill>
                <a:latin typeface="+mn-lt"/>
              </a:rPr>
              <a:t>Learning tab </a:t>
            </a:r>
            <a:r>
              <a:rPr lang="en-US" sz="1400">
                <a:solidFill>
                  <a:schemeClr val="tx1"/>
                </a:solidFill>
                <a:latin typeface="+mn-lt"/>
              </a:rPr>
              <a:t>for research and best practices to inform your AI journey</a:t>
            </a:r>
          </a:p>
          <a:p>
            <a:pPr marL="285750" indent="-285750">
              <a:buFont typeface="Arial" panose="020B0604020202020204" pitchFamily="34" charset="0"/>
              <a:buChar cha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kumimoji="0" lang="en-US" sz="1400" b="0" i="0" u="none" strike="noStrike" kern="1200" cap="none" spc="0" normalizeH="0" baseline="0" noProof="0">
                <a:ln>
                  <a:noFill/>
                </a:ln>
                <a:solidFill>
                  <a:schemeClr val="accent6"/>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Copilot Dashboard metrics eBook</a:t>
            </a:r>
            <a:r>
              <a:rPr kumimoji="0" lang="en-US" sz="1400" b="0" i="0" u="none" strike="noStrike" kern="1200" cap="none" spc="0" normalizeH="0" baseline="0" noProof="0">
                <a:ln>
                  <a:noFill/>
                </a:ln>
                <a:solidFill>
                  <a:schemeClr val="accent6"/>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help understand and interpret the data</a:t>
            </a:r>
          </a:p>
        </p:txBody>
      </p:sp>
      <p:pic>
        <p:nvPicPr>
          <p:cNvPr id="3" name="Picture 2">
            <a:extLst>
              <a:ext uri="{FF2B5EF4-FFF2-40B4-BE49-F238E27FC236}">
                <a16:creationId xmlns:a16="http://schemas.microsoft.com/office/drawing/2014/main" id="{FEFFDB01-0E07-1A2A-ACBC-1ABB211128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26657" y="224259"/>
            <a:ext cx="3144838" cy="61499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6FA3A19-9DAB-D117-F68D-B64E2C3F022A}"/>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613623" y="1323486"/>
            <a:ext cx="2675417" cy="3019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4E4A5FE-326F-F8A0-7D30-912EE0602D52}"/>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6937028" y="3056492"/>
            <a:ext cx="2704023" cy="3319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36341AF3-4150-5800-ECCB-9E726CCE3B29}"/>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10" name="Oval 9">
              <a:extLst>
                <a:ext uri="{FF2B5EF4-FFF2-40B4-BE49-F238E27FC236}">
                  <a16:creationId xmlns:a16="http://schemas.microsoft.com/office/drawing/2014/main" id="{0F679EC7-7DF1-3107-A300-0EF117B8B84B}"/>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FD6C79BA-FDED-7178-11F8-E26B4B7236A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9938" y="2659195"/>
              <a:ext cx="1692011" cy="1692011"/>
            </a:xfrm>
            <a:prstGeom prst="rect">
              <a:avLst/>
            </a:prstGeom>
          </p:spPr>
        </p:pic>
      </p:grpSp>
      <p:sp>
        <p:nvSpPr>
          <p:cNvPr id="2" name="Rectangle: Rounded Corners 1">
            <a:extLst>
              <a:ext uri="{FF2B5EF4-FFF2-40B4-BE49-F238E27FC236}">
                <a16:creationId xmlns:a16="http://schemas.microsoft.com/office/drawing/2014/main" id="{35158F0E-2B6F-4FC0-8868-AAE7355B22E2}"/>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Tree>
    <p:extLst>
      <p:ext uri="{BB962C8B-B14F-4D97-AF65-F5344CB8AC3E}">
        <p14:creationId xmlns:p14="http://schemas.microsoft.com/office/powerpoint/2010/main" val="14037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D8A3-BC93-3795-97C0-EB0C8356FC54}"/>
              </a:ext>
            </a:extLst>
          </p:cNvPr>
          <p:cNvSpPr>
            <a:spLocks noGrp="1"/>
          </p:cNvSpPr>
          <p:nvPr>
            <p:ph type="title"/>
          </p:nvPr>
        </p:nvSpPr>
        <p:spPr>
          <a:xfrm>
            <a:off x="403736" y="2468881"/>
            <a:ext cx="4991224" cy="1412264"/>
          </a:xfrm>
        </p:spPr>
        <p:txBody>
          <a:bodyPr anchor="t">
            <a:normAutofit fontScale="90000"/>
          </a:bodyPr>
          <a:lstStyle/>
          <a:p>
            <a:r>
              <a:rPr lang="en-US" sz="4000">
                <a:solidFill>
                  <a:schemeClr val="tx1"/>
                </a:solidFill>
              </a:rPr>
              <a:t>Available with a </a:t>
            </a:r>
            <a:br>
              <a:rPr lang="en-US" sz="4000">
                <a:solidFill>
                  <a:schemeClr val="tx1"/>
                </a:solidFill>
              </a:rPr>
            </a:br>
            <a:r>
              <a:rPr lang="en-US" sz="4000">
                <a:solidFill>
                  <a:schemeClr val="tx1"/>
                </a:solidFill>
              </a:rPr>
              <a:t>Microsoft Viva license</a:t>
            </a:r>
            <a:br>
              <a:rPr lang="en-US"/>
            </a:br>
            <a:r>
              <a:rPr lang="en-US" sz="2200">
                <a:solidFill>
                  <a:schemeClr val="tx1"/>
                </a:solidFill>
                <a:latin typeface="Segoe UI" panose="020B0502040204020203" pitchFamily="34" charset="0"/>
                <a:cs typeface="Segoe UI" panose="020B0502040204020203" pitchFamily="34" charset="0"/>
              </a:rPr>
              <a:t>(All users that would access, experience </a:t>
            </a:r>
            <a:br>
              <a:rPr lang="en-US" sz="2200">
                <a:solidFill>
                  <a:schemeClr val="tx1"/>
                </a:solidFill>
                <a:latin typeface="Segoe UI" panose="020B0502040204020203" pitchFamily="34" charset="0"/>
                <a:cs typeface="Segoe UI" panose="020B0502040204020203" pitchFamily="34" charset="0"/>
              </a:rPr>
            </a:br>
            <a:r>
              <a:rPr lang="en-US" sz="2200">
                <a:solidFill>
                  <a:schemeClr val="tx1"/>
                </a:solidFill>
                <a:latin typeface="Segoe UI" panose="020B0502040204020203" pitchFamily="34" charset="0"/>
                <a:cs typeface="Segoe UI" panose="020B0502040204020203" pitchFamily="34" charset="0"/>
              </a:rPr>
              <a:t>or be included in these features require </a:t>
            </a:r>
            <a:br>
              <a:rPr lang="en-US" sz="2200">
                <a:solidFill>
                  <a:schemeClr val="tx1"/>
                </a:solidFill>
                <a:latin typeface="Segoe UI" panose="020B0502040204020203" pitchFamily="34" charset="0"/>
                <a:cs typeface="Segoe UI" panose="020B0502040204020203" pitchFamily="34" charset="0"/>
              </a:rPr>
            </a:br>
            <a:r>
              <a:rPr lang="en-US" sz="2200">
                <a:solidFill>
                  <a:schemeClr val="tx1"/>
                </a:solidFill>
                <a:latin typeface="Segoe UI" panose="020B0502040204020203" pitchFamily="34" charset="0"/>
                <a:cs typeface="Segoe UI" panose="020B0502040204020203" pitchFamily="34" charset="0"/>
              </a:rPr>
              <a:t>an applicable Viva license)</a:t>
            </a:r>
            <a:endParaRPr lang="en-US">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401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24d2b90-11f2-4fdf-990a-54fa46247cf8">
      <Terms xmlns="http://schemas.microsoft.com/office/infopath/2007/PartnerControls"/>
    </lcf76f155ced4ddcb4097134ff3c332f>
    <TaxCatchAll xmlns="b817b00b-f121-400f-976b-40959b1c7d14" xsi:nil="true"/>
    <SharedWithUsers xmlns="b817b00b-f121-400f-976b-40959b1c7d14">
      <UserInfo>
        <DisplayName>Leslie Overland</DisplayName>
        <AccountId>2687</AccountId>
        <AccountType/>
      </UserInfo>
      <UserInfo>
        <DisplayName>Cam Smith (HE/HIM)</DisplayName>
        <AccountId>3113</AccountId>
        <AccountType/>
      </UserInfo>
      <UserInfo>
        <DisplayName>Nammi Nadella</DisplayName>
        <AccountId>3080</AccountId>
        <AccountType/>
      </UserInfo>
      <UserInfo>
        <DisplayName>Samer Baroudi</DisplayName>
        <AccountId>73</AccountId>
        <AccountType/>
      </UserInfo>
      <UserInfo>
        <DisplayName>Giovanni Mezgec</DisplayName>
        <AccountId>620</AccountId>
        <AccountType/>
      </UserInfo>
      <UserInfo>
        <DisplayName>Nicole Lew</DisplayName>
        <AccountId>356</AccountId>
        <AccountType/>
      </UserInfo>
      <UserInfo>
        <DisplayName>Gaelle Thurau</DisplayName>
        <AccountId>621</AccountId>
        <AccountType/>
      </UserInfo>
      <UserInfo>
        <DisplayName>Gina Eisele</DisplayName>
        <AccountId>452</AccountId>
        <AccountType/>
      </UserInfo>
      <UserInfo>
        <DisplayName>Jenny Woodbury</DisplayName>
        <AccountId>1077</AccountId>
        <AccountType/>
      </UserInfo>
      <UserInfo>
        <DisplayName>Yana Terukhova</DisplayName>
        <AccountId>56</AccountId>
        <AccountType/>
      </UserInfo>
      <UserInfo>
        <DisplayName>TJ Devine</DisplayName>
        <AccountId>58</AccountId>
        <AccountType/>
      </UserInfo>
      <UserInfo>
        <DisplayName>Cynthia Johnson</DisplayName>
        <AccountId>13</AccountId>
        <AccountType/>
      </UserInfo>
      <UserInfo>
        <DisplayName>Sunita Khatri</DisplayName>
        <AccountId>3146</AccountId>
        <AccountType/>
      </UserInfo>
      <UserInfo>
        <DisplayName>Alina Fu</DisplayName>
        <AccountId>3147</AccountId>
        <AccountType/>
      </UserInfo>
      <UserInfo>
        <DisplayName>Seth Patton</DisplayName>
        <AccountId>3148</AccountId>
        <AccountType/>
      </UserInfo>
      <UserInfo>
        <DisplayName>Brad McCabe</DisplayName>
        <AccountId>3149</AccountId>
        <AccountType/>
      </UserInfo>
      <UserInfo>
        <DisplayName>John Mighell</DisplayName>
        <AccountId>2657</AccountId>
        <AccountType/>
      </UserInfo>
      <UserInfo>
        <DisplayName>Michael Holste</DisplayName>
        <AccountId>266</AccountId>
        <AccountType/>
      </UserInfo>
      <UserInfo>
        <DisplayName>Angela Viesse (VALOREM LLC)</DisplayName>
        <AccountId>3074</AccountId>
        <AccountType/>
      </UserInfo>
      <UserInfo>
        <DisplayName>Liz Hess (NAYAMODE INC.)</DisplayName>
        <AccountId>101</AccountId>
        <AccountType/>
      </UserInfo>
      <UserInfo>
        <DisplayName>Tranissa Creme</DisplayName>
        <AccountId>3222</AccountId>
        <AccountType/>
      </UserInfo>
    </SharedWithUsers>
    <MediaLengthInSeconds xmlns="324d2b90-11f2-4fdf-990a-54fa46247cf8" xsi:nil="true"/>
    <MCpostdate xmlns="324d2b90-11f2-4fdf-990a-54fa46247cf8" xsi:nil="true"/>
    <Recipients xmlns="324d2b90-11f2-4fdf-990a-54fa46247cf8" xsi:nil="true"/>
    <MCpostID xmlns="324d2b90-11f2-4fdf-990a-54fa46247cf8" xsi:nil="true"/>
  </documentManagement>
</p:properties>
</file>

<file path=customXml/itemProps1.xml><?xml version="1.0" encoding="utf-8"?>
<ds:datastoreItem xmlns:ds="http://schemas.openxmlformats.org/officeDocument/2006/customXml" ds:itemID="{DDF2E5C6-D91B-4E1A-ACF9-AF48035A436B}">
  <ds:schemaRefs>
    <ds:schemaRef ds:uri="http://schemas.microsoft.com/sharepoint/v3/contenttype/forms"/>
  </ds:schemaRefs>
</ds:datastoreItem>
</file>

<file path=customXml/itemProps2.xml><?xml version="1.0" encoding="utf-8"?>
<ds:datastoreItem xmlns:ds="http://schemas.openxmlformats.org/officeDocument/2006/customXml" ds:itemID="{F19D8F61-8200-4D3F-A997-34C07A72ED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DA02CE-6FF0-4155-9341-E607F213A048}">
  <ds:schemaRefs>
    <ds:schemaRef ds:uri="http://www.w3.org/XML/1998/namespace"/>
    <ds:schemaRef ds:uri="http://purl.org/dc/terms/"/>
    <ds:schemaRef ds:uri="http://purl.org/dc/elements/1.1/"/>
    <ds:schemaRef ds:uri="b817b00b-f121-400f-976b-40959b1c7d14"/>
    <ds:schemaRef ds:uri="http://schemas.microsoft.com/office/2006/metadata/properties"/>
    <ds:schemaRef ds:uri="http://schemas.microsoft.com/office/infopath/2007/PartnerControls"/>
    <ds:schemaRef ds:uri="http://schemas.microsoft.com/office/2006/documentManagement/types"/>
    <ds:schemaRef ds:uri="324d2b90-11f2-4fdf-990a-54fa46247cf8"/>
    <ds:schemaRef ds:uri="http://purl.org/dc/dcmitype/"/>
    <ds:schemaRef ds:uri="http://schemas.openxmlformats.org/package/2006/metadata/core-properties"/>
    <ds:schemaRef ds:uri="http://schemas.microsoft.com/sharepoint/v3"/>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28</TotalTime>
  <Words>2121</Words>
  <Application>Microsoft Office PowerPoint</Application>
  <PresentationFormat>Widescreen</PresentationFormat>
  <Paragraphs>314</Paragraphs>
  <Slides>13</Slides>
  <Notes>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13</vt:i4>
      </vt:variant>
    </vt:vector>
  </HeadingPairs>
  <TitlesOfParts>
    <vt:vector size="28" baseType="lpstr">
      <vt:lpstr>Aptos</vt:lpstr>
      <vt:lpstr>Arial</vt:lpstr>
      <vt:lpstr>Calibri</vt:lpstr>
      <vt:lpstr>Segoe</vt:lpstr>
      <vt:lpstr>Segoe Sans Text Semilight</vt:lpstr>
      <vt:lpstr>Segoe UI</vt:lpstr>
      <vt:lpstr>Segoe UI Semibold</vt:lpstr>
      <vt:lpstr>Segoe UI Semilight</vt:lpstr>
      <vt:lpstr>Segoe UI Variable Display Semib</vt:lpstr>
      <vt:lpstr>Symbol</vt:lpstr>
      <vt:lpstr>Windings</vt:lpstr>
      <vt:lpstr>Wingdings</vt:lpstr>
      <vt:lpstr>Wingdings,Sans-Serif</vt:lpstr>
      <vt:lpstr>M365 Copilot Theme</vt:lpstr>
      <vt:lpstr>3_White Template</vt:lpstr>
      <vt:lpstr>Copilot Dashboard  with Microsoft Viva Insights</vt:lpstr>
      <vt:lpstr>Implementation overview</vt:lpstr>
      <vt:lpstr>Accelerate AI workforce transformation with Microsoft Viva </vt:lpstr>
      <vt:lpstr>Accelerate your AI workforce transformation</vt:lpstr>
      <vt:lpstr>Measure impact, realize AI value</vt:lpstr>
      <vt:lpstr>Leverage your existing Viva capabilities or Viva licensed features</vt:lpstr>
      <vt:lpstr>Available with your Microsoft 365 Copilot license</vt:lpstr>
      <vt:lpstr>Copilot Dashboard</vt:lpstr>
      <vt:lpstr>Available with a  Microsoft Viva license (All users that would access, experience  or be included in these features require  an applicable Viva license)</vt:lpstr>
      <vt:lpstr>Advanced Copilot reports from Viva Insights </vt:lpstr>
      <vt:lpstr>Microsoft investments to accelerate your time to value</vt:lpstr>
      <vt:lpstr>Links to learn more (1 of 2)</vt:lpstr>
      <vt:lpstr>Links to learn more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karuanag@microsoft.com;Cynthia.Johnson@microsoft.com;jhwang@microsoft.com</dc:creator>
  <cp:lastModifiedBy>Jessie Hwang (MCAG)</cp:lastModifiedBy>
  <cp:revision>19</cp:revision>
  <dcterms:created xsi:type="dcterms:W3CDTF">2024-02-01T17:18:39Z</dcterms:created>
  <dcterms:modified xsi:type="dcterms:W3CDTF">2025-04-17T18:18:07Z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0x010100CAB4D63BEF6CE74A98DE71B79A4EFA2E</vt:lpwstr>
  </property>
  <property fmtid="{D5CDD505-2E9C-101B-9397-08002B2CF9AE}" pid="4" name="Order">
    <vt:lpwstr>637500.000000000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xd_Signature">
    <vt:lpwstr/>
  </property>
  <property fmtid="{D5CDD505-2E9C-101B-9397-08002B2CF9AE}" pid="10" name="TriggerFlowInfo">
    <vt:lpwstr/>
  </property>
</Properties>
</file>