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7FFFF7B6_DA961B5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98" r:id="rId4"/>
    <p:sldMasterId id="2147483739" r:id="rId5"/>
  </p:sldMasterIdLst>
  <p:notesMasterIdLst>
    <p:notesMasterId r:id="rId21"/>
  </p:notesMasterIdLst>
  <p:sldIdLst>
    <p:sldId id="2147481533" r:id="rId6"/>
    <p:sldId id="2147481007" r:id="rId7"/>
    <p:sldId id="2147481526" r:id="rId8"/>
    <p:sldId id="2147480163" r:id="rId9"/>
    <p:sldId id="2147480173" r:id="rId10"/>
    <p:sldId id="2147480175" r:id="rId11"/>
    <p:sldId id="2147480190" r:id="rId12"/>
    <p:sldId id="2147481064" r:id="rId13"/>
    <p:sldId id="2147481530" r:id="rId14"/>
    <p:sldId id="2147481531" r:id="rId15"/>
    <p:sldId id="2147481534" r:id="rId16"/>
    <p:sldId id="2147481525" r:id="rId17"/>
    <p:sldId id="2147482255" r:id="rId18"/>
    <p:sldId id="2147481532" r:id="rId19"/>
    <p:sldId id="2147482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E76AE7-B1EA-7E45-08DF-405491BDFF1A}" name="Jojo Wright (SHE/HER)" initials="J(" userId="S::jowrig@microsoft.com::1adc0f8a-2bb3-4325-8852-161fb46abe3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123" d="100"/>
          <a:sy n="123" d="100"/>
        </p:scale>
        <p:origin x="45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omments/modernComment_7FFFF7B6_DA961B5E.xml><?xml version="1.0" encoding="utf-8"?>
<p188:cmLst xmlns:a="http://schemas.openxmlformats.org/drawingml/2006/main" xmlns:r="http://schemas.openxmlformats.org/officeDocument/2006/relationships" xmlns:p188="http://schemas.microsoft.com/office/powerpoint/2018/8/main">
  <p188:cm id="{D7D97677-80E5-48C8-B211-6282BE10F91E}" authorId="{C4E76AE7-B1EA-7E45-08DF-405491BDFF1A}" status="resolved" created="2023-10-25T23:53:44.543">
    <ac:deMkLst xmlns:ac="http://schemas.microsoft.com/office/drawing/2013/main/command">
      <pc:docMk xmlns:pc="http://schemas.microsoft.com/office/powerpoint/2013/main/command"/>
      <pc:sldMk xmlns:pc="http://schemas.microsoft.com/office/powerpoint/2013/main/command" cId="3667270494" sldId="2147481526"/>
      <ac:spMk id="49" creationId="{ED80F7FF-D3C3-84F8-5350-65C02767B7AA}"/>
    </ac:deMkLst>
    <p188:replyLst>
      <p188:reply id="{B5EE6C6B-2D35-49B8-B998-88ACA4B2FABC}" authorId="{C4E76AE7-B1EA-7E45-08DF-405491BDFF1A}" created="2023-10-25T23:54:42.223">
        <p188:txBody>
          <a:bodyPr/>
          <a:lstStyle/>
          <a:p>
            <a:r>
              <a:rPr lang="en-US"/>
              <a:t>Where is the content for this section? I see the copilot capabilities. [@Jessie Hwang] </a:t>
            </a:r>
          </a:p>
        </p188:txBody>
      </p188:reply>
    </p188:replyLst>
    <p188:txBody>
      <a:bodyPr/>
      <a:lstStyle/>
      <a:p>
        <a:r>
          <a:rPr lang="en-US"/>
          <a:t>By summary is this abbreviated? In the initial slide Art of the Possible was completed. I do recognize the need to do multiple post sale. [@Jessie Hwang]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6EBA4-8E23-473D-BA79-5B97BB0D0488}"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2D0A8-11D6-4E80-9490-ED635E76E388}" type="slidenum">
              <a:rPr lang="en-US" smtClean="0"/>
              <a:t>‹#›</a:t>
            </a:fld>
            <a:endParaRPr lang="en-US"/>
          </a:p>
        </p:txBody>
      </p:sp>
    </p:spTree>
    <p:extLst>
      <p:ext uri="{BB962C8B-B14F-4D97-AF65-F5344CB8AC3E}">
        <p14:creationId xmlns:p14="http://schemas.microsoft.com/office/powerpoint/2010/main" val="206153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icrosoft.com/ai/our-approach"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icrosoft.seismic.com/app?ContentId=20e04ef9-e770-4dcb-904d-ab1123acf02a#/doccenter/9d48f049-f6f7-4d11-8e91-958ef85c3dcc/doc/%252Fdd3ef767e6-7f21-4190-afcf-7c5bd5a17be8%252Fdd6832f537-b841-4e44-84d1-5163bc51ad8c%252FdfNWMzZThiNDQtYjYxZS0wNGI2LWJkY2UtYzYzODZjNGMwYTE3%252CPT0%253D%252CU2Vpc21pYyBQYWdl%252Flfd982cc77-6598-475b-a1ea-b9927f944993/grid/?anchorId=a264b114-8063-4c42-9487-96deac2277c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483A08-AFB3-488D-BD72-411115212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933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Symbol" panose="05050102010706020507" pitchFamily="18" charset="2"/>
              <a:buChar char=""/>
            </a:pPr>
            <a:r>
              <a:rPr lang="en-US" sz="1800">
                <a:latin typeface="Calibri"/>
                <a:ea typeface="Aptos" panose="020B0004020202020204" pitchFamily="34" charset="0"/>
                <a:cs typeface="Calibri"/>
              </a:rPr>
              <a:t>I often get asked – Did you just hook ChatGPT into the apps? No, Copilot</a:t>
            </a:r>
            <a:r>
              <a:rPr lang="en-US" sz="1800">
                <a:effectLst/>
                <a:latin typeface="Calibri"/>
                <a:ea typeface="Aptos" panose="020B0004020202020204" pitchFamily="34" charset="0"/>
                <a:cs typeface="Calibri"/>
              </a:rPr>
              <a:t> is not just Chat GPT</a:t>
            </a:r>
            <a:r>
              <a:rPr lang="en-US" sz="1800">
                <a:latin typeface="Calibri"/>
                <a:ea typeface="Aptos" panose="020B0004020202020204" pitchFamily="34" charset="0"/>
                <a:cs typeface="Calibri"/>
              </a:rPr>
              <a:t> hooked to our Microsoft 365 apps</a:t>
            </a:r>
            <a:endParaRPr lang="en-US" sz="1800">
              <a:effectLst/>
              <a:latin typeface="Aptos"/>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sz="1800">
                <a:latin typeface="Calibri"/>
                <a:ea typeface="Aptos" panose="020B0004020202020204" pitchFamily="34" charset="0"/>
                <a:cs typeface="Calibri"/>
              </a:rPr>
              <a:t>Working for years to get to this point</a:t>
            </a: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Copilot combines the power of large language models</a:t>
            </a: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Arial" panose="020B0604020202020204" pitchFamily="34" charset="0"/>
                <a:ea typeface="Times New Roman" panose="02020603050405020304" pitchFamily="18" charset="0"/>
                <a:cs typeface="Times New Roman" panose="02020603050405020304" pitchFamily="18" charset="0"/>
              </a:rPr>
              <a:t>with your data in the Microsoft Graph and the Microsoft 365 apps, accessed through natural language - to turn your words into the most powerful productivity tool on the planet. </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899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i="0">
                <a:solidFill>
                  <a:srgbClr val="000000"/>
                </a:solidFill>
                <a:effectLst/>
                <a:latin typeface="Segoe UI" panose="020B0502040204020203" pitchFamily="34" charset="0"/>
              </a:rPr>
              <a:t>It accesses your calendar, emails, chats, documents, meetings, and contacts—to do things you’ve never been able to do before. </a:t>
            </a:r>
          </a:p>
          <a:p>
            <a:pPr marL="0" marR="0">
              <a:spcBef>
                <a:spcPts val="0"/>
              </a:spcBef>
              <a:spcAft>
                <a:spcPts val="0"/>
              </a:spcAft>
            </a:pPr>
            <a:endParaRPr lang="en-US" sz="1800" b="0" i="0">
              <a:solidFill>
                <a:srgbClr val="000000"/>
              </a:solidFill>
              <a:effectLst/>
              <a:latin typeface="Segoe UI" panose="020B0502040204020203" pitchFamily="34" charset="0"/>
            </a:endParaRPr>
          </a:p>
          <a:p>
            <a:pPr marL="0" marR="0">
              <a:spcBef>
                <a:spcPts val="0"/>
              </a:spcBef>
              <a:spcAft>
                <a:spcPts val="0"/>
              </a:spcAft>
            </a:pPr>
            <a:r>
              <a:rPr lang="en-US" sz="1800" b="0" i="0">
                <a:solidFill>
                  <a:srgbClr val="000000"/>
                </a:solidFill>
                <a:effectLst/>
                <a:latin typeface="Segoe UI" panose="020B0502040204020203" pitchFamily="34" charset="0"/>
              </a:rPr>
              <a:t>You can give it natural language prompts like “</a:t>
            </a:r>
            <a:r>
              <a:rPr lang="en-US" sz="1800" b="0" i="1">
                <a:solidFill>
                  <a:srgbClr val="000000"/>
                </a:solidFill>
                <a:effectLst/>
                <a:latin typeface="Segoe UI" panose="020B0502040204020203" pitchFamily="34" charset="0"/>
              </a:rPr>
              <a:t>tell my team how we updated the product strategy</a:t>
            </a:r>
            <a:r>
              <a:rPr lang="en-US" sz="1800" b="0" i="0">
                <a:solidFill>
                  <a:srgbClr val="000000"/>
                </a:solidFill>
                <a:effectLst/>
                <a:latin typeface="Segoe UI" panose="020B0502040204020203" pitchFamily="34" charset="0"/>
              </a:rPr>
              <a:t>” and it will generate a status update based on the morning’s meetings, emails, and chat threads.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9487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And </a:t>
            </a:r>
            <a:r>
              <a:rPr lang="en-US" sz="1800" dirty="0">
                <a:effectLst/>
                <a:latin typeface="Bierstadt" panose="020B0004020202020204" pitchFamily="34" charset="0"/>
                <a:ea typeface="Calibri" panose="020F0502020204030204" pitchFamily="34" charset="0"/>
                <a:cs typeface="Times New Roman" panose="02020603050405020304" pitchFamily="18" charset="0"/>
              </a:rPr>
              <a:t>Microsoft 365 Copilot will continue to evolve over time with new capabilities. As it does, we will continue to provide you with information your organization needs to be successful with and get the most benefit out of Microsoft 365 Copilot. From the outset, these Microsoft 365 Copilot principles are foundational to our commitment to our customers: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Bierstadt" panose="020B0004020202020204" pitchFamily="34" charset="0"/>
                <a:ea typeface="Calibri" panose="020F0502020204030204" pitchFamily="34" charset="0"/>
                <a:cs typeface="Times New Roman" panose="02020603050405020304" pitchFamily="18" charset="0"/>
              </a:rPr>
              <a:t>Built on Microsoft’s comprehensive approach to security, compliance, and privacy.</a:t>
            </a:r>
            <a:r>
              <a:rPr lang="en-US" sz="1800" dirty="0">
                <a:effectLst/>
                <a:latin typeface="Bierstadt" panose="020B0004020202020204" pitchFamily="34" charset="0"/>
                <a:ea typeface="Calibri" panose="020F0502020204030204" pitchFamily="34" charset="0"/>
                <a:cs typeface="Times New Roman" panose="02020603050405020304" pitchFamily="18" charset="0"/>
              </a:rPr>
              <a:t> Copilot is built on top of and integrated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Bierstadt" panose="020B0004020202020204" pitchFamily="34" charset="0"/>
                <a:ea typeface="Calibri" panose="020F0502020204030204" pitchFamily="34" charset="0"/>
                <a:cs typeface="Times New Roman" panose="02020603050405020304" pitchFamily="18" charset="0"/>
              </a:rPr>
              <a:t>with Microsoft 365, enabling you to take advantage of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Bierstadt" panose="020B0004020202020204" pitchFamily="34" charset="0"/>
                <a:ea typeface="Calibri" panose="020F0502020204030204" pitchFamily="34" charset="0"/>
                <a:cs typeface="Times New Roman" panose="02020603050405020304" pitchFamily="18" charset="0"/>
              </a:rPr>
              <a:t>the existing Microsoft security, compliance, </a:t>
            </a:r>
            <a:r>
              <a:rPr lang="en-US" sz="1800" u="sng" dirty="0">
                <a:solidFill>
                  <a:srgbClr val="0563C1"/>
                </a:solidFill>
                <a:effectLst/>
                <a:latin typeface="Bierstadt" panose="020B0004020202020204" pitchFamily="34" charset="0"/>
                <a:ea typeface="Calibri" panose="020F0502020204030204" pitchFamily="34" charset="0"/>
                <a:cs typeface="Times New Roman" panose="02020603050405020304" pitchFamily="18" charset="0"/>
              </a:rPr>
              <a:t>and privacy solutions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Bierstadt" panose="020B0004020202020204" pitchFamily="34" charset="0"/>
                <a:ea typeface="Calibri" panose="020F0502020204030204" pitchFamily="34" charset="0"/>
                <a:cs typeface="Times New Roman" panose="02020603050405020304" pitchFamily="18" charset="0"/>
              </a:rPr>
              <a:t>that you’ve already deployed in your organization.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Bierstadt" panose="020B00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Bierstadt" panose="020B0004020202020204" pitchFamily="34" charset="0"/>
                <a:ea typeface="Calibri" panose="020F0502020204030204" pitchFamily="34" charset="0"/>
                <a:cs typeface="Times New Roman" panose="02020603050405020304" pitchFamily="18" charset="0"/>
              </a:rPr>
              <a:t>Architected to protect tenant, group, and individual data.</a:t>
            </a:r>
            <a:r>
              <a:rPr lang="en-US" sz="1800" dirty="0">
                <a:effectLst/>
                <a:latin typeface="Bierstadt" panose="020B0004020202020204" pitchFamily="34" charset="0"/>
                <a:ea typeface="Calibri" panose="020F0502020204030204" pitchFamily="34" charset="0"/>
                <a:cs typeface="Times New Roman" panose="02020603050405020304" pitchFamily="18" charset="0"/>
              </a:rPr>
              <a:t> We know a major concern for customers is staying in control of access to business data within the organization. Within your tenant, we provide a </a:t>
            </a:r>
            <a:r>
              <a:rPr lang="en-US" sz="1800" u="sng" dirty="0">
                <a:solidFill>
                  <a:srgbClr val="0563C1"/>
                </a:solidFill>
                <a:effectLst/>
                <a:latin typeface="Bierstadt" panose="020B0004020202020204" pitchFamily="34" charset="0"/>
                <a:ea typeface="Calibri" panose="020F0502020204030204" pitchFamily="34" charset="0"/>
                <a:cs typeface="Times New Roman" panose="02020603050405020304" pitchFamily="18" charset="0"/>
              </a:rPr>
              <a:t>permissions model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Bierstadt" panose="020B000402020202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Bierstadt" panose="020B0004020202020204" pitchFamily="34" charset="0"/>
                <a:ea typeface="Calibri" panose="020F0502020204030204" pitchFamily="34" charset="0"/>
                <a:cs typeface="Times New Roman" panose="02020603050405020304" pitchFamily="18" charset="0"/>
              </a:rPr>
              <a:t>that helps ensure that the right groups and users only have access to the data they’re supposed to have access to.</a:t>
            </a:r>
          </a:p>
          <a:p>
            <a:pPr marL="0" marR="0">
              <a:spcBef>
                <a:spcPts val="0"/>
              </a:spcBef>
              <a:spcAft>
                <a:spcPts val="0"/>
              </a:spcAft>
            </a:pPr>
            <a:r>
              <a:rPr lang="en-US" sz="1800" dirty="0">
                <a:effectLst/>
                <a:latin typeface="Bierstadt" panose="020B00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2F2F2F"/>
                </a:solidFill>
                <a:effectLst/>
                <a:latin typeface="Bierstadt" panose="020B0004020202020204" pitchFamily="34" charset="0"/>
                <a:ea typeface="Calibri" panose="020F0502020204030204" pitchFamily="34" charset="0"/>
                <a:cs typeface="Times New Roman" panose="02020603050405020304" pitchFamily="18" charset="0"/>
              </a:rPr>
              <a:t>Committed to responsible AI.</a:t>
            </a:r>
            <a:r>
              <a:rPr lang="en-US" sz="1800" dirty="0">
                <a:solidFill>
                  <a:srgbClr val="2F2F2F"/>
                </a:solidFill>
                <a:effectLst/>
                <a:latin typeface="Bierstadt" panose="020B0004020202020204" pitchFamily="34" charset="0"/>
                <a:ea typeface="Calibri" panose="020F0502020204030204" pitchFamily="34" charset="0"/>
                <a:cs typeface="Times New Roman" panose="02020603050405020304" pitchFamily="18" charset="0"/>
              </a:rPr>
              <a:t> </a:t>
            </a:r>
            <a:r>
              <a:rPr lang="en-US" sz="1800" dirty="0">
                <a:solidFill>
                  <a:srgbClr val="000000"/>
                </a:solidFill>
                <a:effectLst/>
                <a:latin typeface="Bierstadt" panose="020B0004020202020204" pitchFamily="34" charset="0"/>
                <a:ea typeface="Calibri" panose="020F0502020204030204" pitchFamily="34" charset="0"/>
                <a:cs typeface="Segoe UI" panose="020B0502040204020203" pitchFamily="34" charset="0"/>
              </a:rPr>
              <a:t>Microsoft is committed to making sure AI systems are developed responsibly and in ways that warrant people’s trust. This work is guided by a </a:t>
            </a:r>
            <a:r>
              <a:rPr lang="en-US" sz="1800" u="sng" dirty="0">
                <a:solidFill>
                  <a:srgbClr val="000000"/>
                </a:solidFill>
                <a:effectLst/>
                <a:latin typeface="Bierstadt" panose="020B0004020202020204" pitchFamily="34" charset="0"/>
                <a:ea typeface="Calibri" panose="020F0502020204030204" pitchFamily="34" charset="0"/>
                <a:cs typeface="Segoe UI" panose="020B0502040204020203" pitchFamily="34" charset="0"/>
                <a:hlinkClick r:id="rId3"/>
              </a:rPr>
              <a:t>core set of principles</a:t>
            </a:r>
            <a:r>
              <a:rPr lang="en-US" sz="1800" dirty="0">
                <a:solidFill>
                  <a:srgbClr val="000000"/>
                </a:solidFill>
                <a:effectLst/>
                <a:latin typeface="Bierstadt" panose="020B0004020202020204" pitchFamily="34" charset="0"/>
                <a:ea typeface="Calibri" panose="020F0502020204030204" pitchFamily="34" charset="0"/>
                <a:cs typeface="Segoe UI" panose="020B0502040204020203" pitchFamily="34" charset="0"/>
              </a:rPr>
              <a:t>: fairness, reliability and safety, privacy and security, inclusiveness, transparency, and accountability. </a:t>
            </a:r>
          </a:p>
          <a:p>
            <a:pPr marL="0" marR="0">
              <a:spcBef>
                <a:spcPts val="0"/>
              </a:spcBef>
              <a:spcAft>
                <a:spcPts val="0"/>
              </a:spcAft>
            </a:pPr>
            <a:endParaRPr lang="en-US" sz="1800" dirty="0">
              <a:solidFill>
                <a:srgbClr val="000000"/>
              </a:solidFill>
              <a:effectLst/>
              <a:latin typeface="Bierstadt" panose="020B0004020202020204" pitchFamily="34" charset="0"/>
              <a:ea typeface="Calibri" panose="020F0502020204030204" pitchFamily="34" charset="0"/>
              <a:cs typeface="Segoe UI" panose="020B0502040204020203" pitchFamily="34" charset="0"/>
            </a:endParaRPr>
          </a:p>
          <a:p>
            <a:pPr marL="0" marR="0">
              <a:spcBef>
                <a:spcPts val="0"/>
              </a:spcBef>
              <a:spcAft>
                <a:spcPts val="0"/>
              </a:spcAft>
            </a:pPr>
            <a:r>
              <a:rPr lang="en-US" sz="4400" b="0" dirty="0"/>
              <a:t>AI systems should treat everyone fairly and avoid affecting similarly situated groups of people in different ways. For example, when AI systems provide guidance on medical treatment, loan applications, or employment, they should make the same recommendations to everyone who has similar symptoms, financial circumstances, or professional qualifications.</a:t>
            </a:r>
          </a:p>
          <a:p>
            <a:pPr marL="0" marR="0">
              <a:spcBef>
                <a:spcPts val="0"/>
              </a:spcBef>
              <a:spcAft>
                <a:spcPts val="0"/>
              </a:spcAft>
            </a:pPr>
            <a:endParaRPr lang="en-US" sz="1800" b="0" dirty="0">
              <a:solidFill>
                <a:srgbClr val="000000"/>
              </a:solidFill>
              <a:effectLst/>
              <a:latin typeface="Bierstadt" panose="020B0004020202020204" pitchFamily="34" charset="0"/>
              <a:ea typeface="Calibri" panose="020F0502020204030204" pitchFamily="34" charset="0"/>
              <a:cs typeface="Segoe UI" panose="020B0502040204020203" pitchFamily="34"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Microsoft 365 Copilot is built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on Microsoft’s comprehensive approach</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 security, compliance, privacy,</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and responsible AI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so you know it’s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enterprise ready.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49169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Copilot is integrated into</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Microsoft 365.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First, it works alongside you, embedded in the apps millions of people use every day.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buFont typeface="Arial" panose="020B0604020202020204" pitchFamily="34" charset="0"/>
            </a:pPr>
            <a:endParaRPr lang="en-US" sz="1800" dirty="0">
              <a:effectLst/>
              <a:latin typeface="Calibri" panose="020F0502020204030204"/>
              <a:ea typeface="Calibri" panose="020F0502020204030204" pitchFamily="34" charset="0"/>
              <a:cs typeface="Calibri" panose="020F0502020204030204"/>
            </a:endParaRPr>
          </a:p>
          <a:p>
            <a:r>
              <a:rPr lang="en-US" sz="1800" dirty="0">
                <a:effectLst/>
                <a:latin typeface="Arial"/>
                <a:ea typeface="Times New Roman" panose="02020603050405020304" pitchFamily="18" charset="0"/>
                <a:cs typeface="Arial"/>
              </a:rPr>
              <a:t>Now, you can be </a:t>
            </a:r>
          </a:p>
          <a:p>
            <a:pPr marL="285750" indent="-285750">
              <a:buFont typeface="Arial" panose="020B0604020202020204" pitchFamily="34" charset="0"/>
              <a:buChar char="•"/>
            </a:pPr>
            <a:r>
              <a:rPr lang="en-US" sz="1800" dirty="0">
                <a:effectLst/>
                <a:latin typeface="Arial"/>
                <a:ea typeface="Times New Roman" panose="02020603050405020304" pitchFamily="18" charset="0"/>
                <a:cs typeface="Arial"/>
              </a:rPr>
              <a:t>More creative</a:t>
            </a:r>
            <a:r>
              <a:rPr lang="en-US" sz="1800" dirty="0">
                <a:latin typeface="Arial"/>
                <a:ea typeface="Times New Roman" panose="02020603050405020304" pitchFamily="18" charset="0"/>
                <a:cs typeface="Arial"/>
              </a:rPr>
              <a:t> </a:t>
            </a:r>
            <a:r>
              <a:rPr lang="en-US" sz="1800" dirty="0">
                <a:effectLst/>
                <a:latin typeface="Arial"/>
                <a:ea typeface="Times New Roman" panose="02020603050405020304" pitchFamily="18" charset="0"/>
                <a:cs typeface="Arial"/>
              </a:rPr>
              <a:t>in Word,</a:t>
            </a:r>
            <a:r>
              <a:rPr lang="en-US" sz="1800" dirty="0">
                <a:latin typeface="Arial"/>
                <a:ea typeface="Times New Roman" panose="02020603050405020304" pitchFamily="18" charset="0"/>
                <a:cs typeface="Arial"/>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Arial"/>
                <a:ea typeface="Times New Roman" panose="02020603050405020304" pitchFamily="18" charset="0"/>
                <a:cs typeface="Arial"/>
              </a:rPr>
              <a:t>More analytical in Excel,</a:t>
            </a:r>
            <a:r>
              <a:rPr lang="en-US" sz="1800" dirty="0">
                <a:latin typeface="Arial"/>
                <a:ea typeface="Times New Roman" panose="02020603050405020304" pitchFamily="18" charset="0"/>
                <a:cs typeface="Arial"/>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Arial"/>
                <a:ea typeface="Times New Roman" panose="02020603050405020304" pitchFamily="18" charset="0"/>
                <a:cs typeface="Arial"/>
              </a:rPr>
              <a:t>More expressive in PowerPoint,</a:t>
            </a:r>
            <a:r>
              <a:rPr lang="en-US" sz="1800" dirty="0">
                <a:latin typeface="Arial"/>
                <a:ea typeface="Times New Roman" panose="02020603050405020304" pitchFamily="18" charset="0"/>
                <a:cs typeface="Arial"/>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Arial"/>
                <a:ea typeface="Times New Roman" panose="02020603050405020304" pitchFamily="18" charset="0"/>
                <a:cs typeface="Arial"/>
              </a:rPr>
              <a:t>More productive in Outlook, and</a:t>
            </a:r>
            <a:r>
              <a:rPr lang="en-US" sz="1800" dirty="0">
                <a:latin typeface="Arial"/>
                <a:ea typeface="Times New Roman" panose="02020603050405020304" pitchFamily="18" charset="0"/>
                <a:cs typeface="Arial"/>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Arial"/>
                <a:ea typeface="Times New Roman" panose="02020603050405020304" pitchFamily="18" charset="0"/>
                <a:cs typeface="Arial"/>
              </a:rPr>
              <a:t>More collaborative in Teams.</a:t>
            </a:r>
            <a:r>
              <a:rPr lang="en-US" sz="1800" dirty="0">
                <a:latin typeface="Arial"/>
                <a:ea typeface="Times New Roman" panose="02020603050405020304" pitchFamily="18" charset="0"/>
                <a:cs typeface="Arial"/>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27845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800">
                <a:effectLst/>
                <a:latin typeface="Arial"/>
                <a:ea typeface="Times New Roman" panose="02020603050405020304" pitchFamily="18" charset="0"/>
                <a:cs typeface="Arial"/>
              </a:rPr>
              <a:t>Using just your own words, you can put Copilot to work – gathering information in real time</a:t>
            </a:r>
            <a:r>
              <a:rPr lang="en-US" sz="1800">
                <a:effectLst/>
                <a:latin typeface="Calibri"/>
                <a:ea typeface="Times New Roman" panose="02020603050405020304" pitchFamily="18" charset="0"/>
                <a:cs typeface="Calibri"/>
              </a:rPr>
              <a:t> </a:t>
            </a:r>
            <a:r>
              <a:rPr lang="en-US" sz="1800">
                <a:effectLst/>
                <a:latin typeface="Arial"/>
                <a:ea typeface="Times New Roman" panose="02020603050405020304" pitchFamily="18" charset="0"/>
                <a:cs typeface="Arial"/>
              </a:rPr>
              <a:t>from across your data and apps to</a:t>
            </a:r>
            <a:r>
              <a:rPr lang="en-US" sz="1800">
                <a:effectLst/>
                <a:latin typeface="Calibri"/>
                <a:ea typeface="Times New Roman" panose="02020603050405020304" pitchFamily="18" charset="0"/>
                <a:cs typeface="Calibri"/>
              </a:rPr>
              <a:t> </a:t>
            </a:r>
            <a:r>
              <a:rPr lang="en-US" sz="1800">
                <a:effectLst/>
                <a:latin typeface="Arial"/>
                <a:ea typeface="Times New Roman" panose="02020603050405020304" pitchFamily="18" charset="0"/>
                <a:cs typeface="Arial"/>
              </a:rPr>
              <a:t>unleash creativity,</a:t>
            </a:r>
            <a:r>
              <a:rPr lang="en-US" sz="1800">
                <a:effectLst/>
                <a:latin typeface="Calibri"/>
                <a:ea typeface="Times New Roman" panose="02020603050405020304" pitchFamily="18" charset="0"/>
                <a:cs typeface="Calibri"/>
              </a:rPr>
              <a:t> </a:t>
            </a:r>
            <a:r>
              <a:rPr lang="en-US" sz="1800">
                <a:effectLst/>
                <a:latin typeface="Arial"/>
                <a:ea typeface="Times New Roman" panose="02020603050405020304" pitchFamily="18" charset="0"/>
                <a:cs typeface="Arial"/>
              </a:rPr>
              <a:t>unlock productivity,</a:t>
            </a:r>
            <a:r>
              <a:rPr lang="en-US" sz="1800">
                <a:effectLst/>
                <a:latin typeface="Calibri"/>
                <a:ea typeface="Times New Roman" panose="02020603050405020304" pitchFamily="18" charset="0"/>
                <a:cs typeface="Calibri"/>
              </a:rPr>
              <a:t> </a:t>
            </a:r>
            <a:r>
              <a:rPr lang="en-US" sz="1800">
                <a:effectLst/>
                <a:latin typeface="Arial"/>
                <a:ea typeface="Times New Roman" panose="02020603050405020304" pitchFamily="18" charset="0"/>
                <a:cs typeface="Arial"/>
              </a:rPr>
              <a:t>and uplevel skills.</a:t>
            </a:r>
            <a:r>
              <a:rPr lang="en-US" sz="1800">
                <a:latin typeface="Arial"/>
                <a:ea typeface="Times New Roman" panose="02020603050405020304" pitchFamily="18" charset="0"/>
                <a:cs typeface="Arial"/>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cs typeface="Times New Roman" panose="02020603050405020304" pitchFamily="18" charset="0"/>
            </a:endParaRPr>
          </a:p>
          <a:p>
            <a:pPr defTabSz="914400">
              <a:lnSpc>
                <a:spcPct val="100000"/>
              </a:lnSpc>
              <a:spcAft>
                <a:spcPts val="0"/>
              </a:spcAft>
              <a:defRPr/>
            </a:pPr>
            <a:r>
              <a:rPr lang="en-US" sz="1800">
                <a:latin typeface="Arial"/>
                <a:cs typeface="Arial"/>
              </a:rPr>
              <a:t>Let me show you how. </a:t>
            </a:r>
            <a:endParaRPr lang="en-US" sz="1800">
              <a:effectLst/>
              <a:latin typeface="Arial" panose="020B0604020202020204" pitchFamily="34" charset="0"/>
              <a:cs typeface="Arial"/>
            </a:endParaRPr>
          </a:p>
          <a:p>
            <a:pPr marL="0" marR="0">
              <a:spcBef>
                <a:spcPts val="0"/>
              </a:spcBef>
              <a:spcAft>
                <a:spcPts val="0"/>
              </a:spcAft>
            </a:pPr>
            <a:endParaRPr lang="en-US" sz="1800">
              <a:latin typeface="+mn-lt"/>
            </a:endParaRPr>
          </a:p>
          <a:p>
            <a:pPr marL="0" marR="0">
              <a:spcBef>
                <a:spcPts val="0"/>
              </a:spcBef>
              <a:spcAft>
                <a:spcPts val="0"/>
              </a:spcAft>
            </a:pP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a:ea typeface="Times New Roman" panose="02020603050405020304" pitchFamily="18" charset="0"/>
                <a:cs typeface="Arial"/>
              </a:rPr>
              <a:t> </a:t>
            </a:r>
            <a:endParaRPr lang="en-US" sz="900">
              <a:latin typeface="Arial"/>
              <a:cs typeface="Arial"/>
            </a:endParaRPr>
          </a:p>
          <a:p>
            <a:endParaRPr lang="en-US" sz="900"/>
          </a:p>
          <a:p>
            <a:endParaRPr lang="en-US" sz="900"/>
          </a:p>
          <a:p>
            <a:pPr marL="0" marR="0">
              <a:spcBef>
                <a:spcPts val="0"/>
              </a:spcBef>
              <a:spcAft>
                <a:spcPts val="0"/>
              </a:spcAft>
            </a:pP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0937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0000"/>
                </a:solidFill>
              </a:rPr>
              <a:t>Facilitator: </a:t>
            </a:r>
            <a:r>
              <a:rPr lang="en-US"/>
              <a:t>Leverage the Copilot Persona deck and persona infographic when necessary to kickstart conversations. </a:t>
            </a:r>
            <a:r>
              <a:rPr lang="en-US">
                <a:hlinkClick r:id="rId3"/>
              </a:rPr>
              <a:t>Microsoft 365 Copilot Assets (seismic.com)</a:t>
            </a:r>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44375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configurable ongoing engagement slide.  Configure with community, training schedule and how to get help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301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5.jpeg"/><Relationship Id="rId1" Type="http://schemas.openxmlformats.org/officeDocument/2006/relationships/slideMaster" Target="../slideMasters/slideMaster3.xml"/><Relationship Id="rId4" Type="http://schemas.openxmlformats.org/officeDocument/2006/relationships/image" Target="../media/image52.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5.jpeg"/><Relationship Id="rId1" Type="http://schemas.openxmlformats.org/officeDocument/2006/relationships/slideMaster" Target="../slideMasters/slideMaster3.xml"/><Relationship Id="rId5" Type="http://schemas.openxmlformats.org/officeDocument/2006/relationships/image" Target="../media/image53.jpeg"/><Relationship Id="rId4" Type="http://schemas.openxmlformats.org/officeDocument/2006/relationships/image" Target="../media/image52.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58.jpe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3.xml"/><Relationship Id="rId5" Type="http://schemas.openxmlformats.org/officeDocument/2006/relationships/image" Target="../media/image62.jpeg"/><Relationship Id="rId4" Type="http://schemas.openxmlformats.org/officeDocument/2006/relationships/image" Target="../media/image61.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5.jpeg"/><Relationship Id="rId1" Type="http://schemas.openxmlformats.org/officeDocument/2006/relationships/slideMaster" Target="../slideMasters/slideMaster3.xml"/><Relationship Id="rId6" Type="http://schemas.openxmlformats.org/officeDocument/2006/relationships/image" Target="../media/image63.jpeg"/><Relationship Id="rId5" Type="http://schemas.openxmlformats.org/officeDocument/2006/relationships/image" Target="../media/image53.jpeg"/><Relationship Id="rId4" Type="http://schemas.openxmlformats.org/officeDocument/2006/relationships/image" Target="../media/image52.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5.jpeg"/><Relationship Id="rId1" Type="http://schemas.openxmlformats.org/officeDocument/2006/relationships/slideMaster" Target="../slideMasters/slideMaster3.xml"/><Relationship Id="rId4" Type="http://schemas.openxmlformats.org/officeDocument/2006/relationships/image" Target="../media/image5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5.jpeg"/><Relationship Id="rId1" Type="http://schemas.openxmlformats.org/officeDocument/2006/relationships/slideMaster" Target="../slideMasters/slideMaster3.xml"/><Relationship Id="rId5" Type="http://schemas.openxmlformats.org/officeDocument/2006/relationships/image" Target="../media/image53.jpeg"/><Relationship Id="rId4" Type="http://schemas.openxmlformats.org/officeDocument/2006/relationships/image" Target="../media/image52.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5.emf"/><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2.xml"/><Relationship Id="rId4" Type="http://schemas.microsoft.com/office/2007/relationships/hdphoto" Target="../media/hdphoto4.wdp"/></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382963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456191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00416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1178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75004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501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gradFill>
            <a:gsLst>
              <a:gs pos="0">
                <a:schemeClr val="accent1"/>
              </a:gs>
              <a:gs pos="100000">
                <a:schemeClr val="accent3"/>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6024634"/>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meline Header Line 01">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95D43A3-1599-79ED-3554-60413F5698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70601188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01">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A81D9D0-A8F0-5981-61F1-95B0C9D3D7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666811" y="370312"/>
            <a:ext cx="9866313" cy="290848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18900">
                <a:gradFill>
                  <a:gsLst>
                    <a:gs pos="0">
                      <a:schemeClr val="accent1"/>
                    </a:gs>
                    <a:gs pos="100000">
                      <a:schemeClr val="accent3"/>
                    </a:gs>
                  </a:gsLst>
                  <a:lin ang="2400000" scaled="0"/>
                </a:gradFill>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2325380" y="4974300"/>
            <a:ext cx="3855502"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2325380" y="5271879"/>
            <a:ext cx="3855502" cy="430887"/>
          </a:xfrm>
        </p:spPr>
        <p:txBody>
          <a:bodyPr/>
          <a:lstStyle>
            <a:lvl1pPr marL="0" indent="0" algn="l">
              <a:spcBef>
                <a:spcPts val="0"/>
              </a:spcBef>
              <a:buNone/>
              <a:defRPr sz="1400">
                <a:solidFill>
                  <a:schemeClr val="bg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749550" y="2194074"/>
            <a:ext cx="6160536" cy="1661993"/>
          </a:xfrm>
        </p:spPr>
        <p:txBody>
          <a:bodyPr anchor="b"/>
          <a:lstStyle>
            <a:lvl1pPr>
              <a:defRPr>
                <a:solidFill>
                  <a:schemeClr val="accent2"/>
                </a:solidFill>
              </a:defRPr>
            </a:lvl1pPr>
          </a:lstStyle>
          <a:p>
            <a:r>
              <a:rPr lang="en-US"/>
              <a:t>“Add quote text here Add quote text here Add quote text here Add quote text here”</a:t>
            </a:r>
          </a:p>
        </p:txBody>
      </p:sp>
    </p:spTree>
    <p:extLst>
      <p:ext uri="{BB962C8B-B14F-4D97-AF65-F5344CB8AC3E}">
        <p14:creationId xmlns:p14="http://schemas.microsoft.com/office/powerpoint/2010/main" val="2311916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06 w/ photo">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4256E61-BAE0-966F-33FB-4875F4CFF8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A76F132-B9CF-86BB-C18A-7AD8C024046B}"/>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9" y="3779493"/>
            <a:ext cx="5908494"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9" y="4077072"/>
            <a:ext cx="5908494"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9" y="2025650"/>
            <a:ext cx="5908494"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25182555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1BF1F936-2918-1FF2-729F-CC935DD14A7F}"/>
              </a:ext>
            </a:extLst>
          </p:cNvPr>
          <p:cNvSpPr>
            <a:spLocks noGrp="1"/>
          </p:cNvSpPr>
          <p:nvPr>
            <p:ph type="title" hasCustomPrompt="1"/>
          </p:nvPr>
        </p:nvSpPr>
        <p:spPr>
          <a:xfrm>
            <a:off x="584200" y="2930402"/>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Thank you.</a:t>
            </a:r>
          </a:p>
        </p:txBody>
      </p:sp>
      <p:pic>
        <p:nvPicPr>
          <p:cNvPr id="6" name="MS logo gray - EMF" descr="Microsoft logo, gray text version">
            <a:extLst>
              <a:ext uri="{FF2B5EF4-FFF2-40B4-BE49-F238E27FC236}">
                <a16:creationId xmlns:a16="http://schemas.microsoft.com/office/drawing/2014/main" id="{BF0865EE-605D-2EAB-43E0-A054281062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884514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Autofit/>
          </a:bodyPr>
          <a:lstStyle>
            <a:lvl1pPr marL="0" indent="0">
              <a:spcAft>
                <a:spcPts val="600"/>
              </a:spcAft>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82552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936426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73308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09136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1093807"/>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2073295"/>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5257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931762"/>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911250"/>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30505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457206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885439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532803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2586080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709085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289777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7538705"/>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106664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74097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3087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23813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05832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81104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44886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45754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28198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1694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8266244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791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77810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69652A2-E29C-BE8D-BDD3-DE79D7CD36E2}"/>
              </a:ext>
            </a:extLst>
          </p:cNvPr>
          <p:cNvSpPr>
            <a:spLocks noGrp="1"/>
          </p:cNvSpPr>
          <p:nvPr>
            <p:ph type="title" hasCustomPrompt="1"/>
          </p:nvPr>
        </p:nvSpPr>
        <p:spPr>
          <a:xfrm>
            <a:off x="588263" y="2309811"/>
            <a:ext cx="3179065" cy="553998"/>
          </a:xfrm>
        </p:spPr>
        <p:txBody>
          <a:bodyPr anchor="t" anchorCtr="0"/>
          <a:lstStyle>
            <a:lvl1pPr>
              <a:defRPr/>
            </a:lvl1pPr>
          </a:lstStyle>
          <a:p>
            <a:r>
              <a:rPr lang="en-US"/>
              <a:t>Title</a:t>
            </a:r>
            <a:endParaRPr lang="en-CA"/>
          </a:p>
        </p:txBody>
      </p:sp>
    </p:spTree>
    <p:extLst>
      <p:ext uri="{BB962C8B-B14F-4D97-AF65-F5344CB8AC3E}">
        <p14:creationId xmlns:p14="http://schemas.microsoft.com/office/powerpoint/2010/main" val="32046801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AE92A3BC-F5A8-2DAA-DD0D-D13234BCD462}"/>
              </a:ext>
            </a:extLst>
          </p:cNvPr>
          <p:cNvSpPr>
            <a:spLocks noGrp="1"/>
          </p:cNvSpPr>
          <p:nvPr>
            <p:ph type="title" hasCustomPrompt="1"/>
          </p:nvPr>
        </p:nvSpPr>
        <p:spPr>
          <a:xfrm>
            <a:off x="588263" y="3150413"/>
            <a:ext cx="308090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245129618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58663207-1A18-AE82-9D0F-35CDCAABAD66}"/>
              </a:ext>
            </a:extLst>
          </p:cNvPr>
          <p:cNvSpPr>
            <a:spLocks noGrp="1"/>
          </p:cNvSpPr>
          <p:nvPr>
            <p:ph type="title" hasCustomPrompt="1"/>
          </p:nvPr>
        </p:nvSpPr>
        <p:spPr>
          <a:xfrm>
            <a:off x="588263" y="457200"/>
            <a:ext cx="299988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104094714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9" name="Title 8">
            <a:extLst>
              <a:ext uri="{FF2B5EF4-FFF2-40B4-BE49-F238E27FC236}">
                <a16:creationId xmlns:a16="http://schemas.microsoft.com/office/drawing/2014/main" id="{699DD0A3-990A-8748-1537-7378C601906F}"/>
              </a:ext>
            </a:extLst>
          </p:cNvPr>
          <p:cNvSpPr>
            <a:spLocks noGrp="1"/>
          </p:cNvSpPr>
          <p:nvPr>
            <p:ph type="title" hasCustomPrompt="1"/>
          </p:nvPr>
        </p:nvSpPr>
        <p:spPr>
          <a:xfrm>
            <a:off x="588263" y="457200"/>
            <a:ext cx="2884142"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26600956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gradFill>
                  <a:gsLst>
                    <a:gs pos="0">
                      <a:schemeClr val="accent1"/>
                    </a:gs>
                    <a:gs pos="100000">
                      <a:schemeClr val="accent3"/>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61988" indent="0">
              <a:buNone/>
              <a:defRPr sz="1400">
                <a:solidFill>
                  <a:schemeClr val="bg1"/>
                </a:solidFill>
              </a:defRPr>
            </a:lvl4pPr>
            <a:lvl5pPr marL="855663"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0671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C5A4B86-3999-CC4D-1925-487D3FA19BB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56100" cy="6858000"/>
          </a:xfrm>
          <a:prstGeom prst="rect">
            <a:avLst/>
          </a:prstGeom>
        </p:spPr>
      </p:pic>
      <p:sp>
        <p:nvSpPr>
          <p:cNvPr id="4" name="Rectangle 3">
            <a:extLst>
              <a:ext uri="{FF2B5EF4-FFF2-40B4-BE49-F238E27FC236}">
                <a16:creationId xmlns:a16="http://schemas.microsoft.com/office/drawing/2014/main" id="{822A3B09-F7BC-3C2B-081B-BD1E3B3A5FF6}"/>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14034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488C947-40F3-D142-3309-D0AE6BEAD3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956" y="0"/>
            <a:ext cx="4356100" cy="6858000"/>
          </a:xfrm>
          <a:prstGeom prst="rect">
            <a:avLst/>
          </a:prstGeom>
        </p:spPr>
      </p:pic>
      <p:sp>
        <p:nvSpPr>
          <p:cNvPr id="4" name="Rectangle 3">
            <a:extLst>
              <a:ext uri="{FF2B5EF4-FFF2-40B4-BE49-F238E27FC236}">
                <a16:creationId xmlns:a16="http://schemas.microsoft.com/office/drawing/2014/main" id="{D5BB20F6-3BF0-1EF8-34BB-53E93F5776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4956919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BA90455-9809-B6D8-2D41-0929AEE07C1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56100" cy="6858000"/>
          </a:xfrm>
          <a:prstGeom prst="rect">
            <a:avLst/>
          </a:prstGeom>
        </p:spPr>
      </p:pic>
      <p:sp>
        <p:nvSpPr>
          <p:cNvPr id="4" name="Rectangle 3">
            <a:extLst>
              <a:ext uri="{FF2B5EF4-FFF2-40B4-BE49-F238E27FC236}">
                <a16:creationId xmlns:a16="http://schemas.microsoft.com/office/drawing/2014/main" id="{A5F2023B-7AE5-69C3-01A0-9B1BB63BF2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6894735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4556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text side by side 03">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2217560-9E17-DBA8-D5FA-9ED06F30B03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7833296" cy="6858000"/>
          </a:xfrm>
          <a:prstGeom prst="rect">
            <a:avLst/>
          </a:prstGeom>
        </p:spPr>
      </p:pic>
      <p:sp>
        <p:nvSpPr>
          <p:cNvPr id="2" name="Rectangle 1">
            <a:extLst>
              <a:ext uri="{FF2B5EF4-FFF2-40B4-BE49-F238E27FC236}">
                <a16:creationId xmlns:a16="http://schemas.microsoft.com/office/drawing/2014/main" id="{37207726-2370-6483-1AFF-42CB361BBAEA}"/>
              </a:ext>
            </a:extLst>
          </p:cNvPr>
          <p:cNvSpPr/>
          <p:nvPr userDrawn="1"/>
        </p:nvSpPr>
        <p:spPr bwMode="auto">
          <a:xfrm>
            <a:off x="-1" y="0"/>
            <a:ext cx="783329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5" name="Title 4">
            <a:extLst>
              <a:ext uri="{FF2B5EF4-FFF2-40B4-BE49-F238E27FC236}">
                <a16:creationId xmlns:a16="http://schemas.microsoft.com/office/drawing/2014/main" id="{F45EB2DC-BE70-8B81-B0B7-6D73ADBFBE0A}"/>
              </a:ext>
            </a:extLst>
          </p:cNvPr>
          <p:cNvSpPr>
            <a:spLocks noGrp="1"/>
          </p:cNvSpPr>
          <p:nvPr>
            <p:ph type="title" hasCustomPrompt="1"/>
          </p:nvPr>
        </p:nvSpPr>
        <p:spPr>
          <a:xfrm>
            <a:off x="588263" y="457200"/>
            <a:ext cx="6084000" cy="553998"/>
          </a:xfrm>
        </p:spPr>
        <p:txBody>
          <a:bodyPr/>
          <a:lstStyle>
            <a:lvl1pPr>
              <a:defRPr>
                <a:solidFill>
                  <a:schemeClr val="tx1"/>
                </a:solidFill>
              </a:defRPr>
            </a:lvl1pPr>
          </a:lstStyle>
          <a:p>
            <a:r>
              <a:rPr lang="en-US"/>
              <a:t>Title</a:t>
            </a:r>
            <a:endParaRPr lang="en-CA"/>
          </a:p>
        </p:txBody>
      </p:sp>
    </p:spTree>
    <p:extLst>
      <p:ext uri="{BB962C8B-B14F-4D97-AF65-F5344CB8AC3E}">
        <p14:creationId xmlns:p14="http://schemas.microsoft.com/office/powerpoint/2010/main" val="1545710366"/>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8E3F90-45CE-A83F-3C0D-8D5FC1BBE7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72437A2-AE69-71ED-390F-3AD72B170687}"/>
              </a:ext>
            </a:extLst>
          </p:cNvPr>
          <p:cNvSpPr/>
          <p:nvPr userDrawn="1"/>
        </p:nvSpPr>
        <p:spPr bwMode="auto">
          <a:xfrm>
            <a:off x="3770290" y="585787"/>
            <a:ext cx="7746520" cy="5683249"/>
          </a:xfrm>
          <a:prstGeom prst="roundRect">
            <a:avLst>
              <a:gd name="adj" fmla="val 3567"/>
            </a:avLst>
          </a:prstGeom>
          <a:gradFill>
            <a:gsLst>
              <a:gs pos="0">
                <a:schemeClr val="tx1"/>
              </a:gs>
              <a:gs pos="100000">
                <a:schemeClr val="accent1">
                  <a:lumMod val="20000"/>
                  <a:lumOff val="80000"/>
                </a:schemeClr>
              </a:gs>
            </a:gsLst>
            <a:lin ang="2400000" scaled="0"/>
          </a:gradFill>
          <a:ln>
            <a:noFill/>
          </a:ln>
          <a:effectLst>
            <a:outerShdw blurRad="279400" dist="381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solidFill>
                  <a:schemeClr val="bg1"/>
                </a:soli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516763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and text side by side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DCE60B72-F858-4063-747A-49FFC2B61214}"/>
              </a:ext>
              <a:ext uri="{C183D7F6-B498-43B3-948B-1728B52AA6E4}">
                <adec:decorative xmlns:adec="http://schemas.microsoft.com/office/drawing/2017/decorative" val="1"/>
              </a:ext>
            </a:extLst>
          </p:cNvPr>
          <p:cNvCxnSpPr>
            <a:cxnSpLocks/>
          </p:cNvCxnSpPr>
          <p:nvPr userDrawn="1"/>
        </p:nvCxnSpPr>
        <p:spPr>
          <a:xfrm>
            <a:off x="4356100" y="2578100"/>
            <a:ext cx="0" cy="1701800"/>
          </a:xfrm>
          <a:prstGeom prst="line">
            <a:avLst/>
          </a:prstGeom>
          <a:ln w="57150">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5855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solidFill>
          <a:schemeClr val="tx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38100">
            <a:gradFill flip="none" rotWithShape="1">
              <a:gsLst>
                <a:gs pos="0">
                  <a:schemeClr val="accent1"/>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bg1"/>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927239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Large Number Divider 1">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42614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7067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34990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764290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9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438832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3138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3729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 Texture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4231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9444717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3607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pendix Blue Bkg">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5367338" cy="553998"/>
          </a:xfrm>
        </p:spPr>
        <p:txBody>
          <a:bodyPr anchor="b"/>
          <a:lstStyle>
            <a:lvl1pPr marL="0" indent="0">
              <a:buNone/>
              <a:defRPr sz="3600">
                <a:gradFill>
                  <a:gsLst>
                    <a:gs pos="0">
                      <a:schemeClr val="bg2"/>
                    </a:gs>
                    <a:gs pos="100000">
                      <a:schemeClr val="accent3"/>
                    </a:gs>
                  </a:gsLst>
                  <a:lin ang="2400000" scaled="0"/>
                </a:gradFill>
                <a:latin typeface="+mj-lt"/>
              </a:defRPr>
            </a:lvl1pPr>
          </a:lstStyle>
          <a:p>
            <a:pPr lvl="0"/>
            <a:r>
              <a:rPr lang="en-US"/>
              <a:t>Appendix</a:t>
            </a:r>
          </a:p>
        </p:txBody>
      </p:sp>
    </p:spTree>
    <p:extLst>
      <p:ext uri="{BB962C8B-B14F-4D97-AF65-F5344CB8AC3E}">
        <p14:creationId xmlns:p14="http://schemas.microsoft.com/office/powerpoint/2010/main" val="2464561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B75252BC-2A15-9D3D-49E1-459E5722BA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078711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B5C33E8-E107-AC85-0D68-58D82E07DFB8}"/>
              </a:ext>
            </a:extLst>
          </p:cNvPr>
          <p:cNvSpPr>
            <a:spLocks noGrp="1"/>
          </p:cNvSpPr>
          <p:nvPr>
            <p:ph type="body" sz="quarter" idx="11"/>
          </p:nvPr>
        </p:nvSpPr>
        <p:spPr>
          <a:xfrm>
            <a:off x="585788" y="959260"/>
            <a:ext cx="1101725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42257965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Two Column Bullet tex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B1129D1-6431-564C-8572-607F580F1A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50725" y="0"/>
            <a:ext cx="7941275" cy="6858000"/>
          </a:xfrm>
          <a:prstGeom prst="rect">
            <a:avLst/>
          </a:prstGeom>
        </p:spPr>
      </p:pic>
      <p:sp>
        <p:nvSpPr>
          <p:cNvPr id="15" name="Rectangle 14">
            <a:extLst>
              <a:ext uri="{FF2B5EF4-FFF2-40B4-BE49-F238E27FC236}">
                <a16:creationId xmlns:a16="http://schemas.microsoft.com/office/drawing/2014/main" id="{7870CCD2-DC01-EA68-D65D-9ACFB35746D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2827164"/>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1967147"/>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254832"/>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2542516"/>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013312"/>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295101"/>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F67BF692-BD25-2DD9-A18C-7088370A79EA}"/>
              </a:ext>
            </a:extLst>
          </p:cNvPr>
          <p:cNvCxnSpPr/>
          <p:nvPr userDrawn="1"/>
        </p:nvCxnSpPr>
        <p:spPr>
          <a:xfrm>
            <a:off x="584200" y="5386333"/>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itle 1">
            <a:extLst>
              <a:ext uri="{FF2B5EF4-FFF2-40B4-BE49-F238E27FC236}">
                <a16:creationId xmlns:a16="http://schemas.microsoft.com/office/drawing/2014/main" id="{82E2A7C5-0FD6-27A3-1FF9-2232EA69696B}"/>
              </a:ext>
            </a:extLst>
          </p:cNvPr>
          <p:cNvSpPr>
            <a:spLocks noGrp="1"/>
          </p:cNvSpPr>
          <p:nvPr>
            <p:ph type="title"/>
          </p:nvPr>
        </p:nvSpPr>
        <p:spPr>
          <a:xfrm>
            <a:off x="584200" y="585791"/>
            <a:ext cx="3307679" cy="845608"/>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3962472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Two Column Bullet tex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3264684-E94D-2ADC-5BC8-30E2407CD8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50725" y="0"/>
            <a:ext cx="7941275" cy="6858000"/>
          </a:xfrm>
          <a:prstGeom prst="rect">
            <a:avLst/>
          </a:prstGeom>
        </p:spPr>
      </p:pic>
      <p:sp>
        <p:nvSpPr>
          <p:cNvPr id="6" name="Rectangle 5">
            <a:extLst>
              <a:ext uri="{FF2B5EF4-FFF2-40B4-BE49-F238E27FC236}">
                <a16:creationId xmlns:a16="http://schemas.microsoft.com/office/drawing/2014/main" id="{61E2496E-EAAA-5AF0-0616-C740A793A61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3429000"/>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2568983"/>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856668"/>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3144352"/>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615148"/>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896937"/>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7855DF87-88F5-EAFB-CACB-7D167D1C8B45}"/>
              </a:ext>
            </a:extLst>
          </p:cNvPr>
          <p:cNvCxnSpPr/>
          <p:nvPr userDrawn="1"/>
        </p:nvCxnSpPr>
        <p:spPr>
          <a:xfrm>
            <a:off x="584200" y="5393828"/>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itle 1">
            <a:extLst>
              <a:ext uri="{FF2B5EF4-FFF2-40B4-BE49-F238E27FC236}">
                <a16:creationId xmlns:a16="http://schemas.microsoft.com/office/drawing/2014/main" id="{D4E23952-CC05-53B7-6AE1-B541D8D062E3}"/>
              </a:ext>
            </a:extLst>
          </p:cNvPr>
          <p:cNvSpPr>
            <a:spLocks noGrp="1"/>
          </p:cNvSpPr>
          <p:nvPr>
            <p:ph type="title"/>
          </p:nvPr>
        </p:nvSpPr>
        <p:spPr>
          <a:xfrm>
            <a:off x="584200" y="585216"/>
            <a:ext cx="3307679" cy="861773"/>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4276615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35179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5723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2339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Header Line Blank 01">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9F44F77-05E4-2BD3-B5FF-9C3F5F02C9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1257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60733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3024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MICROSOFT CONFIDENTIAL</a:t>
            </a:r>
          </a:p>
        </p:txBody>
      </p:sp>
      <p:sp>
        <p:nvSpPr>
          <p:cNvPr id="4" name="Slide Number Placeholder 3"/>
          <p:cNvSpPr>
            <a:spLocks noGrp="1"/>
          </p:cNvSpPr>
          <p:nvPr>
            <p:ph type="sldNum" sz="quarter" idx="12"/>
          </p:nvPr>
        </p:nvSpPr>
        <p:spPr/>
        <p:txBody>
          <a:bodyPr/>
          <a:lstStyle/>
          <a:p>
            <a:fld id="{D31A6956-5391-4687-B774-295412F9E887}" type="slidenum">
              <a:rPr lang="en-US" smtClean="0"/>
              <a:t>‹#›</a:t>
            </a:fld>
            <a:endParaRPr lang="en-US"/>
          </a:p>
        </p:txBody>
      </p:sp>
    </p:spTree>
    <p:extLst>
      <p:ext uri="{BB962C8B-B14F-4D97-AF65-F5344CB8AC3E}">
        <p14:creationId xmlns:p14="http://schemas.microsoft.com/office/powerpoint/2010/main" val="18954225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8EB0-C490-4F9D-A429-16C56CC46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0A6282-2D1B-45E7-8AAF-88BC90773CAD}"/>
              </a:ext>
            </a:extLst>
          </p:cNvPr>
          <p:cNvSpPr>
            <a:spLocks noGrp="1"/>
          </p:cNvSpPr>
          <p:nvPr>
            <p:ph type="subTitle" idx="1" hasCustomPrompt="1"/>
          </p:nvPr>
        </p:nvSpPr>
        <p:spPr>
          <a:xfrm>
            <a:off x="257907" y="6485914"/>
            <a:ext cx="9144000" cy="252510"/>
          </a:xfrm>
        </p:spPr>
        <p:txBody>
          <a:bodyPr>
            <a:normAutofit/>
          </a:bodyPr>
          <a:lstStyle>
            <a:lvl1pPr marL="0" indent="0" algn="l">
              <a:buNone/>
              <a:defRPr sz="1000">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Microsoft Confidential – Internal Only</a:t>
            </a:r>
          </a:p>
        </p:txBody>
      </p:sp>
    </p:spTree>
    <p:extLst>
      <p:ext uri="{BB962C8B-B14F-4D97-AF65-F5344CB8AC3E}">
        <p14:creationId xmlns:p14="http://schemas.microsoft.com/office/powerpoint/2010/main" val="36750880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a:xfrm>
            <a:off x="526738" y="2813824"/>
            <a:ext cx="4481825" cy="738664"/>
          </a:xfrm>
        </p:spPr>
        <p:txBody>
          <a:bodyPr/>
          <a:lstStyle>
            <a:lvl1pPr algn="l">
              <a:defRPr kumimoji="0" lang="en-US" sz="4800" b="0" i="0" u="none" strike="noStrike" kern="1200" cap="none" spc="0" normalizeH="0" baseline="0" dirty="0">
                <a:ln>
                  <a:noFill/>
                </a:ln>
                <a:gradFill>
                  <a:gsLst>
                    <a:gs pos="100000">
                      <a:srgbClr val="50E6FF"/>
                    </a:gs>
                    <a:gs pos="0">
                      <a:srgbClr val="0078D4"/>
                    </a:gs>
                  </a:gsLst>
                  <a:lin ang="18600000" scaled="0"/>
                </a:gradFill>
                <a:effectLst/>
                <a:uLnTx/>
                <a:uFillTx/>
                <a:latin typeface="Segoe UI Semibold"/>
                <a:ea typeface="+mn-ea"/>
                <a:cs typeface="+mn-cs"/>
              </a:defRPr>
            </a:lvl1pPr>
          </a:lstStyle>
          <a:p>
            <a:r>
              <a:rPr lang="en-US"/>
              <a:t>Click to edit</a:t>
            </a:r>
          </a:p>
        </p:txBody>
      </p:sp>
      <p:sp>
        <p:nvSpPr>
          <p:cNvPr id="10" name="Text Placeholder 9">
            <a:extLst>
              <a:ext uri="{FF2B5EF4-FFF2-40B4-BE49-F238E27FC236}">
                <a16:creationId xmlns:a16="http://schemas.microsoft.com/office/drawing/2014/main" id="{23DB5E85-8CD8-F693-3055-92ECCAE9BFA5}"/>
              </a:ext>
            </a:extLst>
          </p:cNvPr>
          <p:cNvSpPr>
            <a:spLocks noGrp="1"/>
          </p:cNvSpPr>
          <p:nvPr>
            <p:ph type="body" sz="quarter" idx="27" hasCustomPrompt="1"/>
          </p:nvPr>
        </p:nvSpPr>
        <p:spPr>
          <a:xfrm>
            <a:off x="6771900" y="585788"/>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1" name="Text Placeholder 9">
            <a:extLst>
              <a:ext uri="{FF2B5EF4-FFF2-40B4-BE49-F238E27FC236}">
                <a16:creationId xmlns:a16="http://schemas.microsoft.com/office/drawing/2014/main" id="{A71F5B08-9946-F306-86E5-F8E85C834609}"/>
              </a:ext>
            </a:extLst>
          </p:cNvPr>
          <p:cNvSpPr>
            <a:spLocks noGrp="1"/>
          </p:cNvSpPr>
          <p:nvPr>
            <p:ph type="body" sz="quarter" idx="28"/>
          </p:nvPr>
        </p:nvSpPr>
        <p:spPr>
          <a:xfrm>
            <a:off x="7876517" y="585788"/>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2" name="Text Placeholder 9">
            <a:extLst>
              <a:ext uri="{FF2B5EF4-FFF2-40B4-BE49-F238E27FC236}">
                <a16:creationId xmlns:a16="http://schemas.microsoft.com/office/drawing/2014/main" id="{ACE8100B-D02A-75E4-B25B-001C98B68B26}"/>
              </a:ext>
            </a:extLst>
          </p:cNvPr>
          <p:cNvSpPr>
            <a:spLocks noGrp="1"/>
          </p:cNvSpPr>
          <p:nvPr>
            <p:ph type="body" sz="quarter" idx="29" hasCustomPrompt="1"/>
          </p:nvPr>
        </p:nvSpPr>
        <p:spPr>
          <a:xfrm>
            <a:off x="6771900" y="1448583"/>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3" name="Text Placeholder 9">
            <a:extLst>
              <a:ext uri="{FF2B5EF4-FFF2-40B4-BE49-F238E27FC236}">
                <a16:creationId xmlns:a16="http://schemas.microsoft.com/office/drawing/2014/main" id="{1A54FBBF-FE78-2D3A-84D5-110F2C231CF1}"/>
              </a:ext>
            </a:extLst>
          </p:cNvPr>
          <p:cNvSpPr>
            <a:spLocks noGrp="1"/>
          </p:cNvSpPr>
          <p:nvPr>
            <p:ph type="body" sz="quarter" idx="30"/>
          </p:nvPr>
        </p:nvSpPr>
        <p:spPr>
          <a:xfrm>
            <a:off x="7876517" y="1448583"/>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4" name="Text Placeholder 9">
            <a:extLst>
              <a:ext uri="{FF2B5EF4-FFF2-40B4-BE49-F238E27FC236}">
                <a16:creationId xmlns:a16="http://schemas.microsoft.com/office/drawing/2014/main" id="{C8A2AC46-C625-6B03-31BB-20C9EC7503C9}"/>
              </a:ext>
            </a:extLst>
          </p:cNvPr>
          <p:cNvSpPr>
            <a:spLocks noGrp="1"/>
          </p:cNvSpPr>
          <p:nvPr>
            <p:ph type="body" sz="quarter" idx="31" hasCustomPrompt="1"/>
          </p:nvPr>
        </p:nvSpPr>
        <p:spPr>
          <a:xfrm>
            <a:off x="6771900" y="2311378"/>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5" name="Text Placeholder 9">
            <a:extLst>
              <a:ext uri="{FF2B5EF4-FFF2-40B4-BE49-F238E27FC236}">
                <a16:creationId xmlns:a16="http://schemas.microsoft.com/office/drawing/2014/main" id="{4FC08D7F-6A17-A1EF-F11D-264C9694E06C}"/>
              </a:ext>
            </a:extLst>
          </p:cNvPr>
          <p:cNvSpPr>
            <a:spLocks noGrp="1"/>
          </p:cNvSpPr>
          <p:nvPr>
            <p:ph type="body" sz="quarter" idx="32"/>
          </p:nvPr>
        </p:nvSpPr>
        <p:spPr>
          <a:xfrm>
            <a:off x="7876517" y="2311378"/>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6" name="Text Placeholder 9">
            <a:extLst>
              <a:ext uri="{FF2B5EF4-FFF2-40B4-BE49-F238E27FC236}">
                <a16:creationId xmlns:a16="http://schemas.microsoft.com/office/drawing/2014/main" id="{E0D77732-8393-DB98-A163-310544858AC5}"/>
              </a:ext>
            </a:extLst>
          </p:cNvPr>
          <p:cNvSpPr>
            <a:spLocks noGrp="1"/>
          </p:cNvSpPr>
          <p:nvPr>
            <p:ph type="body" sz="quarter" idx="33" hasCustomPrompt="1"/>
          </p:nvPr>
        </p:nvSpPr>
        <p:spPr>
          <a:xfrm>
            <a:off x="6771900" y="3174173"/>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7" name="Text Placeholder 9">
            <a:extLst>
              <a:ext uri="{FF2B5EF4-FFF2-40B4-BE49-F238E27FC236}">
                <a16:creationId xmlns:a16="http://schemas.microsoft.com/office/drawing/2014/main" id="{E2C8DD62-6020-AB05-9D46-5AF774548AE4}"/>
              </a:ext>
            </a:extLst>
          </p:cNvPr>
          <p:cNvSpPr>
            <a:spLocks noGrp="1"/>
          </p:cNvSpPr>
          <p:nvPr>
            <p:ph type="body" sz="quarter" idx="34"/>
          </p:nvPr>
        </p:nvSpPr>
        <p:spPr>
          <a:xfrm>
            <a:off x="7876517" y="3174173"/>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664401AC-6152-01D2-09FF-B70432AF126B}"/>
              </a:ext>
            </a:extLst>
          </p:cNvPr>
          <p:cNvSpPr>
            <a:spLocks noGrp="1"/>
          </p:cNvSpPr>
          <p:nvPr>
            <p:ph type="body" sz="quarter" idx="35" hasCustomPrompt="1"/>
          </p:nvPr>
        </p:nvSpPr>
        <p:spPr>
          <a:xfrm>
            <a:off x="6771900" y="4036968"/>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9" name="Text Placeholder 9">
            <a:extLst>
              <a:ext uri="{FF2B5EF4-FFF2-40B4-BE49-F238E27FC236}">
                <a16:creationId xmlns:a16="http://schemas.microsoft.com/office/drawing/2014/main" id="{3808B516-0349-9AE4-9246-9C27DC379F41}"/>
              </a:ext>
            </a:extLst>
          </p:cNvPr>
          <p:cNvSpPr>
            <a:spLocks noGrp="1"/>
          </p:cNvSpPr>
          <p:nvPr>
            <p:ph type="body" sz="quarter" idx="36"/>
          </p:nvPr>
        </p:nvSpPr>
        <p:spPr>
          <a:xfrm>
            <a:off x="7876517" y="4036968"/>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F20E56C6-E78B-D5FE-3F47-09C2613A17E7}"/>
              </a:ext>
            </a:extLst>
          </p:cNvPr>
          <p:cNvSpPr>
            <a:spLocks noGrp="1"/>
          </p:cNvSpPr>
          <p:nvPr>
            <p:ph type="body" sz="quarter" idx="37" hasCustomPrompt="1"/>
          </p:nvPr>
        </p:nvSpPr>
        <p:spPr>
          <a:xfrm>
            <a:off x="6771900" y="4899763"/>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21" name="Text Placeholder 9">
            <a:extLst>
              <a:ext uri="{FF2B5EF4-FFF2-40B4-BE49-F238E27FC236}">
                <a16:creationId xmlns:a16="http://schemas.microsoft.com/office/drawing/2014/main" id="{D6F2C2D3-D1F8-78F6-8B32-67BCE4B38774}"/>
              </a:ext>
            </a:extLst>
          </p:cNvPr>
          <p:cNvSpPr>
            <a:spLocks noGrp="1"/>
          </p:cNvSpPr>
          <p:nvPr>
            <p:ph type="body" sz="quarter" idx="38"/>
          </p:nvPr>
        </p:nvSpPr>
        <p:spPr>
          <a:xfrm>
            <a:off x="7876517" y="4899763"/>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AC8FA40B-94C7-CB5C-F3A7-CA06D63305FF}"/>
              </a:ext>
            </a:extLst>
          </p:cNvPr>
          <p:cNvSpPr>
            <a:spLocks noGrp="1"/>
          </p:cNvSpPr>
          <p:nvPr>
            <p:ph type="body" sz="quarter" idx="39" hasCustomPrompt="1"/>
          </p:nvPr>
        </p:nvSpPr>
        <p:spPr>
          <a:xfrm>
            <a:off x="6771900" y="5762559"/>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23" name="Text Placeholder 9">
            <a:extLst>
              <a:ext uri="{FF2B5EF4-FFF2-40B4-BE49-F238E27FC236}">
                <a16:creationId xmlns:a16="http://schemas.microsoft.com/office/drawing/2014/main" id="{C7CD0B27-39F1-6E9E-D0B2-A90446C68540}"/>
              </a:ext>
            </a:extLst>
          </p:cNvPr>
          <p:cNvSpPr>
            <a:spLocks noGrp="1"/>
          </p:cNvSpPr>
          <p:nvPr>
            <p:ph type="body" sz="quarter" idx="40"/>
          </p:nvPr>
        </p:nvSpPr>
        <p:spPr>
          <a:xfrm>
            <a:off x="7876517" y="5762559"/>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88916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2">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Blank - Dark Gradien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453ED-122E-87AB-6285-8432C0BDD9D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09929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286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a:xfrm>
            <a:off x="588263" y="2017714"/>
            <a:ext cx="5602035" cy="588028"/>
          </a:xfrm>
        </p:spPr>
        <p:txBody>
          <a:bodyPr/>
          <a:lstStyle>
            <a:lvl1pPr algn="l">
              <a:defRPr lang="en-US" sz="3200" b="1" kern="1200" cap="none" spc="-50" baseline="0">
                <a:ln w="3175">
                  <a:noFill/>
                </a:ln>
                <a:gradFill>
                  <a:gsLst>
                    <a:gs pos="0">
                      <a:srgbClr val="50E6FF"/>
                    </a:gs>
                    <a:gs pos="100000">
                      <a:srgbClr val="0078D4"/>
                    </a:gs>
                  </a:gsLst>
                  <a:lin ang="2700000" scaled="1"/>
                </a:gradFill>
                <a:effectLst/>
                <a:latin typeface="Segoe UI Semibold" panose="020B0502040204020203" pitchFamily="34" charset="0"/>
                <a:ea typeface="+mn-ea"/>
                <a:cs typeface="Segoe UI Semibold" panose="020B0502040204020203" pitchFamily="34" charset="0"/>
              </a:defRPr>
            </a:lvl1pPr>
          </a:lstStyle>
          <a:p>
            <a:r>
              <a:rPr lang="en-US"/>
              <a:t>Click to edit Master title style</a:t>
            </a:r>
          </a:p>
        </p:txBody>
      </p:sp>
      <p:sp>
        <p:nvSpPr>
          <p:cNvPr id="2" name="Text Placeholder 16">
            <a:extLst>
              <a:ext uri="{FF2B5EF4-FFF2-40B4-BE49-F238E27FC236}">
                <a16:creationId xmlns:a16="http://schemas.microsoft.com/office/drawing/2014/main" id="{AFB395A3-F329-7F43-8109-3016CAA1A145}"/>
              </a:ext>
            </a:extLst>
          </p:cNvPr>
          <p:cNvSpPr>
            <a:spLocks noGrp="1"/>
          </p:cNvSpPr>
          <p:nvPr>
            <p:ph type="body" sz="quarter" idx="21"/>
          </p:nvPr>
        </p:nvSpPr>
        <p:spPr>
          <a:xfrm>
            <a:off x="584200" y="2756658"/>
            <a:ext cx="5657850" cy="1505027"/>
          </a:xfrm>
        </p:spPr>
        <p:txBody>
          <a:bodyPr/>
          <a:lstStyle>
            <a:lvl1pPr algn="l">
              <a:spcBef>
                <a:spcPts val="0"/>
              </a:spcBef>
              <a:spcAft>
                <a:spcPts val="1200"/>
              </a:spcAft>
              <a:defRPr lang="en-US" sz="2400" b="0" i="0" kern="1200" spc="0" baseline="0" dirty="0">
                <a:solidFill>
                  <a:schemeClr val="tx1"/>
                </a:solidFill>
                <a:latin typeface="+mn-lt"/>
                <a:ea typeface="+mn-ea"/>
                <a:cs typeface="Segoe UI" panose="020B0502040204020203" pitchFamily="34" charset="0"/>
              </a:defRPr>
            </a:lvl1pPr>
            <a:lvl2pPr marL="0" indent="0" algn="l">
              <a:spcBef>
                <a:spcPts val="0"/>
              </a:spcBef>
              <a:spcAft>
                <a:spcPts val="0"/>
              </a:spcAft>
              <a:defRPr sz="1800" b="1">
                <a:solidFill>
                  <a:schemeClr val="tx1"/>
                </a:solidFill>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a:p>
            <a:pPr lvl="2"/>
            <a:r>
              <a:rPr lang="en-US"/>
              <a:t>Third</a:t>
            </a:r>
          </a:p>
          <a:p>
            <a:pPr lvl="0"/>
            <a:endParaRPr lang="en-US"/>
          </a:p>
        </p:txBody>
      </p:sp>
    </p:spTree>
    <p:extLst>
      <p:ext uri="{BB962C8B-B14F-4D97-AF65-F5344CB8AC3E}">
        <p14:creationId xmlns:p14="http://schemas.microsoft.com/office/powerpoint/2010/main" val="3424143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5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450898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0441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0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pic>
        <p:nvPicPr>
          <p:cNvPr id="10" name="Picture 9" descr="A blurry image of a person's hand&#10;&#10;Description automatically generated">
            <a:extLst>
              <a:ext uri="{FF2B5EF4-FFF2-40B4-BE49-F238E27FC236}">
                <a16:creationId xmlns:a16="http://schemas.microsoft.com/office/drawing/2014/main" id="{2CB0CE77-D827-B14E-37D3-72A5E8B7C4C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0"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2E2A91-B98C-49DE-8553-119ECA58152C}" type="datetimeFigureOut">
              <a:rPr kumimoji="0" lang="en-US" sz="1800" b="0" i="0" u="none" strike="noStrike" kern="1200" cap="none" spc="0" normalizeH="0" baseline="0" noProof="0" smtClean="0">
                <a:ln>
                  <a:noFill/>
                </a:ln>
                <a:solidFill>
                  <a:srgbClr val="08080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11/1/2023</a:t>
            </a:fld>
            <a:endParaRPr kumimoji="0" lang="en-US" sz="1800" b="0" i="0" u="none" strike="noStrike" kern="1200" cap="none" spc="0" normalizeH="0" baseline="0" noProof="0">
              <a:ln>
                <a:noFill/>
              </a:ln>
              <a:solidFill>
                <a:srgbClr val="080808"/>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800" b="0" i="0" u="none" strike="noStrike" kern="1200" cap="none" spc="0" normalizeH="0" baseline="0" noProof="0" smtClean="0">
                <a:ln>
                  <a:noFill/>
                </a:ln>
                <a:solidFill>
                  <a:srgbClr val="08080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80808"/>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032112152"/>
      </p:ext>
    </p:extLst>
  </p:cSld>
  <p:clrMapOvr>
    <a:masterClrMapping/>
  </p:clrMapOvr>
  <p:extLst>
    <p:ext uri="{DCECCB84-F9BA-43D5-87BE-67443E8EF086}">
      <p15:sldGuideLst xmlns:p15="http://schemas.microsoft.com/office/powerpoint/2012/main">
        <p15:guide id="1" pos="5064">
          <p15:clr>
            <a:srgbClr val="FBAE40"/>
          </p15:clr>
        </p15:guide>
        <p15:guide id="2" pos="33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559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8793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2628787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101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04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7863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7815154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335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280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567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33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517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07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9193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884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273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126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641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9547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40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8906780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54643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264438"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0380" y="2565274"/>
            <a:ext cx="610674" cy="610674"/>
          </a:xfrm>
          <a:prstGeom prst="rect">
            <a:avLst/>
          </a:prstGeom>
        </p:spPr>
      </p:pic>
    </p:spTree>
    <p:extLst>
      <p:ext uri="{BB962C8B-B14F-4D97-AF65-F5344CB8AC3E}">
        <p14:creationId xmlns:p14="http://schemas.microsoft.com/office/powerpoint/2010/main" val="2927791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264438"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0380" y="2565274"/>
            <a:ext cx="610674" cy="610674"/>
          </a:xfrm>
          <a:prstGeom prst="rect">
            <a:avLst/>
          </a:prstGeom>
        </p:spPr>
      </p:pic>
    </p:spTree>
    <p:extLst>
      <p:ext uri="{BB962C8B-B14F-4D97-AF65-F5344CB8AC3E}">
        <p14:creationId xmlns:p14="http://schemas.microsoft.com/office/powerpoint/2010/main" val="266930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0367284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632" y="2565274"/>
            <a:ext cx="610674" cy="610674"/>
          </a:xfrm>
          <a:prstGeom prst="rect">
            <a:avLst/>
          </a:prstGeom>
        </p:spPr>
      </p:pic>
    </p:spTree>
    <p:extLst>
      <p:ext uri="{BB962C8B-B14F-4D97-AF65-F5344CB8AC3E}">
        <p14:creationId xmlns:p14="http://schemas.microsoft.com/office/powerpoint/2010/main" val="2461245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871BD0B5-29FC-0CAD-D327-6545A1AA94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29105" y="641914"/>
            <a:ext cx="458808" cy="458808"/>
          </a:xfrm>
          <a:prstGeom prst="rect">
            <a:avLst/>
          </a:prstGeom>
        </p:spPr>
      </p:pic>
    </p:spTree>
    <p:extLst>
      <p:ext uri="{BB962C8B-B14F-4D97-AF65-F5344CB8AC3E}">
        <p14:creationId xmlns:p14="http://schemas.microsoft.com/office/powerpoint/2010/main" val="2455850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82668F8B-7B84-B482-1EC4-666C9FEC93D5}"/>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A647453E-03BF-8F7A-1AF7-8D760DC5FF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29105" y="641914"/>
            <a:ext cx="458808" cy="458808"/>
          </a:xfrm>
          <a:prstGeom prst="rect">
            <a:avLst/>
          </a:prstGeom>
        </p:spPr>
      </p:pic>
    </p:spTree>
    <p:extLst>
      <p:ext uri="{BB962C8B-B14F-4D97-AF65-F5344CB8AC3E}">
        <p14:creationId xmlns:p14="http://schemas.microsoft.com/office/powerpoint/2010/main" val="2278196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622659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83519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268838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302935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computer screen with a message&#10;&#10;Description automatically generated">
            <a:extLst>
              <a:ext uri="{FF2B5EF4-FFF2-40B4-BE49-F238E27FC236}">
                <a16:creationId xmlns:a16="http://schemas.microsoft.com/office/drawing/2014/main" id="{0864B15C-6466-7E3A-AB4B-6D4890D196C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601183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104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Picture 6" descr="A group of buttons on a table&#10;&#10;Description automatically generated">
            <a:extLst>
              <a:ext uri="{FF2B5EF4-FFF2-40B4-BE49-F238E27FC236}">
                <a16:creationId xmlns:a16="http://schemas.microsoft.com/office/drawing/2014/main" id="{C01F2422-B6D4-3CA3-A12A-FF81CD8A0F60}"/>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41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221013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A computer screen with a couple of people&#10;&#10;Description automatically generated with medium confidence">
            <a:extLst>
              <a:ext uri="{FF2B5EF4-FFF2-40B4-BE49-F238E27FC236}">
                <a16:creationId xmlns:a16="http://schemas.microsoft.com/office/drawing/2014/main" id="{8CBB994A-0E33-6054-8D93-09E73DE2698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2562"/>
            <a:ext cx="12192000" cy="3441562"/>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859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53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5" descr="A group of colorful markers&#10;&#10;Description automatically generated">
            <a:extLst>
              <a:ext uri="{FF2B5EF4-FFF2-40B4-BE49-F238E27FC236}">
                <a16:creationId xmlns:a16="http://schemas.microsoft.com/office/drawing/2014/main" id="{B7CB5806-AB58-71DC-BFD8-4783C5A69EC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566046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8619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4132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303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8"/>
            <a:ext cx="12192000" cy="2856518"/>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886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7503886"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592414"/>
      </p:ext>
    </p:extLst>
  </p:cSld>
  <p:clrMapOvr>
    <a:masterClrMapping/>
  </p:clrMapOvr>
  <p:extLst>
    <p:ext uri="{DCECCB84-F9BA-43D5-87BE-67443E8EF086}">
      <p15:sldGuideLst xmlns:p15="http://schemas.microsoft.com/office/powerpoint/2012/main">
        <p15:guide id="1" pos="506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6096000" y="-11528"/>
            <a:ext cx="6096000"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5203371" cy="1325563"/>
          </a:xfrm>
        </p:spPr>
        <p:txBody>
          <a:bodyPr>
            <a:normAutofit/>
          </a:bodyPr>
          <a:lstStyle>
            <a:lvl1pPr algn="l" defTabSz="914400" rtl="0" eaLnBrk="1" latinLnBrk="0" hangingPunct="1">
              <a:lnSpc>
                <a:spcPct val="90000"/>
              </a:lnSpc>
              <a:spcBef>
                <a:spcPct val="0"/>
              </a:spcBef>
              <a:buNone/>
              <a:defRPr lang="en-US" sz="3600" kern="1200" spc="-100" dirty="0">
                <a:ln w="3175">
                  <a:noFill/>
                </a:ln>
                <a:solidFill>
                  <a:srgbClr val="463668"/>
                </a:solidFill>
                <a:latin typeface="Segoe UI Semibold"/>
                <a:ea typeface="+mn-ea"/>
                <a:cs typeface="Segoe UI Semibold"/>
              </a:defRPr>
            </a:lvl1p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520337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654E68E4-6197-B289-C2AF-B6DD51E5364A}"/>
              </a:ext>
            </a:extLst>
          </p:cNvPr>
          <p:cNvSpPr>
            <a:spLocks noGrp="1"/>
          </p:cNvSpPr>
          <p:nvPr>
            <p:ph idx="10"/>
          </p:nvPr>
        </p:nvSpPr>
        <p:spPr>
          <a:xfrm>
            <a:off x="6665843" y="1721804"/>
            <a:ext cx="4846983"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095134"/>
      </p:ext>
    </p:extLst>
  </p:cSld>
  <p:clrMapOvr>
    <a:masterClrMapping/>
  </p:clrMapOvr>
  <p:extLst>
    <p:ext uri="{DCECCB84-F9BA-43D5-87BE-67443E8EF086}">
      <p15:sldGuideLst xmlns:p15="http://schemas.microsoft.com/office/powerpoint/2012/main">
        <p15:guide id="1" pos="50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0"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641934"/>
      </p:ext>
    </p:extLst>
  </p:cSld>
  <p:clrMapOvr>
    <a:masterClrMapping/>
  </p:clrMapOvr>
  <p:extLst>
    <p:ext uri="{DCECCB84-F9BA-43D5-87BE-67443E8EF086}">
      <p15:sldGuideLst xmlns:p15="http://schemas.microsoft.com/office/powerpoint/2012/main">
        <p15:guide id="1" pos="50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79361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10" name="Picture 9" descr="A blurry image of a person's hand&#10;&#10;Description automatically generated">
            <a:extLst>
              <a:ext uri="{FF2B5EF4-FFF2-40B4-BE49-F238E27FC236}">
                <a16:creationId xmlns:a16="http://schemas.microsoft.com/office/drawing/2014/main" id="{2CB0CE77-D827-B14E-37D3-72A5E8B7C4C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0"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805546"/>
      </p:ext>
    </p:extLst>
  </p:cSld>
  <p:clrMapOvr>
    <a:masterClrMapping/>
  </p:clrMapOvr>
  <p:extLst>
    <p:ext uri="{DCECCB84-F9BA-43D5-87BE-67443E8EF086}">
      <p15:sldGuideLst xmlns:p15="http://schemas.microsoft.com/office/powerpoint/2012/main">
        <p15:guide id="1" pos="5064">
          <p15:clr>
            <a:srgbClr val="FBAE40"/>
          </p15:clr>
        </p15:guide>
        <p15:guide id="2" pos="33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116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23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1799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mmary page_Big headline">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3736787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908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106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3304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11/1/2023</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1945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337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2349546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4923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7108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485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151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929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5005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81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77414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6023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574761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0422812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4112088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6269988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0"/>
            <a:ext cx="5949950" cy="6857999"/>
          </a:xfrm>
          <a:solidFill>
            <a:schemeClr val="bg1">
              <a:lumMod val="95000"/>
            </a:schemeClr>
          </a:solidFill>
        </p:spPr>
        <p:txBody>
          <a:bodyPr/>
          <a:lstStyle>
            <a:lvl1pPr marL="0" indent="0">
              <a:buNone/>
              <a:defRPr sz="1800"/>
            </a:lvl1pPr>
          </a:lstStyle>
          <a:p>
            <a:endParaRPr lang="en-US"/>
          </a:p>
        </p:txBody>
      </p:sp>
    </p:spTree>
    <p:extLst>
      <p:ext uri="{BB962C8B-B14F-4D97-AF65-F5344CB8AC3E}">
        <p14:creationId xmlns:p14="http://schemas.microsoft.com/office/powerpoint/2010/main" val="3624308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4525266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36102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8162772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749781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9413224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itle 1">
            <a:extLst>
              <a:ext uri="{FF2B5EF4-FFF2-40B4-BE49-F238E27FC236}">
                <a16:creationId xmlns:a16="http://schemas.microsoft.com/office/drawing/2014/main" id="{C41936ED-24D1-ED6C-8985-7ABF14606E26}"/>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5" name="Text Placeholder 11">
            <a:extLst>
              <a:ext uri="{FF2B5EF4-FFF2-40B4-BE49-F238E27FC236}">
                <a16:creationId xmlns:a16="http://schemas.microsoft.com/office/drawing/2014/main" id="{1F347600-F06A-D560-A15B-6AE37ABC2DA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2873338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20D79F10-64F6-C21C-7C71-7161445C1F68}"/>
              </a:ext>
              <a:ext uri="{C183D7F6-B498-43B3-948B-1728B52AA6E4}">
                <adec:decorative xmlns:adec="http://schemas.microsoft.com/office/drawing/2017/decorative" val="1"/>
              </a:ext>
            </a:extLst>
          </p:cNvPr>
          <p:cNvGrpSpPr>
            <a:grpSpLocks/>
          </p:cNvGrpSpPr>
          <p:nvPr userDrawn="1"/>
        </p:nvGrpSpPr>
        <p:grpSpPr>
          <a:xfrm>
            <a:off x="0" y="59417"/>
            <a:ext cx="12296446" cy="6858000"/>
            <a:chOff x="0" y="0"/>
            <a:chExt cx="12296446" cy="6858000"/>
          </a:xfrm>
        </p:grpSpPr>
        <p:grpSp>
          <p:nvGrpSpPr>
            <p:cNvPr id="7" name="Group 6">
              <a:extLst>
                <a:ext uri="{FF2B5EF4-FFF2-40B4-BE49-F238E27FC236}">
                  <a16:creationId xmlns:a16="http://schemas.microsoft.com/office/drawing/2014/main" id="{F813550D-1430-1AAF-27FC-36AF498C3783}"/>
                </a:ext>
              </a:extLst>
            </p:cNvPr>
            <p:cNvGrpSpPr>
              <a:grpSpLocks/>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DFA71A38-21C5-D650-0783-A7CF52862719}"/>
                  </a:ext>
                </a:extLst>
              </p:cNvPr>
              <p:cNvGrpSpPr>
                <a:grpSpLocks/>
              </p:cNvGrpSpPr>
              <p:nvPr userDrawn="1"/>
            </p:nvGrpSpPr>
            <p:grpSpPr>
              <a:xfrm>
                <a:off x="3689874" y="0"/>
                <a:ext cx="8502126" cy="6858000"/>
                <a:chOff x="6892376" y="0"/>
                <a:chExt cx="5299623" cy="6858000"/>
              </a:xfrm>
            </p:grpSpPr>
            <p:pic>
              <p:nvPicPr>
                <p:cNvPr id="12" name="Picture 11">
                  <a:extLst>
                    <a:ext uri="{FF2B5EF4-FFF2-40B4-BE49-F238E27FC236}">
                      <a16:creationId xmlns:a16="http://schemas.microsoft.com/office/drawing/2014/main" id="{0DD24FF4-5EAD-0ADD-A846-C1BCE8D135D0}"/>
                    </a:ex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13" name="Rectangle 12">
                  <a:extLst>
                    <a:ext uri="{FF2B5EF4-FFF2-40B4-BE49-F238E27FC236}">
                      <a16:creationId xmlns:a16="http://schemas.microsoft.com/office/drawing/2014/main" id="{5873A11F-C1A1-34D9-F602-ED13399C11E5}"/>
                    </a:ext>
                    <a:ext uri="{C183D7F6-B498-43B3-948B-1728B52AA6E4}">
                      <adec:decorative xmlns:adec="http://schemas.microsoft.com/office/drawing/2017/decorative" val="1"/>
                    </a:ext>
                  </a:extLst>
                </p:cNvPr>
                <p:cNvSpPr>
                  <a:spLocks/>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BABC1A0E-0E15-08A9-B981-FC99391A5289}"/>
                  </a:ext>
                </a:extLst>
              </p:cNvPr>
              <p:cNvSpPr>
                <a:spLocks/>
              </p:cNvSpPr>
              <p:nvPr userDrawn="1"/>
            </p:nvSpPr>
            <p:spPr bwMode="auto">
              <a:xfrm>
                <a:off x="0" y="0"/>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FDE99B06-440F-1577-A1AA-195994924DBB}"/>
                </a:ext>
              </a:extLst>
            </p:cNvPr>
            <p:cNvPicPr>
              <a:picLocks noChangeAspect="1"/>
            </p:cNvPicPr>
            <p:nvPr userDrawn="1"/>
          </p:nvPicPr>
          <p:blipFill>
            <a:blip r:embed="rId5" cstate="print">
              <a:alphaModFix amt="50000"/>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729A08-7E3D-D87D-AE08-A39A67CFD219}"/>
                </a:ext>
              </a:extLst>
            </p:cNvPr>
            <p:cNvSpPr>
              <a:spLocks/>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5470317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2233453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16DF29D-E584-4571-C8F2-D99A5BC88C4A}"/>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3425152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ssion Title w/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26000">
                      <a:schemeClr val="accent1"/>
                    </a:gs>
                    <a:gs pos="100000">
                      <a:schemeClr val="accent3"/>
                    </a:gs>
                  </a:gsLst>
                  <a:lin ang="2400000" scaled="0"/>
                </a:gradFill>
                <a:latin typeface="Segoe UI Semibold" panose="020B0702040204020203" pitchFamily="34" charset="0"/>
                <a:cs typeface="Segoe UI Semibold" panose="020B0702040204020203" pitchFamily="34" charset="0"/>
              </a:defRPr>
            </a:lvl1pPr>
          </a:lstStyle>
          <a:p>
            <a:pPr lvl="0"/>
            <a:r>
              <a:rPr lang="en-US"/>
              <a:t>Session or demo title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1E4D60A-74D4-CACF-489D-0AF2C448AF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51507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24641233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4150312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A7F81D6-D960-882D-2677-0F5176A5B3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11576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84224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0880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4848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7126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7764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image" Target="../media/image1.png"/><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theme" Target="../theme/theme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image" Target="../media/image2.svg"/><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03.xml"/><Relationship Id="rId21" Type="http://schemas.openxmlformats.org/officeDocument/2006/relationships/slideLayout" Target="../slideLayouts/slideLayout98.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63" Type="http://schemas.openxmlformats.org/officeDocument/2006/relationships/slideLayout" Target="../slideLayouts/slideLayout140.xml"/><Relationship Id="rId68" Type="http://schemas.openxmlformats.org/officeDocument/2006/relationships/slideLayout" Target="../slideLayouts/slideLayout145.xml"/><Relationship Id="rId84" Type="http://schemas.openxmlformats.org/officeDocument/2006/relationships/slideLayout" Target="../slideLayouts/slideLayout161.xml"/><Relationship Id="rId89" Type="http://schemas.openxmlformats.org/officeDocument/2006/relationships/slideLayout" Target="../slideLayouts/slideLayout166.xml"/><Relationship Id="rId16" Type="http://schemas.openxmlformats.org/officeDocument/2006/relationships/slideLayout" Target="../slideLayouts/slideLayout93.xml"/><Relationship Id="rId11" Type="http://schemas.openxmlformats.org/officeDocument/2006/relationships/slideLayout" Target="../slideLayouts/slideLayout88.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53" Type="http://schemas.openxmlformats.org/officeDocument/2006/relationships/slideLayout" Target="../slideLayouts/slideLayout130.xml"/><Relationship Id="rId58" Type="http://schemas.openxmlformats.org/officeDocument/2006/relationships/slideLayout" Target="../slideLayouts/slideLayout135.xml"/><Relationship Id="rId74" Type="http://schemas.openxmlformats.org/officeDocument/2006/relationships/slideLayout" Target="../slideLayouts/slideLayout151.xml"/><Relationship Id="rId79" Type="http://schemas.openxmlformats.org/officeDocument/2006/relationships/slideLayout" Target="../slideLayouts/slideLayout156.xml"/><Relationship Id="rId5" Type="http://schemas.openxmlformats.org/officeDocument/2006/relationships/slideLayout" Target="../slideLayouts/slideLayout82.xml"/><Relationship Id="rId90" Type="http://schemas.openxmlformats.org/officeDocument/2006/relationships/slideLayout" Target="../slideLayouts/slideLayout167.xml"/><Relationship Id="rId95" Type="http://schemas.openxmlformats.org/officeDocument/2006/relationships/theme" Target="../theme/theme3.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64" Type="http://schemas.openxmlformats.org/officeDocument/2006/relationships/slideLayout" Target="../slideLayouts/slideLayout141.xml"/><Relationship Id="rId69" Type="http://schemas.openxmlformats.org/officeDocument/2006/relationships/slideLayout" Target="../slideLayouts/slideLayout146.xml"/><Relationship Id="rId80" Type="http://schemas.openxmlformats.org/officeDocument/2006/relationships/slideLayout" Target="../slideLayouts/slideLayout157.xml"/><Relationship Id="rId85" Type="http://schemas.openxmlformats.org/officeDocument/2006/relationships/slideLayout" Target="../slideLayouts/slideLayout162.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59" Type="http://schemas.openxmlformats.org/officeDocument/2006/relationships/slideLayout" Target="../slideLayouts/slideLayout136.xml"/><Relationship Id="rId67" Type="http://schemas.openxmlformats.org/officeDocument/2006/relationships/slideLayout" Target="../slideLayouts/slideLayout144.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54" Type="http://schemas.openxmlformats.org/officeDocument/2006/relationships/slideLayout" Target="../slideLayouts/slideLayout131.xml"/><Relationship Id="rId62" Type="http://schemas.openxmlformats.org/officeDocument/2006/relationships/slideLayout" Target="../slideLayouts/slideLayout139.xml"/><Relationship Id="rId70" Type="http://schemas.openxmlformats.org/officeDocument/2006/relationships/slideLayout" Target="../slideLayouts/slideLayout147.xml"/><Relationship Id="rId75" Type="http://schemas.openxmlformats.org/officeDocument/2006/relationships/slideLayout" Target="../slideLayouts/slideLayout152.xml"/><Relationship Id="rId83" Type="http://schemas.openxmlformats.org/officeDocument/2006/relationships/slideLayout" Target="../slideLayouts/slideLayout160.xml"/><Relationship Id="rId88" Type="http://schemas.openxmlformats.org/officeDocument/2006/relationships/slideLayout" Target="../slideLayouts/slideLayout165.xml"/><Relationship Id="rId91" Type="http://schemas.openxmlformats.org/officeDocument/2006/relationships/slideLayout" Target="../slideLayouts/slideLayout168.xml"/><Relationship Id="rId96" Type="http://schemas.openxmlformats.org/officeDocument/2006/relationships/image" Target="../media/image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slideLayout" Target="../slideLayouts/slideLayout126.xml"/><Relationship Id="rId57" Type="http://schemas.openxmlformats.org/officeDocument/2006/relationships/slideLayout" Target="../slideLayouts/slideLayout134.xml"/><Relationship Id="rId10" Type="http://schemas.openxmlformats.org/officeDocument/2006/relationships/slideLayout" Target="../slideLayouts/slideLayout87.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52" Type="http://schemas.openxmlformats.org/officeDocument/2006/relationships/slideLayout" Target="../slideLayouts/slideLayout129.xml"/><Relationship Id="rId60" Type="http://schemas.openxmlformats.org/officeDocument/2006/relationships/slideLayout" Target="../slideLayouts/slideLayout137.xml"/><Relationship Id="rId65" Type="http://schemas.openxmlformats.org/officeDocument/2006/relationships/slideLayout" Target="../slideLayouts/slideLayout142.xml"/><Relationship Id="rId73" Type="http://schemas.openxmlformats.org/officeDocument/2006/relationships/slideLayout" Target="../slideLayouts/slideLayout150.xml"/><Relationship Id="rId78" Type="http://schemas.openxmlformats.org/officeDocument/2006/relationships/slideLayout" Target="../slideLayouts/slideLayout155.xml"/><Relationship Id="rId81" Type="http://schemas.openxmlformats.org/officeDocument/2006/relationships/slideLayout" Target="../slideLayouts/slideLayout158.xml"/><Relationship Id="rId86" Type="http://schemas.openxmlformats.org/officeDocument/2006/relationships/slideLayout" Target="../slideLayouts/slideLayout163.xml"/><Relationship Id="rId94" Type="http://schemas.openxmlformats.org/officeDocument/2006/relationships/slideLayout" Target="../slideLayouts/slideLayout171.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9" Type="http://schemas.openxmlformats.org/officeDocument/2006/relationships/slideLayout" Target="../slideLayouts/slideLayout116.xml"/><Relationship Id="rId34" Type="http://schemas.openxmlformats.org/officeDocument/2006/relationships/slideLayout" Target="../slideLayouts/slideLayout111.xml"/><Relationship Id="rId50" Type="http://schemas.openxmlformats.org/officeDocument/2006/relationships/slideLayout" Target="../slideLayouts/slideLayout127.xml"/><Relationship Id="rId55" Type="http://schemas.openxmlformats.org/officeDocument/2006/relationships/slideLayout" Target="../slideLayouts/slideLayout132.xml"/><Relationship Id="rId76" Type="http://schemas.openxmlformats.org/officeDocument/2006/relationships/slideLayout" Target="../slideLayouts/slideLayout153.xml"/><Relationship Id="rId97" Type="http://schemas.openxmlformats.org/officeDocument/2006/relationships/image" Target="../media/image2.svg"/><Relationship Id="rId7" Type="http://schemas.openxmlformats.org/officeDocument/2006/relationships/slideLayout" Target="../slideLayouts/slideLayout84.xml"/><Relationship Id="rId71" Type="http://schemas.openxmlformats.org/officeDocument/2006/relationships/slideLayout" Target="../slideLayouts/slideLayout148.xml"/><Relationship Id="rId92" Type="http://schemas.openxmlformats.org/officeDocument/2006/relationships/slideLayout" Target="../slideLayouts/slideLayout169.xml"/><Relationship Id="rId2" Type="http://schemas.openxmlformats.org/officeDocument/2006/relationships/slideLayout" Target="../slideLayouts/slideLayout79.xml"/><Relationship Id="rId29" Type="http://schemas.openxmlformats.org/officeDocument/2006/relationships/slideLayout" Target="../slideLayouts/slideLayout106.xml"/><Relationship Id="rId24" Type="http://schemas.openxmlformats.org/officeDocument/2006/relationships/slideLayout" Target="../slideLayouts/slideLayout101.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66" Type="http://schemas.openxmlformats.org/officeDocument/2006/relationships/slideLayout" Target="../slideLayouts/slideLayout143.xml"/><Relationship Id="rId87" Type="http://schemas.openxmlformats.org/officeDocument/2006/relationships/slideLayout" Target="../slideLayouts/slideLayout164.xml"/><Relationship Id="rId61" Type="http://schemas.openxmlformats.org/officeDocument/2006/relationships/slideLayout" Target="../slideLayouts/slideLayout138.xml"/><Relationship Id="rId82" Type="http://schemas.openxmlformats.org/officeDocument/2006/relationships/slideLayout" Target="../slideLayouts/slideLayout159.xml"/><Relationship Id="rId19" Type="http://schemas.openxmlformats.org/officeDocument/2006/relationships/slideLayout" Target="../slideLayouts/slideLayout96.xml"/><Relationship Id="rId14" Type="http://schemas.openxmlformats.org/officeDocument/2006/relationships/slideLayout" Target="../slideLayouts/slideLayout91.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56" Type="http://schemas.openxmlformats.org/officeDocument/2006/relationships/slideLayout" Target="../slideLayouts/slideLayout133.xml"/><Relationship Id="rId77" Type="http://schemas.openxmlformats.org/officeDocument/2006/relationships/slideLayout" Target="../slideLayouts/slideLayout154.xml"/><Relationship Id="rId8" Type="http://schemas.openxmlformats.org/officeDocument/2006/relationships/slideLayout" Target="../slideLayouts/slideLayout85.xml"/><Relationship Id="rId51" Type="http://schemas.openxmlformats.org/officeDocument/2006/relationships/slideLayout" Target="../slideLayouts/slideLayout128.xml"/><Relationship Id="rId72" Type="http://schemas.openxmlformats.org/officeDocument/2006/relationships/slideLayout" Target="../slideLayouts/slideLayout149.xml"/><Relationship Id="rId93"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508846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11/1/2023</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6070997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80311"/>
            <a:ext cx="11018520"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userDrawn="1"/>
        </p:nvPicPr>
        <p:blipFill>
          <a:blip r:embed="rId96">
            <a:extLst>
              <a:ext uri="{28A0092B-C50C-407E-A947-70E740481C1C}">
                <a14:useLocalDpi xmlns:a14="http://schemas.microsoft.com/office/drawing/2010/main"/>
              </a:ex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05545878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 id="2147483825" r:id="rId86"/>
    <p:sldLayoutId id="2147483826" r:id="rId87"/>
    <p:sldLayoutId id="2147483827" r:id="rId88"/>
    <p:sldLayoutId id="2147483828" r:id="rId89"/>
    <p:sldLayoutId id="2147483829" r:id="rId90"/>
    <p:sldLayoutId id="2147483830" r:id="rId91"/>
    <p:sldLayoutId id="2147483831" r:id="rId92"/>
    <p:sldLayoutId id="2147483832" r:id="rId93"/>
    <p:sldLayoutId id="2147483833" r:id="rId9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1.xml"/><Relationship Id="rId5" Type="http://schemas.openxmlformats.org/officeDocument/2006/relationships/hyperlink" Target="https://aka.ms/CopilotCapabilities" TargetMode="External"/><Relationship Id="rId4" Type="http://schemas.openxmlformats.org/officeDocument/2006/relationships/image" Target="../media/image87.svg"/></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51.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1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5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microsoft.com/office/2018/10/relationships/comments" Target="../comments/modernComment_7FFFF7B6_DA961B5E.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61.xml"/><Relationship Id="rId5" Type="http://schemas.openxmlformats.org/officeDocument/2006/relationships/image" Target="../media/image76.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61.xml"/><Relationship Id="rId5" Type="http://schemas.openxmlformats.org/officeDocument/2006/relationships/image" Target="../media/image76.png"/><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61.xml"/><Relationship Id="rId5" Type="http://schemas.openxmlformats.org/officeDocument/2006/relationships/image" Target="../media/image76.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3.png"/><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61.xml"/><Relationship Id="rId6" Type="http://schemas.openxmlformats.org/officeDocument/2006/relationships/image" Target="../media/image77.png"/><Relationship Id="rId11" Type="http://schemas.openxmlformats.org/officeDocument/2006/relationships/hyperlink" Target="https://www.microsoft.com/ai/responsible-ai?rtc=1" TargetMode="External"/><Relationship Id="rId5" Type="http://schemas.openxmlformats.org/officeDocument/2006/relationships/image" Target="../media/image76.png"/><Relationship Id="rId10" Type="http://schemas.openxmlformats.org/officeDocument/2006/relationships/image" Target="../media/image81.png"/><Relationship Id="rId4" Type="http://schemas.microsoft.com/office/2007/relationships/hdphoto" Target="../media/hdphoto7.wdp"/><Relationship Id="rId9" Type="http://schemas.openxmlformats.org/officeDocument/2006/relationships/image" Target="../media/image80.png"/></Relationships>
</file>

<file path=ppt/slides/_rels/slide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3.png"/><Relationship Id="rId7"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61.xml"/><Relationship Id="rId6" Type="http://schemas.openxmlformats.org/officeDocument/2006/relationships/image" Target="../media/image82.png"/><Relationship Id="rId5" Type="http://schemas.openxmlformats.org/officeDocument/2006/relationships/image" Target="../media/image76.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1CEF-3738-18E5-ED14-1F6F542CAB2F}"/>
              </a:ext>
            </a:extLst>
          </p:cNvPr>
          <p:cNvSpPr>
            <a:spLocks noGrp="1"/>
          </p:cNvSpPr>
          <p:nvPr>
            <p:ph type="title"/>
          </p:nvPr>
        </p:nvSpPr>
        <p:spPr>
          <a:xfrm>
            <a:off x="393700" y="144870"/>
            <a:ext cx="10515600" cy="740281"/>
          </a:xfrm>
        </p:spPr>
        <p:txBody>
          <a:bodyPr>
            <a:normAutofit/>
          </a:bodyPr>
          <a:lstStyle/>
          <a:p>
            <a:r>
              <a:rPr lang="en-US" sz="3200">
                <a:solidFill>
                  <a:srgbClr val="463668"/>
                </a:solidFill>
              </a:rPr>
              <a:t>Content Notes</a:t>
            </a:r>
          </a:p>
        </p:txBody>
      </p:sp>
      <p:sp>
        <p:nvSpPr>
          <p:cNvPr id="4" name="Text Placeholder 2">
            <a:extLst>
              <a:ext uri="{FF2B5EF4-FFF2-40B4-BE49-F238E27FC236}">
                <a16:creationId xmlns:a16="http://schemas.microsoft.com/office/drawing/2014/main" id="{D349D332-6AE6-6475-F82F-F70FEEEA146D}"/>
              </a:ext>
            </a:extLst>
          </p:cNvPr>
          <p:cNvSpPr txBox="1">
            <a:spLocks/>
          </p:cNvSpPr>
          <p:nvPr/>
        </p:nvSpPr>
        <p:spPr>
          <a:xfrm>
            <a:off x="474518" y="6285954"/>
            <a:ext cx="1621685" cy="197984"/>
          </a:xfrm>
          <a:prstGeom prst="rect">
            <a:avLst/>
          </a:prstGeom>
          <a:noFill/>
        </p:spPr>
        <p:txBody>
          <a:bodyPr lIns="0" tIns="109728" rIns="164592" bIns="109728" anchor="ctr">
            <a:no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765" kern="1200" spc="0" baseline="0">
                <a:solidFill>
                  <a:schemeClr val="bg2"/>
                </a:solidFill>
                <a:latin typeface="+mn-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v31.10.23a</a:t>
            </a:r>
          </a:p>
        </p:txBody>
      </p:sp>
      <p:sp>
        <p:nvSpPr>
          <p:cNvPr id="6" name="TextBox 5">
            <a:extLst>
              <a:ext uri="{FF2B5EF4-FFF2-40B4-BE49-F238E27FC236}">
                <a16:creationId xmlns:a16="http://schemas.microsoft.com/office/drawing/2014/main" id="{B440015E-81FC-F84E-CC64-95607873D948}"/>
              </a:ext>
            </a:extLst>
          </p:cNvPr>
          <p:cNvSpPr txBox="1"/>
          <p:nvPr/>
        </p:nvSpPr>
        <p:spPr>
          <a:xfrm>
            <a:off x="287968" y="885151"/>
            <a:ext cx="11387950" cy="1648499"/>
          </a:xfrm>
          <a:prstGeom prst="rect">
            <a:avLst/>
          </a:prstGeom>
          <a:noFill/>
        </p:spPr>
        <p:txBody>
          <a:bodyPr wrap="square" lIns="182880" tIns="146304" rIns="182880" bIns="146304"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The following slides in this section are the framework for a rapid adoption method onboarding course that focuses on hand-on learning within Microsoft 365 Chat and other applications across Microsoft 365.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Facilitators will utilize this content to ensure users have hands-on personal training with Copilot. This will allow your users to rapidly move from anxiety and/or confusion about the new experience to excitement and understanding.</a:t>
            </a:r>
          </a:p>
        </p:txBody>
      </p:sp>
    </p:spTree>
    <p:extLst>
      <p:ext uri="{BB962C8B-B14F-4D97-AF65-F5344CB8AC3E}">
        <p14:creationId xmlns:p14="http://schemas.microsoft.com/office/powerpoint/2010/main" val="276442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F498D09-61E2-0754-5239-1123C527B417}"/>
              </a:ext>
              <a:ext uri="{C183D7F6-B498-43B3-948B-1728B52AA6E4}">
                <adec:decorative xmlns:adec="http://schemas.microsoft.com/office/drawing/2017/decorative" val="1"/>
              </a:ext>
            </a:extLst>
          </p:cNvPr>
          <p:cNvCxnSpPr>
            <a:cxnSpLocks/>
          </p:cNvCxnSpPr>
          <p:nvPr/>
        </p:nvCxnSpPr>
        <p:spPr>
          <a:xfrm>
            <a:off x="4164518" y="445435"/>
            <a:ext cx="0" cy="792000"/>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ounded Rectangle 7">
            <a:extLst>
              <a:ext uri="{FF2B5EF4-FFF2-40B4-BE49-F238E27FC236}">
                <a16:creationId xmlns:a16="http://schemas.microsoft.com/office/drawing/2014/main" id="{BC41D488-74C5-6730-AD69-348D6FEC373A}"/>
              </a:ext>
              <a:ext uri="{C183D7F6-B498-43B3-948B-1728B52AA6E4}">
                <adec:decorative xmlns:adec="http://schemas.microsoft.com/office/drawing/2017/decorative" val="1"/>
              </a:ext>
            </a:extLst>
          </p:cNvPr>
          <p:cNvSpPr/>
          <p:nvPr/>
        </p:nvSpPr>
        <p:spPr bwMode="auto">
          <a:xfrm>
            <a:off x="337466" y="1614290"/>
            <a:ext cx="5916490" cy="3744000"/>
          </a:xfrm>
          <a:prstGeom prst="roundRect">
            <a:avLst>
              <a:gd name="adj" fmla="val 208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Copilot" descr="Microsoft 365 Copilot Logo">
            <a:extLst>
              <a:ext uri="{FF2B5EF4-FFF2-40B4-BE49-F238E27FC236}">
                <a16:creationId xmlns:a16="http://schemas.microsoft.com/office/drawing/2014/main" id="{09710E3F-C7E7-FE66-9C91-543094E61D7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23190" y="349179"/>
            <a:ext cx="370560" cy="370560"/>
          </a:xfrm>
          <a:prstGeom prst="rect">
            <a:avLst/>
          </a:prstGeom>
          <a:noFill/>
          <a:ln>
            <a:noFill/>
            <a:headEnd type="none" w="med" len="med"/>
            <a:tailEnd type="none" w="med" len="med"/>
          </a:ln>
          <a:effectLst/>
        </p:spPr>
      </p:pic>
      <p:sp>
        <p:nvSpPr>
          <p:cNvPr id="6" name="TextBox 12">
            <a:extLst>
              <a:ext uri="{FF2B5EF4-FFF2-40B4-BE49-F238E27FC236}">
                <a16:creationId xmlns:a16="http://schemas.microsoft.com/office/drawing/2014/main" id="{D7F7BD36-817D-51EF-9727-069F73881194}"/>
              </a:ext>
            </a:extLst>
          </p:cNvPr>
          <p:cNvSpPr txBox="1">
            <a:spLocks noGrp="1"/>
          </p:cNvSpPr>
          <p:nvPr>
            <p:ph type="title" idx="4294967295"/>
          </p:nvPr>
        </p:nvSpPr>
        <p:spPr>
          <a:xfrm>
            <a:off x="423190" y="420677"/>
            <a:ext cx="3624701" cy="5847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367" rtl="0" eaLnBrk="1" latinLnBrk="0" hangingPunct="1">
              <a:lnSpc>
                <a:spcPct val="90000"/>
              </a:lnSpc>
              <a:spcBef>
                <a:spcPct val="0"/>
              </a:spcBef>
              <a:buNone/>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457183" marR="0" lvl="1" indent="0" algn="l" defTabSz="914367"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3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Microsoft 365 Copilot:</a:t>
            </a:r>
          </a:p>
          <a:p>
            <a:pPr marL="0" marR="0" lvl="0" indent="0" algn="l" defTabSz="914367" rtl="0" eaLnBrk="1" fontAlgn="auto" latinLnBrk="0" hangingPunct="1">
              <a:lnSpc>
                <a:spcPct val="95000"/>
              </a:lnSpc>
              <a:spcBef>
                <a:spcPts val="0"/>
              </a:spcBef>
              <a:spcAft>
                <a:spcPts val="0"/>
              </a:spcAft>
              <a:buClrTx/>
              <a:buSzTx/>
              <a:buFontTx/>
              <a:buNone/>
              <a:tabLst/>
              <a:defRPr/>
            </a:pPr>
            <a:r>
              <a:rPr kumimoji="0" lang="en-US" sz="2000" b="0" i="0" u="none" strike="noStrike" kern="1200" cap="none" spc="-2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The art and science of prompting </a:t>
            </a:r>
          </a:p>
        </p:txBody>
      </p:sp>
      <p:sp>
        <p:nvSpPr>
          <p:cNvPr id="3" name="Rounded Rectangle 12">
            <a:extLst>
              <a:ext uri="{FF2B5EF4-FFF2-40B4-BE49-F238E27FC236}">
                <a16:creationId xmlns:a16="http://schemas.microsoft.com/office/drawing/2014/main" id="{645DCD82-5B2E-494B-3698-79A9297E3A8A}"/>
              </a:ext>
            </a:extLst>
          </p:cNvPr>
          <p:cNvSpPr/>
          <p:nvPr/>
        </p:nvSpPr>
        <p:spPr bwMode="auto">
          <a:xfrm>
            <a:off x="461815" y="1472055"/>
            <a:ext cx="2465032" cy="288000"/>
          </a:xfrm>
          <a:prstGeom prst="roundRect">
            <a:avLst>
              <a:gd name="adj" fmla="val 50000"/>
            </a:avLst>
          </a:prstGeom>
          <a:gradFill flip="none" rotWithShape="1">
            <a:gsLst>
              <a:gs pos="0">
                <a:srgbClr val="8661C5"/>
              </a:gs>
              <a:gs pos="6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3. Keep the conversation going</a:t>
            </a:r>
          </a:p>
        </p:txBody>
      </p:sp>
      <p:sp>
        <p:nvSpPr>
          <p:cNvPr id="84" name="TextBox 21">
            <a:extLst>
              <a:ext uri="{FF2B5EF4-FFF2-40B4-BE49-F238E27FC236}">
                <a16:creationId xmlns:a16="http://schemas.microsoft.com/office/drawing/2014/main" id="{345B5506-B39D-8C99-8CDC-EA47725DE6E0}"/>
              </a:ext>
            </a:extLst>
          </p:cNvPr>
          <p:cNvSpPr txBox="1"/>
          <p:nvPr/>
        </p:nvSpPr>
        <p:spPr>
          <a:xfrm>
            <a:off x="1370618" y="1870850"/>
            <a:ext cx="4156866" cy="338554"/>
          </a:xfrm>
          <a:prstGeom prst="rect">
            <a:avLst/>
          </a:prstGeom>
          <a:noFill/>
        </p:spPr>
        <p:txBody>
          <a:bodyPr wrap="square" lIns="0" tIns="0" rIns="0" bIns="0" anchor="t"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base" latinLnBrk="0" hangingPunct="1">
              <a:lnSpc>
                <a:spcPct val="100000"/>
              </a:lnSpc>
              <a:spcBef>
                <a:spcPts val="200"/>
              </a:spcBef>
              <a:spcAft>
                <a:spcPts val="0"/>
              </a:spcAft>
              <a:buClrTx/>
              <a:buSzTx/>
              <a:buFontTx/>
              <a:buNone/>
              <a:tabLst/>
              <a:defRPr/>
            </a:pPr>
            <a:r>
              <a:rPr kumimoji="0" lang="en-CA" sz="1100" b="0" i="0" u="none" strike="noStrike" kern="0" cap="none" spc="0" normalizeH="0" baseline="0" noProof="0" dirty="0">
                <a:ln>
                  <a:noFill/>
                </a:ln>
                <a:solidFill>
                  <a:srgbClr val="000000"/>
                </a:solidFill>
                <a:effectLst/>
                <a:uLnTx/>
                <a:uFillTx/>
                <a:latin typeface="Segoe UI Semibold"/>
                <a:ea typeface="Times New Roman" panose="02020603050405020304" pitchFamily="18" charset="0"/>
                <a:cs typeface="Calibri" panose="020F0502020204030204" pitchFamily="34" charset="0"/>
              </a:rPr>
              <a:t>Following up on your prompts help you collaborate with Copilot to gain more useful, tailored responses.</a:t>
            </a:r>
            <a:endParaRPr kumimoji="0" lang="en-CA" sz="1000" b="0" i="0" u="none" strike="noStrike" kern="100" cap="none" spc="0" normalizeH="0" baseline="0" noProof="0" dirty="0">
              <a:ln>
                <a:noFill/>
              </a:ln>
              <a:solidFill>
                <a:prstClr val="black"/>
              </a:solidFill>
              <a:effectLst/>
              <a:uLnTx/>
              <a:uFillTx/>
              <a:latin typeface="Segoe UI Semibold"/>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5C4215B-AB58-BA7B-629B-BDCB446E9AF6}"/>
              </a:ext>
            </a:extLst>
          </p:cNvPr>
          <p:cNvSpPr/>
          <p:nvPr/>
        </p:nvSpPr>
        <p:spPr bwMode="auto">
          <a:xfrm>
            <a:off x="973652" y="2371248"/>
            <a:ext cx="2081010" cy="697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0078D4"/>
                </a:solidFill>
                <a:effectLst/>
                <a:uLnTx/>
                <a:uFillTx/>
                <a:latin typeface="Segoe UI Semibold"/>
                <a:ea typeface="+mn-ea"/>
                <a:cs typeface="Calibri" panose="020F0502020204030204" pitchFamily="34" charset="0"/>
              </a:rPr>
              <a:t>Generating content ideas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Lead with broader requests, then give specific details about the content.</a:t>
            </a:r>
          </a:p>
        </p:txBody>
      </p:sp>
      <p:sp>
        <p:nvSpPr>
          <p:cNvPr id="68" name="Rectangle 67">
            <a:extLst>
              <a:ext uri="{FF2B5EF4-FFF2-40B4-BE49-F238E27FC236}">
                <a16:creationId xmlns:a16="http://schemas.microsoft.com/office/drawing/2014/main" id="{6570ACDC-7935-1E2E-1366-B2F08D39851E}"/>
              </a:ext>
            </a:extLst>
          </p:cNvPr>
          <p:cNvSpPr/>
          <p:nvPr/>
        </p:nvSpPr>
        <p:spPr bwMode="auto">
          <a:xfrm>
            <a:off x="973652" y="3268703"/>
            <a:ext cx="2081010" cy="6941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Enabling insightful meetings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Request a meeting recap, then ask for more information about what you should know​.</a:t>
            </a:r>
          </a:p>
        </p:txBody>
      </p:sp>
      <p:sp>
        <p:nvSpPr>
          <p:cNvPr id="70" name="Rectangle 69">
            <a:extLst>
              <a:ext uri="{FF2B5EF4-FFF2-40B4-BE49-F238E27FC236}">
                <a16:creationId xmlns:a16="http://schemas.microsoft.com/office/drawing/2014/main" id="{A0A0CCE9-CA9B-480C-BDE0-8E29E686E2EC}"/>
              </a:ext>
            </a:extLst>
          </p:cNvPr>
          <p:cNvSpPr/>
          <p:nvPr/>
        </p:nvSpPr>
        <p:spPr bwMode="auto">
          <a:xfrm>
            <a:off x="973652" y="4319804"/>
            <a:ext cx="2081010" cy="6941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Storytelling assistance</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Copilot to write a story, then guide it by giving more specific, relevant details​.</a:t>
            </a:r>
          </a:p>
        </p:txBody>
      </p:sp>
      <p:sp>
        <p:nvSpPr>
          <p:cNvPr id="72" name="Rectangle 71">
            <a:extLst>
              <a:ext uri="{FF2B5EF4-FFF2-40B4-BE49-F238E27FC236}">
                <a16:creationId xmlns:a16="http://schemas.microsoft.com/office/drawing/2014/main" id="{42E85AF2-5770-D2C7-8AEF-68DB4F101621}"/>
              </a:ext>
            </a:extLst>
          </p:cNvPr>
          <p:cNvSpPr/>
          <p:nvPr/>
        </p:nvSpPr>
        <p:spPr bwMode="auto">
          <a:xfrm flipH="1">
            <a:off x="4025253" y="2366975"/>
            <a:ext cx="2081010" cy="7369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Gaining insights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for a summary of a specific file, then ask relevant questions to gain deeper insights.</a:t>
            </a:r>
          </a:p>
        </p:txBody>
      </p:sp>
      <p:sp>
        <p:nvSpPr>
          <p:cNvPr id="74" name="Rectangle 73">
            <a:extLst>
              <a:ext uri="{FF2B5EF4-FFF2-40B4-BE49-F238E27FC236}">
                <a16:creationId xmlns:a16="http://schemas.microsoft.com/office/drawing/2014/main" id="{451E5D53-6648-9203-3D19-A42FB703EF7B}"/>
              </a:ext>
            </a:extLst>
          </p:cNvPr>
          <p:cNvSpPr/>
          <p:nvPr/>
        </p:nvSpPr>
        <p:spPr bwMode="auto">
          <a:xfrm flipH="1">
            <a:off x="4025253" y="3264430"/>
            <a:ext cx="2081010" cy="9011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Translating languages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Ask Copilot to translate a sentence to one of the supported languages, then ask for more context or a regional dialect.</a:t>
            </a:r>
          </a:p>
        </p:txBody>
      </p:sp>
      <p:sp>
        <p:nvSpPr>
          <p:cNvPr id="76" name="Rectangle 75">
            <a:extLst>
              <a:ext uri="{FF2B5EF4-FFF2-40B4-BE49-F238E27FC236}">
                <a16:creationId xmlns:a16="http://schemas.microsoft.com/office/drawing/2014/main" id="{3862DEA2-B99A-324C-6F34-3FBA183426D1}"/>
              </a:ext>
            </a:extLst>
          </p:cNvPr>
          <p:cNvSpPr/>
          <p:nvPr/>
        </p:nvSpPr>
        <p:spPr bwMode="auto">
          <a:xfrm flipH="1">
            <a:off x="4025253" y="4315531"/>
            <a:ext cx="2081010" cy="6941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0078D4"/>
                </a:solidFill>
                <a:effectLst/>
                <a:uLnTx/>
                <a:uFillTx/>
                <a:latin typeface="Segoe UI Semibold"/>
                <a:ea typeface="+mn-ea"/>
                <a:cs typeface="Calibri" panose="020F0502020204030204" pitchFamily="34" charset="0"/>
              </a:rPr>
              <a:t>Solving technical problems</a:t>
            </a:r>
          </a:p>
          <a:p>
            <a:pPr marL="0" marR="0" lvl="0" indent="0" algn="l" defTabSz="914400" rtl="0" eaLnBrk="1" fontAlgn="base" latinLnBrk="0" hangingPunct="1">
              <a:lnSpc>
                <a:spcPct val="100000"/>
              </a:lnSpc>
              <a:spcBef>
                <a:spcPts val="0"/>
              </a:spcBef>
              <a:spcAft>
                <a:spcPts val="0"/>
              </a:spcAft>
              <a:buClrTx/>
              <a:buSzPts val="1000"/>
              <a:buFontTx/>
              <a:buNone/>
              <a:tabLst>
                <a:tab pos="457200" algn="l"/>
              </a:tabLst>
              <a:defRPr/>
            </a:pPr>
            <a: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Present a technical problem, then narrow it down, or ask for step-by-step guidance​.</a:t>
            </a:r>
          </a:p>
        </p:txBody>
      </p:sp>
      <p:sp>
        <p:nvSpPr>
          <p:cNvPr id="78" name="Graphic 123">
            <a:extLst>
              <a:ext uri="{FF2B5EF4-FFF2-40B4-BE49-F238E27FC236}">
                <a16:creationId xmlns:a16="http://schemas.microsoft.com/office/drawing/2014/main" id="{70660373-BE9B-ED77-3997-709B4C1C7467}"/>
              </a:ext>
              <a:ext uri="{C183D7F6-B498-43B3-948B-1728B52AA6E4}">
                <adec:decorative xmlns:adec="http://schemas.microsoft.com/office/drawing/2017/decorative" val="1"/>
              </a:ext>
            </a:extLst>
          </p:cNvPr>
          <p:cNvSpPr>
            <a:spLocks noChangeAspect="1"/>
          </p:cNvSpPr>
          <p:nvPr/>
        </p:nvSpPr>
        <p:spPr>
          <a:xfrm>
            <a:off x="3561412" y="4390874"/>
            <a:ext cx="229355" cy="278025"/>
          </a:xfrm>
          <a:custGeom>
            <a:avLst/>
            <a:gdLst>
              <a:gd name="connsiteX0" fmla="*/ 235922 w 387153"/>
              <a:gd name="connsiteY0" fmla="*/ 0 h 483941"/>
              <a:gd name="connsiteX1" fmla="*/ 151232 w 387153"/>
              <a:gd name="connsiteY1" fmla="*/ 0 h 483941"/>
              <a:gd name="connsiteX2" fmla="*/ 97127 w 387153"/>
              <a:gd name="connsiteY2" fmla="*/ 48394 h 483941"/>
              <a:gd name="connsiteX3" fmla="*/ 54443 w 387153"/>
              <a:gd name="connsiteY3" fmla="*/ 48394 h 483941"/>
              <a:gd name="connsiteX4" fmla="*/ 0 w 387153"/>
              <a:gd name="connsiteY4" fmla="*/ 102838 h 483941"/>
              <a:gd name="connsiteX5" fmla="*/ 0 w 387153"/>
              <a:gd name="connsiteY5" fmla="*/ 429498 h 483941"/>
              <a:gd name="connsiteX6" fmla="*/ 54443 w 387153"/>
              <a:gd name="connsiteY6" fmla="*/ 483942 h 483941"/>
              <a:gd name="connsiteX7" fmla="*/ 332710 w 387153"/>
              <a:gd name="connsiteY7" fmla="*/ 483942 h 483941"/>
              <a:gd name="connsiteX8" fmla="*/ 387153 w 387153"/>
              <a:gd name="connsiteY8" fmla="*/ 429498 h 483941"/>
              <a:gd name="connsiteX9" fmla="*/ 387153 w 387153"/>
              <a:gd name="connsiteY9" fmla="*/ 102838 h 483941"/>
              <a:gd name="connsiteX10" fmla="*/ 332710 w 387153"/>
              <a:gd name="connsiteY10" fmla="*/ 48394 h 483941"/>
              <a:gd name="connsiteX11" fmla="*/ 290026 w 387153"/>
              <a:gd name="connsiteY11" fmla="*/ 48394 h 483941"/>
              <a:gd name="connsiteX12" fmla="*/ 235922 w 387153"/>
              <a:gd name="connsiteY12" fmla="*/ 0 h 483941"/>
              <a:gd name="connsiteX13" fmla="*/ 151232 w 387153"/>
              <a:gd name="connsiteY13" fmla="*/ 36296 h 483941"/>
              <a:gd name="connsiteX14" fmla="*/ 235922 w 387153"/>
              <a:gd name="connsiteY14" fmla="*/ 36296 h 483941"/>
              <a:gd name="connsiteX15" fmla="*/ 254069 w 387153"/>
              <a:gd name="connsiteY15" fmla="*/ 54443 h 483941"/>
              <a:gd name="connsiteX16" fmla="*/ 235922 w 387153"/>
              <a:gd name="connsiteY16" fmla="*/ 72591 h 483941"/>
              <a:gd name="connsiteX17" fmla="*/ 151232 w 387153"/>
              <a:gd name="connsiteY17" fmla="*/ 72591 h 483941"/>
              <a:gd name="connsiteX18" fmla="*/ 133084 w 387153"/>
              <a:gd name="connsiteY18" fmla="*/ 54443 h 483941"/>
              <a:gd name="connsiteX19" fmla="*/ 151232 w 387153"/>
              <a:gd name="connsiteY19" fmla="*/ 36296 h 483941"/>
              <a:gd name="connsiteX20" fmla="*/ 321337 w 387153"/>
              <a:gd name="connsiteY20" fmla="*/ 162604 h 483941"/>
              <a:gd name="connsiteX21" fmla="*/ 321337 w 387153"/>
              <a:gd name="connsiteY21" fmla="*/ 188253 h 483941"/>
              <a:gd name="connsiteX22" fmla="*/ 272943 w 387153"/>
              <a:gd name="connsiteY22" fmla="*/ 236647 h 483941"/>
              <a:gd name="connsiteX23" fmla="*/ 247294 w 387153"/>
              <a:gd name="connsiteY23" fmla="*/ 236647 h 483941"/>
              <a:gd name="connsiteX24" fmla="*/ 223097 w 387153"/>
              <a:gd name="connsiteY24" fmla="*/ 212450 h 483941"/>
              <a:gd name="connsiteX25" fmla="*/ 222192 w 387153"/>
              <a:gd name="connsiteY25" fmla="*/ 186801 h 483941"/>
              <a:gd name="connsiteX26" fmla="*/ 247841 w 387153"/>
              <a:gd name="connsiteY26" fmla="*/ 185896 h 483941"/>
              <a:gd name="connsiteX27" fmla="*/ 248746 w 387153"/>
              <a:gd name="connsiteY27" fmla="*/ 186801 h 483941"/>
              <a:gd name="connsiteX28" fmla="*/ 260119 w 387153"/>
              <a:gd name="connsiteY28" fmla="*/ 198174 h 483941"/>
              <a:gd name="connsiteX29" fmla="*/ 295688 w 387153"/>
              <a:gd name="connsiteY29" fmla="*/ 162604 h 483941"/>
              <a:gd name="connsiteX30" fmla="*/ 321337 w 387153"/>
              <a:gd name="connsiteY30" fmla="*/ 162604 h 483941"/>
              <a:gd name="connsiteX31" fmla="*/ 321337 w 387153"/>
              <a:gd name="connsiteY31" fmla="*/ 321337 h 483941"/>
              <a:gd name="connsiteX32" fmla="*/ 272943 w 387153"/>
              <a:gd name="connsiteY32" fmla="*/ 369731 h 483941"/>
              <a:gd name="connsiteX33" fmla="*/ 247294 w 387153"/>
              <a:gd name="connsiteY33" fmla="*/ 369731 h 483941"/>
              <a:gd name="connsiteX34" fmla="*/ 223097 w 387153"/>
              <a:gd name="connsiteY34" fmla="*/ 345534 h 483941"/>
              <a:gd name="connsiteX35" fmla="*/ 222192 w 387153"/>
              <a:gd name="connsiteY35" fmla="*/ 319885 h 483941"/>
              <a:gd name="connsiteX36" fmla="*/ 247841 w 387153"/>
              <a:gd name="connsiteY36" fmla="*/ 318980 h 483941"/>
              <a:gd name="connsiteX37" fmla="*/ 248746 w 387153"/>
              <a:gd name="connsiteY37" fmla="*/ 319885 h 483941"/>
              <a:gd name="connsiteX38" fmla="*/ 260119 w 387153"/>
              <a:gd name="connsiteY38" fmla="*/ 331258 h 483941"/>
              <a:gd name="connsiteX39" fmla="*/ 295688 w 387153"/>
              <a:gd name="connsiteY39" fmla="*/ 295688 h 483941"/>
              <a:gd name="connsiteX40" fmla="*/ 321337 w 387153"/>
              <a:gd name="connsiteY40" fmla="*/ 294783 h 483941"/>
              <a:gd name="connsiteX41" fmla="*/ 322242 w 387153"/>
              <a:gd name="connsiteY41" fmla="*/ 320432 h 483941"/>
              <a:gd name="connsiteX42" fmla="*/ 321337 w 387153"/>
              <a:gd name="connsiteY42" fmla="*/ 321337 h 483941"/>
              <a:gd name="connsiteX43" fmla="*/ 72591 w 387153"/>
              <a:gd name="connsiteY43" fmla="*/ 199626 h 483941"/>
              <a:gd name="connsiteX44" fmla="*/ 90739 w 387153"/>
              <a:gd name="connsiteY44" fmla="*/ 181478 h 483941"/>
              <a:gd name="connsiteX45" fmla="*/ 175429 w 387153"/>
              <a:gd name="connsiteY45" fmla="*/ 181478 h 483941"/>
              <a:gd name="connsiteX46" fmla="*/ 193577 w 387153"/>
              <a:gd name="connsiteY46" fmla="*/ 199626 h 483941"/>
              <a:gd name="connsiteX47" fmla="*/ 175429 w 387153"/>
              <a:gd name="connsiteY47" fmla="*/ 217774 h 483941"/>
              <a:gd name="connsiteX48" fmla="*/ 90739 w 387153"/>
              <a:gd name="connsiteY48" fmla="*/ 217774 h 483941"/>
              <a:gd name="connsiteX49" fmla="*/ 72591 w 387153"/>
              <a:gd name="connsiteY49" fmla="*/ 199626 h 483941"/>
              <a:gd name="connsiteX50" fmla="*/ 90739 w 387153"/>
              <a:gd name="connsiteY50" fmla="*/ 314562 h 483941"/>
              <a:gd name="connsiteX51" fmla="*/ 175429 w 387153"/>
              <a:gd name="connsiteY51" fmla="*/ 314562 h 483941"/>
              <a:gd name="connsiteX52" fmla="*/ 193577 w 387153"/>
              <a:gd name="connsiteY52" fmla="*/ 332710 h 483941"/>
              <a:gd name="connsiteX53" fmla="*/ 175429 w 387153"/>
              <a:gd name="connsiteY53" fmla="*/ 350858 h 483941"/>
              <a:gd name="connsiteX54" fmla="*/ 90739 w 387153"/>
              <a:gd name="connsiteY54" fmla="*/ 350858 h 483941"/>
              <a:gd name="connsiteX55" fmla="*/ 72591 w 387153"/>
              <a:gd name="connsiteY55" fmla="*/ 332710 h 483941"/>
              <a:gd name="connsiteX56" fmla="*/ 90739 w 387153"/>
              <a:gd name="connsiteY56" fmla="*/ 314562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7153" h="483941">
                <a:moveTo>
                  <a:pt x="235922" y="0"/>
                </a:moveTo>
                <a:lnTo>
                  <a:pt x="151232" y="0"/>
                </a:lnTo>
                <a:cubicBezTo>
                  <a:pt x="123505" y="1"/>
                  <a:pt x="100208" y="20839"/>
                  <a:pt x="97127" y="48394"/>
                </a:cubicBezTo>
                <a:lnTo>
                  <a:pt x="54443" y="48394"/>
                </a:lnTo>
                <a:cubicBezTo>
                  <a:pt x="24375" y="48394"/>
                  <a:pt x="0" y="72769"/>
                  <a:pt x="0" y="102838"/>
                </a:cubicBezTo>
                <a:lnTo>
                  <a:pt x="0" y="429498"/>
                </a:lnTo>
                <a:cubicBezTo>
                  <a:pt x="0" y="459566"/>
                  <a:pt x="24375" y="483942"/>
                  <a:pt x="54443" y="483942"/>
                </a:cubicBezTo>
                <a:lnTo>
                  <a:pt x="332710" y="483942"/>
                </a:lnTo>
                <a:cubicBezTo>
                  <a:pt x="362777" y="483942"/>
                  <a:pt x="387153" y="459566"/>
                  <a:pt x="387153" y="429498"/>
                </a:cubicBezTo>
                <a:lnTo>
                  <a:pt x="387153" y="102838"/>
                </a:lnTo>
                <a:cubicBezTo>
                  <a:pt x="387153" y="72769"/>
                  <a:pt x="362777" y="48394"/>
                  <a:pt x="332710" y="48394"/>
                </a:cubicBezTo>
                <a:lnTo>
                  <a:pt x="290026" y="48394"/>
                </a:lnTo>
                <a:cubicBezTo>
                  <a:pt x="286946" y="20839"/>
                  <a:pt x="263649" y="1"/>
                  <a:pt x="235922" y="0"/>
                </a:cubicBezTo>
                <a:close/>
                <a:moveTo>
                  <a:pt x="151232" y="36296"/>
                </a:moveTo>
                <a:lnTo>
                  <a:pt x="235922" y="36296"/>
                </a:lnTo>
                <a:cubicBezTo>
                  <a:pt x="245944" y="36296"/>
                  <a:pt x="254069" y="44421"/>
                  <a:pt x="254069" y="54443"/>
                </a:cubicBezTo>
                <a:cubicBezTo>
                  <a:pt x="254069" y="64466"/>
                  <a:pt x="245944" y="72591"/>
                  <a:pt x="235922" y="72591"/>
                </a:cubicBezTo>
                <a:lnTo>
                  <a:pt x="151232" y="72591"/>
                </a:lnTo>
                <a:cubicBezTo>
                  <a:pt x="141209" y="72591"/>
                  <a:pt x="133084" y="64466"/>
                  <a:pt x="133084" y="54443"/>
                </a:cubicBezTo>
                <a:cubicBezTo>
                  <a:pt x="133084" y="44421"/>
                  <a:pt x="141209" y="36296"/>
                  <a:pt x="151232" y="36296"/>
                </a:cubicBezTo>
                <a:close/>
                <a:moveTo>
                  <a:pt x="321337" y="162604"/>
                </a:moveTo>
                <a:cubicBezTo>
                  <a:pt x="328415" y="169690"/>
                  <a:pt x="328415" y="181168"/>
                  <a:pt x="321337" y="188253"/>
                </a:cubicBezTo>
                <a:lnTo>
                  <a:pt x="272943" y="236647"/>
                </a:lnTo>
                <a:cubicBezTo>
                  <a:pt x="265858" y="243725"/>
                  <a:pt x="254379" y="243725"/>
                  <a:pt x="247294" y="236647"/>
                </a:cubicBezTo>
                <a:lnTo>
                  <a:pt x="223097" y="212450"/>
                </a:lnTo>
                <a:cubicBezTo>
                  <a:pt x="215765" y="205617"/>
                  <a:pt x="215359" y="194133"/>
                  <a:pt x="222192" y="186801"/>
                </a:cubicBezTo>
                <a:cubicBezTo>
                  <a:pt x="229025" y="179469"/>
                  <a:pt x="240507" y="179063"/>
                  <a:pt x="247841" y="185896"/>
                </a:cubicBezTo>
                <a:cubicBezTo>
                  <a:pt x="248153" y="186187"/>
                  <a:pt x="248456" y="186489"/>
                  <a:pt x="248746" y="186801"/>
                </a:cubicBezTo>
                <a:lnTo>
                  <a:pt x="260119" y="198174"/>
                </a:lnTo>
                <a:lnTo>
                  <a:pt x="295688" y="162604"/>
                </a:lnTo>
                <a:cubicBezTo>
                  <a:pt x="302773" y="155528"/>
                  <a:pt x="314252" y="155528"/>
                  <a:pt x="321337" y="162604"/>
                </a:cubicBezTo>
                <a:close/>
                <a:moveTo>
                  <a:pt x="321337" y="321337"/>
                </a:moveTo>
                <a:lnTo>
                  <a:pt x="272943" y="369731"/>
                </a:lnTo>
                <a:cubicBezTo>
                  <a:pt x="265858" y="376809"/>
                  <a:pt x="254379" y="376809"/>
                  <a:pt x="247294" y="369731"/>
                </a:cubicBezTo>
                <a:lnTo>
                  <a:pt x="223097" y="345534"/>
                </a:lnTo>
                <a:cubicBezTo>
                  <a:pt x="215765" y="338701"/>
                  <a:pt x="215359" y="327217"/>
                  <a:pt x="222192" y="319885"/>
                </a:cubicBezTo>
                <a:cubicBezTo>
                  <a:pt x="229025" y="312554"/>
                  <a:pt x="240507" y="312147"/>
                  <a:pt x="247841" y="318980"/>
                </a:cubicBezTo>
                <a:cubicBezTo>
                  <a:pt x="248153" y="319271"/>
                  <a:pt x="248456" y="319573"/>
                  <a:pt x="248746" y="319885"/>
                </a:cubicBezTo>
                <a:lnTo>
                  <a:pt x="260119" y="331258"/>
                </a:lnTo>
                <a:lnTo>
                  <a:pt x="295688" y="295688"/>
                </a:lnTo>
                <a:cubicBezTo>
                  <a:pt x="302522" y="288357"/>
                  <a:pt x="314006" y="287950"/>
                  <a:pt x="321337" y="294783"/>
                </a:cubicBezTo>
                <a:cubicBezTo>
                  <a:pt x="328669" y="301617"/>
                  <a:pt x="329076" y="313098"/>
                  <a:pt x="322242" y="320432"/>
                </a:cubicBezTo>
                <a:cubicBezTo>
                  <a:pt x="321952" y="320744"/>
                  <a:pt x="321649" y="321047"/>
                  <a:pt x="321337" y="321337"/>
                </a:cubicBezTo>
                <a:close/>
                <a:moveTo>
                  <a:pt x="72591" y="199626"/>
                </a:moveTo>
                <a:cubicBezTo>
                  <a:pt x="72591" y="189603"/>
                  <a:pt x="80716" y="181478"/>
                  <a:pt x="90739" y="181478"/>
                </a:cubicBezTo>
                <a:lnTo>
                  <a:pt x="175429" y="181478"/>
                </a:lnTo>
                <a:cubicBezTo>
                  <a:pt x="185451" y="181478"/>
                  <a:pt x="193577" y="189603"/>
                  <a:pt x="193577" y="199626"/>
                </a:cubicBezTo>
                <a:cubicBezTo>
                  <a:pt x="193577" y="209648"/>
                  <a:pt x="185451" y="217774"/>
                  <a:pt x="175429" y="217774"/>
                </a:cubicBezTo>
                <a:lnTo>
                  <a:pt x="90739" y="217774"/>
                </a:lnTo>
                <a:cubicBezTo>
                  <a:pt x="80716" y="217774"/>
                  <a:pt x="72591" y="209648"/>
                  <a:pt x="72591" y="199626"/>
                </a:cubicBezTo>
                <a:close/>
                <a:moveTo>
                  <a:pt x="90739" y="314562"/>
                </a:moveTo>
                <a:lnTo>
                  <a:pt x="175429" y="314562"/>
                </a:lnTo>
                <a:cubicBezTo>
                  <a:pt x="185451" y="314562"/>
                  <a:pt x="193577" y="322687"/>
                  <a:pt x="193577" y="332710"/>
                </a:cubicBezTo>
                <a:cubicBezTo>
                  <a:pt x="193577" y="342732"/>
                  <a:pt x="185451" y="350858"/>
                  <a:pt x="175429" y="350858"/>
                </a:cubicBezTo>
                <a:lnTo>
                  <a:pt x="90739" y="350858"/>
                </a:lnTo>
                <a:cubicBezTo>
                  <a:pt x="80716" y="350858"/>
                  <a:pt x="72591" y="342732"/>
                  <a:pt x="72591" y="332710"/>
                </a:cubicBezTo>
                <a:cubicBezTo>
                  <a:pt x="72591" y="322687"/>
                  <a:pt x="80716" y="314562"/>
                  <a:pt x="90739" y="31456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79" name="Graphic 125">
            <a:extLst>
              <a:ext uri="{FF2B5EF4-FFF2-40B4-BE49-F238E27FC236}">
                <a16:creationId xmlns:a16="http://schemas.microsoft.com/office/drawing/2014/main" id="{FD631E2B-3900-5D6B-40B9-15100892D52D}"/>
              </a:ext>
              <a:ext uri="{C183D7F6-B498-43B3-948B-1728B52AA6E4}">
                <adec:decorative xmlns:adec="http://schemas.microsoft.com/office/drawing/2017/decorative" val="1"/>
              </a:ext>
            </a:extLst>
          </p:cNvPr>
          <p:cNvSpPr>
            <a:spLocks noChangeAspect="1"/>
          </p:cNvSpPr>
          <p:nvPr/>
        </p:nvSpPr>
        <p:spPr>
          <a:xfrm>
            <a:off x="3510199" y="3332308"/>
            <a:ext cx="331780" cy="214097"/>
          </a:xfrm>
          <a:custGeom>
            <a:avLst/>
            <a:gdLst>
              <a:gd name="connsiteX0" fmla="*/ 373922 w 509132"/>
              <a:gd name="connsiteY0" fmla="*/ 31536 h 338787"/>
              <a:gd name="connsiteX1" fmla="*/ 358194 w 509132"/>
              <a:gd name="connsiteY1" fmla="*/ 1144 h 338787"/>
              <a:gd name="connsiteX2" fmla="*/ 327802 w 509132"/>
              <a:gd name="connsiteY2" fmla="*/ 16872 h 338787"/>
              <a:gd name="connsiteX3" fmla="*/ 319962 w 509132"/>
              <a:gd name="connsiteY3" fmla="*/ 49393 h 338787"/>
              <a:gd name="connsiteX4" fmla="*/ 279989 w 509132"/>
              <a:gd name="connsiteY4" fmla="*/ 48473 h 338787"/>
              <a:gd name="connsiteX5" fmla="*/ 254134 w 509132"/>
              <a:gd name="connsiteY5" fmla="*/ 70892 h 338787"/>
              <a:gd name="connsiteX6" fmla="*/ 276553 w 509132"/>
              <a:gd name="connsiteY6" fmla="*/ 96747 h 338787"/>
              <a:gd name="connsiteX7" fmla="*/ 310816 w 509132"/>
              <a:gd name="connsiteY7" fmla="*/ 97884 h 338787"/>
              <a:gd name="connsiteX8" fmla="*/ 305009 w 509132"/>
              <a:gd name="connsiteY8" fmla="*/ 138971 h 338787"/>
              <a:gd name="connsiteX9" fmla="*/ 241225 w 509132"/>
              <a:gd name="connsiteY9" fmla="*/ 204303 h 338787"/>
              <a:gd name="connsiteX10" fmla="*/ 247008 w 509132"/>
              <a:gd name="connsiteY10" fmla="*/ 298260 h 338787"/>
              <a:gd name="connsiteX11" fmla="*/ 307477 w 509132"/>
              <a:gd name="connsiteY11" fmla="*/ 312488 h 338787"/>
              <a:gd name="connsiteX12" fmla="*/ 331383 w 509132"/>
              <a:gd name="connsiteY12" fmla="*/ 304745 h 338787"/>
              <a:gd name="connsiteX13" fmla="*/ 365228 w 509132"/>
              <a:gd name="connsiteY13" fmla="*/ 309802 h 338787"/>
              <a:gd name="connsiteX14" fmla="*/ 373631 w 509132"/>
              <a:gd name="connsiteY14" fmla="*/ 282241 h 338787"/>
              <a:gd name="connsiteX15" fmla="*/ 372639 w 509132"/>
              <a:gd name="connsiteY15" fmla="*/ 279459 h 338787"/>
              <a:gd name="connsiteX16" fmla="*/ 438818 w 509132"/>
              <a:gd name="connsiteY16" fmla="*/ 181219 h 338787"/>
              <a:gd name="connsiteX17" fmla="*/ 454740 w 509132"/>
              <a:gd name="connsiteY17" fmla="*/ 202125 h 338787"/>
              <a:gd name="connsiteX18" fmla="*/ 457136 w 509132"/>
              <a:gd name="connsiteY18" fmla="*/ 248341 h 338787"/>
              <a:gd name="connsiteX19" fmla="*/ 412613 w 509132"/>
              <a:gd name="connsiteY19" fmla="*/ 292937 h 338787"/>
              <a:gd name="connsiteX20" fmla="*/ 401797 w 509132"/>
              <a:gd name="connsiteY20" fmla="*/ 325409 h 338787"/>
              <a:gd name="connsiteX21" fmla="*/ 434269 w 509132"/>
              <a:gd name="connsiteY21" fmla="*/ 336225 h 338787"/>
              <a:gd name="connsiteX22" fmla="*/ 502529 w 509132"/>
              <a:gd name="connsiteY22" fmla="*/ 265086 h 338787"/>
              <a:gd name="connsiteX23" fmla="*/ 498416 w 509132"/>
              <a:gd name="connsiteY23" fmla="*/ 181267 h 338787"/>
              <a:gd name="connsiteX24" fmla="*/ 447505 w 509132"/>
              <a:gd name="connsiteY24" fmla="*/ 128880 h 338787"/>
              <a:gd name="connsiteX25" fmla="*/ 447650 w 509132"/>
              <a:gd name="connsiteY25" fmla="*/ 120992 h 338787"/>
              <a:gd name="connsiteX26" fmla="*/ 423538 w 509132"/>
              <a:gd name="connsiteY26" fmla="*/ 96711 h 338787"/>
              <a:gd name="connsiteX27" fmla="*/ 399885 w 509132"/>
              <a:gd name="connsiteY27" fmla="*/ 115427 h 338787"/>
              <a:gd name="connsiteX28" fmla="*/ 356427 w 509132"/>
              <a:gd name="connsiteY28" fmla="*/ 118766 h 338787"/>
              <a:gd name="connsiteX29" fmla="*/ 360444 w 509132"/>
              <a:gd name="connsiteY29" fmla="*/ 95440 h 338787"/>
              <a:gd name="connsiteX30" fmla="*/ 429212 w 509132"/>
              <a:gd name="connsiteY30" fmla="*/ 83995 h 338787"/>
              <a:gd name="connsiteX31" fmla="*/ 446286 w 509132"/>
              <a:gd name="connsiteY31" fmla="*/ 54338 h 338787"/>
              <a:gd name="connsiteX32" fmla="*/ 417694 w 509132"/>
              <a:gd name="connsiteY32" fmla="*/ 37004 h 338787"/>
              <a:gd name="connsiteX33" fmla="*/ 370171 w 509132"/>
              <a:gd name="connsiteY33" fmla="*/ 45667 h 338787"/>
              <a:gd name="connsiteX34" fmla="*/ 373922 w 509132"/>
              <a:gd name="connsiteY34" fmla="*/ 31536 h 338787"/>
              <a:gd name="connsiteX35" fmla="*/ 284731 w 509132"/>
              <a:gd name="connsiteY35" fmla="*/ 225475 h 338787"/>
              <a:gd name="connsiteX36" fmla="*/ 303073 w 509132"/>
              <a:gd name="connsiteY36" fmla="*/ 200383 h 338787"/>
              <a:gd name="connsiteX37" fmla="*/ 305444 w 509132"/>
              <a:gd name="connsiteY37" fmla="*/ 223927 h 338787"/>
              <a:gd name="connsiteX38" fmla="*/ 313695 w 509132"/>
              <a:gd name="connsiteY38" fmla="*/ 259666 h 338787"/>
              <a:gd name="connsiteX39" fmla="*/ 297386 w 509132"/>
              <a:gd name="connsiteY39" fmla="*/ 265158 h 338787"/>
              <a:gd name="connsiteX40" fmla="*/ 282529 w 509132"/>
              <a:gd name="connsiteY40" fmla="*/ 265304 h 338787"/>
              <a:gd name="connsiteX41" fmla="*/ 282433 w 509132"/>
              <a:gd name="connsiteY41" fmla="*/ 265279 h 338787"/>
              <a:gd name="connsiteX42" fmla="*/ 284731 w 509132"/>
              <a:gd name="connsiteY42" fmla="*/ 225475 h 338787"/>
              <a:gd name="connsiteX43" fmla="*/ 393570 w 509132"/>
              <a:gd name="connsiteY43" fmla="*/ 163482 h 338787"/>
              <a:gd name="connsiteX44" fmla="*/ 355629 w 509132"/>
              <a:gd name="connsiteY44" fmla="*/ 229540 h 338787"/>
              <a:gd name="connsiteX45" fmla="*/ 353330 w 509132"/>
              <a:gd name="connsiteY45" fmla="*/ 216837 h 338787"/>
              <a:gd name="connsiteX46" fmla="*/ 351201 w 509132"/>
              <a:gd name="connsiteY46" fmla="*/ 170766 h 338787"/>
              <a:gd name="connsiteX47" fmla="*/ 353621 w 509132"/>
              <a:gd name="connsiteY47" fmla="*/ 169894 h 338787"/>
              <a:gd name="connsiteX48" fmla="*/ 393570 w 509132"/>
              <a:gd name="connsiteY48" fmla="*/ 163482 h 338787"/>
              <a:gd name="connsiteX49" fmla="*/ 393570 w 509132"/>
              <a:gd name="connsiteY49" fmla="*/ 163482 h 338787"/>
              <a:gd name="connsiteX50" fmla="*/ 353621 w 509132"/>
              <a:gd name="connsiteY50" fmla="*/ 169894 h 338787"/>
              <a:gd name="connsiteX51" fmla="*/ 393570 w 509132"/>
              <a:gd name="connsiteY51" fmla="*/ 163482 h 338787"/>
              <a:gd name="connsiteX52" fmla="*/ 146058 w 509132"/>
              <a:gd name="connsiteY52" fmla="*/ 55418 h 338787"/>
              <a:gd name="connsiteX53" fmla="*/ 38236 w 509132"/>
              <a:gd name="connsiteY53" fmla="*/ 63427 h 338787"/>
              <a:gd name="connsiteX54" fmla="*/ 27136 w 509132"/>
              <a:gd name="connsiteY54" fmla="*/ 95797 h 338787"/>
              <a:gd name="connsiteX55" fmla="*/ 58755 w 509132"/>
              <a:gd name="connsiteY55" fmla="*/ 107248 h 338787"/>
              <a:gd name="connsiteX56" fmla="*/ 132532 w 509132"/>
              <a:gd name="connsiteY56" fmla="*/ 101876 h 338787"/>
              <a:gd name="connsiteX57" fmla="*/ 149228 w 509132"/>
              <a:gd name="connsiteY57" fmla="*/ 110829 h 338787"/>
              <a:gd name="connsiteX58" fmla="*/ 155446 w 509132"/>
              <a:gd name="connsiteY58" fmla="*/ 121815 h 338787"/>
              <a:gd name="connsiteX59" fmla="*/ 157624 w 509132"/>
              <a:gd name="connsiteY59" fmla="*/ 138511 h 338787"/>
              <a:gd name="connsiteX60" fmla="*/ 144195 w 509132"/>
              <a:gd name="connsiteY60" fmla="*/ 135680 h 338787"/>
              <a:gd name="connsiteX61" fmla="*/ 41067 w 509132"/>
              <a:gd name="connsiteY61" fmla="*/ 151166 h 338787"/>
              <a:gd name="connsiteX62" fmla="*/ 367 w 509132"/>
              <a:gd name="connsiteY62" fmla="*/ 234597 h 338787"/>
              <a:gd name="connsiteX63" fmla="*/ 62602 w 509132"/>
              <a:gd name="connsiteY63" fmla="*/ 310479 h 338787"/>
              <a:gd name="connsiteX64" fmla="*/ 156414 w 509132"/>
              <a:gd name="connsiteY64" fmla="*/ 298212 h 338787"/>
              <a:gd name="connsiteX65" fmla="*/ 158350 w 509132"/>
              <a:gd name="connsiteY65" fmla="*/ 297244 h 338787"/>
              <a:gd name="connsiteX66" fmla="*/ 188354 w 509132"/>
              <a:gd name="connsiteY66" fmla="*/ 313698 h 338787"/>
              <a:gd name="connsiteX67" fmla="*/ 205776 w 509132"/>
              <a:gd name="connsiteY67" fmla="*/ 290444 h 338787"/>
              <a:gd name="connsiteX68" fmla="*/ 205776 w 509132"/>
              <a:gd name="connsiteY68" fmla="*/ 157288 h 338787"/>
              <a:gd name="connsiteX69" fmla="*/ 205897 w 509132"/>
              <a:gd name="connsiteY69" fmla="*/ 152448 h 338787"/>
              <a:gd name="connsiteX70" fmla="*/ 201832 w 509132"/>
              <a:gd name="connsiteY70" fmla="*/ 107974 h 338787"/>
              <a:gd name="connsiteX71" fmla="*/ 183563 w 509132"/>
              <a:gd name="connsiteY71" fmla="*/ 76760 h 338787"/>
              <a:gd name="connsiteX72" fmla="*/ 146131 w 509132"/>
              <a:gd name="connsiteY72" fmla="*/ 55442 h 338787"/>
              <a:gd name="connsiteX73" fmla="*/ 146058 w 509132"/>
              <a:gd name="connsiteY73" fmla="*/ 55442 h 338787"/>
              <a:gd name="connsiteX74" fmla="*/ 135919 w 509132"/>
              <a:gd name="connsiteY74" fmla="*/ 183372 h 338787"/>
              <a:gd name="connsiteX75" fmla="*/ 157382 w 509132"/>
              <a:gd name="connsiteY75" fmla="*/ 188744 h 338787"/>
              <a:gd name="connsiteX76" fmla="*/ 157382 w 509132"/>
              <a:gd name="connsiteY76" fmla="*/ 241905 h 338787"/>
              <a:gd name="connsiteX77" fmla="*/ 135484 w 509132"/>
              <a:gd name="connsiteY77" fmla="*/ 254584 h 338787"/>
              <a:gd name="connsiteX78" fmla="*/ 75644 w 509132"/>
              <a:gd name="connsiteY78" fmla="*/ 263876 h 338787"/>
              <a:gd name="connsiteX79" fmla="*/ 48568 w 509132"/>
              <a:gd name="connsiteY79" fmla="*/ 230266 h 338787"/>
              <a:gd name="connsiteX80" fmla="*/ 64707 w 509132"/>
              <a:gd name="connsiteY80" fmla="*/ 193414 h 338787"/>
              <a:gd name="connsiteX81" fmla="*/ 135919 w 509132"/>
              <a:gd name="connsiteY81" fmla="*/ 183372 h 33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9132" h="338787">
                <a:moveTo>
                  <a:pt x="373922" y="31536"/>
                </a:moveTo>
                <a:cubicBezTo>
                  <a:pt x="377970" y="18800"/>
                  <a:pt x="370929" y="5193"/>
                  <a:pt x="358194" y="1144"/>
                </a:cubicBezTo>
                <a:cubicBezTo>
                  <a:pt x="345459" y="-2905"/>
                  <a:pt x="331850" y="4136"/>
                  <a:pt x="327802" y="16872"/>
                </a:cubicBezTo>
                <a:cubicBezTo>
                  <a:pt x="324802" y="26285"/>
                  <a:pt x="322092" y="38625"/>
                  <a:pt x="319962" y="49393"/>
                </a:cubicBezTo>
                <a:cubicBezTo>
                  <a:pt x="306291" y="49683"/>
                  <a:pt x="292862" y="49393"/>
                  <a:pt x="279989" y="48473"/>
                </a:cubicBezTo>
                <a:cubicBezTo>
                  <a:pt x="266659" y="47525"/>
                  <a:pt x="255083" y="57562"/>
                  <a:pt x="254134" y="70892"/>
                </a:cubicBezTo>
                <a:cubicBezTo>
                  <a:pt x="253186" y="84222"/>
                  <a:pt x="263223" y="95798"/>
                  <a:pt x="276553" y="96747"/>
                </a:cubicBezTo>
                <a:cubicBezTo>
                  <a:pt x="287683" y="97521"/>
                  <a:pt x="299153" y="97908"/>
                  <a:pt x="310816" y="97884"/>
                </a:cubicBezTo>
                <a:cubicBezTo>
                  <a:pt x="308423" y="111511"/>
                  <a:pt x="306487" y="125214"/>
                  <a:pt x="305009" y="138971"/>
                </a:cubicBezTo>
                <a:cubicBezTo>
                  <a:pt x="274448" y="156296"/>
                  <a:pt x="253178" y="179718"/>
                  <a:pt x="241225" y="204303"/>
                </a:cubicBezTo>
                <a:cubicBezTo>
                  <a:pt x="226126" y="235348"/>
                  <a:pt x="224287" y="273434"/>
                  <a:pt x="247008" y="298260"/>
                </a:cubicBezTo>
                <a:cubicBezTo>
                  <a:pt x="263341" y="316069"/>
                  <a:pt x="288240" y="316601"/>
                  <a:pt x="307477" y="312488"/>
                </a:cubicBezTo>
                <a:cubicBezTo>
                  <a:pt x="315268" y="310842"/>
                  <a:pt x="323302" y="308229"/>
                  <a:pt x="331383" y="304745"/>
                </a:cubicBezTo>
                <a:cubicBezTo>
                  <a:pt x="339332" y="315486"/>
                  <a:pt x="354484" y="317751"/>
                  <a:pt x="365228" y="309802"/>
                </a:cubicBezTo>
                <a:cubicBezTo>
                  <a:pt x="373789" y="303465"/>
                  <a:pt x="377201" y="292276"/>
                  <a:pt x="373631" y="282241"/>
                </a:cubicBezTo>
                <a:cubicBezTo>
                  <a:pt x="373305" y="281312"/>
                  <a:pt x="372973" y="280386"/>
                  <a:pt x="372639" y="279459"/>
                </a:cubicBezTo>
                <a:cubicBezTo>
                  <a:pt x="403960" y="254006"/>
                  <a:pt x="426996" y="219808"/>
                  <a:pt x="438818" y="181219"/>
                </a:cubicBezTo>
                <a:cubicBezTo>
                  <a:pt x="445739" y="187292"/>
                  <a:pt x="451086" y="194527"/>
                  <a:pt x="454740" y="202125"/>
                </a:cubicBezTo>
                <a:cubicBezTo>
                  <a:pt x="461612" y="216498"/>
                  <a:pt x="462822" y="232879"/>
                  <a:pt x="457136" y="248341"/>
                </a:cubicBezTo>
                <a:cubicBezTo>
                  <a:pt x="451474" y="263658"/>
                  <a:pt x="438262" y="280112"/>
                  <a:pt x="412613" y="292937"/>
                </a:cubicBezTo>
                <a:cubicBezTo>
                  <a:pt x="400660" y="298916"/>
                  <a:pt x="395818" y="313456"/>
                  <a:pt x="401797" y="325409"/>
                </a:cubicBezTo>
                <a:cubicBezTo>
                  <a:pt x="407776" y="337362"/>
                  <a:pt x="422316" y="342204"/>
                  <a:pt x="434269" y="336225"/>
                </a:cubicBezTo>
                <a:cubicBezTo>
                  <a:pt x="469113" y="318803"/>
                  <a:pt x="491979" y="293687"/>
                  <a:pt x="502529" y="265086"/>
                </a:cubicBezTo>
                <a:cubicBezTo>
                  <a:pt x="512591" y="237745"/>
                  <a:pt x="511105" y="207492"/>
                  <a:pt x="498416" y="181267"/>
                </a:cubicBezTo>
                <a:cubicBezTo>
                  <a:pt x="487590" y="158735"/>
                  <a:pt x="469718" y="140344"/>
                  <a:pt x="447505" y="128880"/>
                </a:cubicBezTo>
                <a:cubicBezTo>
                  <a:pt x="447602" y="126315"/>
                  <a:pt x="447650" y="123654"/>
                  <a:pt x="447650" y="120992"/>
                </a:cubicBezTo>
                <a:cubicBezTo>
                  <a:pt x="447696" y="107629"/>
                  <a:pt x="436902" y="96758"/>
                  <a:pt x="423538" y="96711"/>
                </a:cubicBezTo>
                <a:cubicBezTo>
                  <a:pt x="412255" y="96672"/>
                  <a:pt x="402441" y="104436"/>
                  <a:pt x="399885" y="115427"/>
                </a:cubicBezTo>
                <a:cubicBezTo>
                  <a:pt x="385314" y="114341"/>
                  <a:pt x="370663" y="115466"/>
                  <a:pt x="356427" y="118766"/>
                </a:cubicBezTo>
                <a:cubicBezTo>
                  <a:pt x="357565" y="111386"/>
                  <a:pt x="358895" y="103619"/>
                  <a:pt x="360444" y="95440"/>
                </a:cubicBezTo>
                <a:cubicBezTo>
                  <a:pt x="383610" y="93271"/>
                  <a:pt x="406593" y="89446"/>
                  <a:pt x="429212" y="83995"/>
                </a:cubicBezTo>
                <a:cubicBezTo>
                  <a:pt x="442116" y="80520"/>
                  <a:pt x="449760" y="67242"/>
                  <a:pt x="446286" y="54338"/>
                </a:cubicBezTo>
                <a:cubicBezTo>
                  <a:pt x="442920" y="41846"/>
                  <a:pt x="430325" y="34210"/>
                  <a:pt x="417694" y="37004"/>
                </a:cubicBezTo>
                <a:cubicBezTo>
                  <a:pt x="402644" y="40682"/>
                  <a:pt x="386577" y="43586"/>
                  <a:pt x="370171" y="45667"/>
                </a:cubicBezTo>
                <a:cubicBezTo>
                  <a:pt x="371333" y="40634"/>
                  <a:pt x="372591" y="35770"/>
                  <a:pt x="373922" y="31536"/>
                </a:cubicBezTo>
                <a:close/>
                <a:moveTo>
                  <a:pt x="284731" y="225475"/>
                </a:moveTo>
                <a:cubicBezTo>
                  <a:pt x="288748" y="217248"/>
                  <a:pt x="294749" y="208610"/>
                  <a:pt x="303073" y="200383"/>
                </a:cubicBezTo>
                <a:cubicBezTo>
                  <a:pt x="303557" y="208803"/>
                  <a:pt x="304355" y="216595"/>
                  <a:pt x="305444" y="223927"/>
                </a:cubicBezTo>
                <a:cubicBezTo>
                  <a:pt x="307452" y="237477"/>
                  <a:pt x="310453" y="249285"/>
                  <a:pt x="313695" y="259666"/>
                </a:cubicBezTo>
                <a:cubicBezTo>
                  <a:pt x="308466" y="262061"/>
                  <a:pt x="303000" y="263900"/>
                  <a:pt x="297386" y="265158"/>
                </a:cubicBezTo>
                <a:cubicBezTo>
                  <a:pt x="287006" y="267384"/>
                  <a:pt x="283159" y="265618"/>
                  <a:pt x="282529" y="265304"/>
                </a:cubicBezTo>
                <a:lnTo>
                  <a:pt x="282433" y="265279"/>
                </a:lnTo>
                <a:cubicBezTo>
                  <a:pt x="278513" y="260609"/>
                  <a:pt x="274472" y="246551"/>
                  <a:pt x="284731" y="225475"/>
                </a:cubicBezTo>
                <a:close/>
                <a:moveTo>
                  <a:pt x="393570" y="163482"/>
                </a:moveTo>
                <a:cubicBezTo>
                  <a:pt x="386657" y="188333"/>
                  <a:pt x="373610" y="211046"/>
                  <a:pt x="355629" y="229540"/>
                </a:cubicBezTo>
                <a:cubicBezTo>
                  <a:pt x="354717" y="225332"/>
                  <a:pt x="353950" y="221095"/>
                  <a:pt x="353330" y="216837"/>
                </a:cubicBezTo>
                <a:cubicBezTo>
                  <a:pt x="351196" y="201578"/>
                  <a:pt x="350485" y="186155"/>
                  <a:pt x="351201" y="170766"/>
                </a:cubicBezTo>
                <a:cubicBezTo>
                  <a:pt x="351999" y="170451"/>
                  <a:pt x="352822" y="170185"/>
                  <a:pt x="353621" y="169894"/>
                </a:cubicBezTo>
                <a:lnTo>
                  <a:pt x="393570" y="163482"/>
                </a:lnTo>
                <a:close/>
                <a:moveTo>
                  <a:pt x="393570" y="163482"/>
                </a:moveTo>
                <a:lnTo>
                  <a:pt x="353621" y="169894"/>
                </a:lnTo>
                <a:cubicBezTo>
                  <a:pt x="368187" y="164765"/>
                  <a:pt x="381568" y="162877"/>
                  <a:pt x="393570" y="163482"/>
                </a:cubicBezTo>
                <a:close/>
                <a:moveTo>
                  <a:pt x="146058" y="55418"/>
                </a:moveTo>
                <a:cubicBezTo>
                  <a:pt x="110336" y="44919"/>
                  <a:pt x="72015" y="47766"/>
                  <a:pt x="38236" y="63427"/>
                </a:cubicBezTo>
                <a:cubicBezTo>
                  <a:pt x="26232" y="69301"/>
                  <a:pt x="21263" y="83793"/>
                  <a:pt x="27136" y="95797"/>
                </a:cubicBezTo>
                <a:cubicBezTo>
                  <a:pt x="32868" y="107511"/>
                  <a:pt x="46852" y="112575"/>
                  <a:pt x="58755" y="107248"/>
                </a:cubicBezTo>
                <a:cubicBezTo>
                  <a:pt x="81883" y="96573"/>
                  <a:pt x="108101" y="94664"/>
                  <a:pt x="132532" y="101876"/>
                </a:cubicBezTo>
                <a:cubicBezTo>
                  <a:pt x="141339" y="104466"/>
                  <a:pt x="146276" y="107877"/>
                  <a:pt x="149228" y="110829"/>
                </a:cubicBezTo>
                <a:cubicBezTo>
                  <a:pt x="152131" y="113806"/>
                  <a:pt x="154140" y="117363"/>
                  <a:pt x="155446" y="121815"/>
                </a:cubicBezTo>
                <a:cubicBezTo>
                  <a:pt x="157068" y="127259"/>
                  <a:pt x="157552" y="132607"/>
                  <a:pt x="157624" y="138511"/>
                </a:cubicBezTo>
                <a:cubicBezTo>
                  <a:pt x="153182" y="137413"/>
                  <a:pt x="148702" y="136468"/>
                  <a:pt x="144195" y="135680"/>
                </a:cubicBezTo>
                <a:cubicBezTo>
                  <a:pt x="116465" y="130865"/>
                  <a:pt x="78064" y="130477"/>
                  <a:pt x="41067" y="151166"/>
                </a:cubicBezTo>
                <a:cubicBezTo>
                  <a:pt x="10312" y="168418"/>
                  <a:pt x="-2391" y="203625"/>
                  <a:pt x="367" y="234597"/>
                </a:cubicBezTo>
                <a:cubicBezTo>
                  <a:pt x="3271" y="266683"/>
                  <a:pt x="23113" y="299421"/>
                  <a:pt x="62602" y="310479"/>
                </a:cubicBezTo>
                <a:cubicBezTo>
                  <a:pt x="98414" y="320497"/>
                  <a:pt x="133088" y="309391"/>
                  <a:pt x="156414" y="298212"/>
                </a:cubicBezTo>
                <a:lnTo>
                  <a:pt x="158350" y="297244"/>
                </a:lnTo>
                <a:cubicBezTo>
                  <a:pt x="162092" y="310073"/>
                  <a:pt x="175525" y="317439"/>
                  <a:pt x="188354" y="313698"/>
                </a:cubicBezTo>
                <a:cubicBezTo>
                  <a:pt x="198687" y="310685"/>
                  <a:pt x="205786" y="301207"/>
                  <a:pt x="205776" y="290444"/>
                </a:cubicBezTo>
                <a:lnTo>
                  <a:pt x="205776" y="157288"/>
                </a:lnTo>
                <a:cubicBezTo>
                  <a:pt x="205776" y="156005"/>
                  <a:pt x="205825" y="154384"/>
                  <a:pt x="205897" y="152448"/>
                </a:cubicBezTo>
                <a:cubicBezTo>
                  <a:pt x="206188" y="142358"/>
                  <a:pt x="206720" y="124380"/>
                  <a:pt x="201832" y="107974"/>
                </a:cubicBezTo>
                <a:cubicBezTo>
                  <a:pt x="198432" y="96212"/>
                  <a:pt x="192153" y="85484"/>
                  <a:pt x="183563" y="76760"/>
                </a:cubicBezTo>
                <a:cubicBezTo>
                  <a:pt x="174030" y="67129"/>
                  <a:pt x="161544" y="59967"/>
                  <a:pt x="146131" y="55442"/>
                </a:cubicBezTo>
                <a:lnTo>
                  <a:pt x="146058" y="55442"/>
                </a:lnTo>
                <a:close/>
                <a:moveTo>
                  <a:pt x="135919" y="183372"/>
                </a:moveTo>
                <a:cubicBezTo>
                  <a:pt x="144243" y="184824"/>
                  <a:pt x="151575" y="186832"/>
                  <a:pt x="157382" y="188744"/>
                </a:cubicBezTo>
                <a:lnTo>
                  <a:pt x="157382" y="241905"/>
                </a:lnTo>
                <a:cubicBezTo>
                  <a:pt x="150408" y="246669"/>
                  <a:pt x="143088" y="250909"/>
                  <a:pt x="135484" y="254584"/>
                </a:cubicBezTo>
                <a:cubicBezTo>
                  <a:pt x="116320" y="263779"/>
                  <a:pt x="94784" y="269223"/>
                  <a:pt x="75644" y="263876"/>
                </a:cubicBezTo>
                <a:cubicBezTo>
                  <a:pt x="58755" y="259157"/>
                  <a:pt x="49995" y="245922"/>
                  <a:pt x="48568" y="230266"/>
                </a:cubicBezTo>
                <a:cubicBezTo>
                  <a:pt x="47068" y="213498"/>
                  <a:pt x="54448" y="199149"/>
                  <a:pt x="64707" y="193414"/>
                </a:cubicBezTo>
                <a:cubicBezTo>
                  <a:pt x="88590" y="180033"/>
                  <a:pt x="114553" y="179646"/>
                  <a:pt x="135919" y="183372"/>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80" name="Graphic 127">
            <a:extLst>
              <a:ext uri="{FF2B5EF4-FFF2-40B4-BE49-F238E27FC236}">
                <a16:creationId xmlns:a16="http://schemas.microsoft.com/office/drawing/2014/main" id="{50B55BFE-903E-479C-92CA-208956B00E9D}"/>
              </a:ext>
              <a:ext uri="{C183D7F6-B498-43B3-948B-1728B52AA6E4}">
                <adec:decorative xmlns:adec="http://schemas.microsoft.com/office/drawing/2017/decorative" val="1"/>
              </a:ext>
            </a:extLst>
          </p:cNvPr>
          <p:cNvSpPr>
            <a:spLocks noChangeAspect="1"/>
          </p:cNvSpPr>
          <p:nvPr/>
        </p:nvSpPr>
        <p:spPr>
          <a:xfrm>
            <a:off x="3539909" y="2463711"/>
            <a:ext cx="272360" cy="278025"/>
          </a:xfrm>
          <a:custGeom>
            <a:avLst/>
            <a:gdLst>
              <a:gd name="connsiteX0" fmla="*/ 338759 w 459744"/>
              <a:gd name="connsiteY0" fmla="*/ 48394 h 483941"/>
              <a:gd name="connsiteX1" fmla="*/ 314562 w 459744"/>
              <a:gd name="connsiteY1" fmla="*/ 24197 h 483941"/>
              <a:gd name="connsiteX2" fmla="*/ 338759 w 459744"/>
              <a:gd name="connsiteY2" fmla="*/ 0 h 483941"/>
              <a:gd name="connsiteX3" fmla="*/ 435548 w 459744"/>
              <a:gd name="connsiteY3" fmla="*/ 0 h 483941"/>
              <a:gd name="connsiteX4" fmla="*/ 459745 w 459744"/>
              <a:gd name="connsiteY4" fmla="*/ 24197 h 483941"/>
              <a:gd name="connsiteX5" fmla="*/ 459745 w 459744"/>
              <a:gd name="connsiteY5" fmla="*/ 120985 h 483941"/>
              <a:gd name="connsiteX6" fmla="*/ 435548 w 459744"/>
              <a:gd name="connsiteY6" fmla="*/ 145183 h 483941"/>
              <a:gd name="connsiteX7" fmla="*/ 411350 w 459744"/>
              <a:gd name="connsiteY7" fmla="*/ 120985 h 483941"/>
              <a:gd name="connsiteX8" fmla="*/ 411350 w 459744"/>
              <a:gd name="connsiteY8" fmla="*/ 82609 h 483941"/>
              <a:gd name="connsiteX9" fmla="*/ 271177 w 459744"/>
              <a:gd name="connsiteY9" fmla="*/ 222783 h 483941"/>
              <a:gd name="connsiteX10" fmla="*/ 236962 w 459744"/>
              <a:gd name="connsiteY10" fmla="*/ 222783 h 483941"/>
              <a:gd name="connsiteX11" fmla="*/ 169380 w 459744"/>
              <a:gd name="connsiteY11" fmla="*/ 155200 h 483941"/>
              <a:gd name="connsiteX12" fmla="*/ 41304 w 459744"/>
              <a:gd name="connsiteY12" fmla="*/ 283275 h 483941"/>
              <a:gd name="connsiteX13" fmla="*/ 7090 w 459744"/>
              <a:gd name="connsiteY13" fmla="*/ 282680 h 483941"/>
              <a:gd name="connsiteX14" fmla="*/ 7090 w 459744"/>
              <a:gd name="connsiteY14" fmla="*/ 249061 h 483941"/>
              <a:gd name="connsiteX15" fmla="*/ 152272 w 459744"/>
              <a:gd name="connsiteY15" fmla="*/ 103878 h 483941"/>
              <a:gd name="connsiteX16" fmla="*/ 186487 w 459744"/>
              <a:gd name="connsiteY16" fmla="*/ 103878 h 483941"/>
              <a:gd name="connsiteX17" fmla="*/ 254069 w 459744"/>
              <a:gd name="connsiteY17" fmla="*/ 171461 h 483941"/>
              <a:gd name="connsiteX18" fmla="*/ 377136 w 459744"/>
              <a:gd name="connsiteY18" fmla="*/ 48394 h 483941"/>
              <a:gd name="connsiteX19" fmla="*/ 338759 w 459744"/>
              <a:gd name="connsiteY19" fmla="*/ 48394 h 483941"/>
              <a:gd name="connsiteX20" fmla="*/ 48394 w 459744"/>
              <a:gd name="connsiteY20" fmla="*/ 387153 h 483941"/>
              <a:gd name="connsiteX21" fmla="*/ 48394 w 459744"/>
              <a:gd name="connsiteY21" fmla="*/ 459745 h 483941"/>
              <a:gd name="connsiteX22" fmla="*/ 24197 w 459744"/>
              <a:gd name="connsiteY22" fmla="*/ 483942 h 483941"/>
              <a:gd name="connsiteX23" fmla="*/ 0 w 459744"/>
              <a:gd name="connsiteY23" fmla="*/ 459745 h 483941"/>
              <a:gd name="connsiteX24" fmla="*/ 0 w 459744"/>
              <a:gd name="connsiteY24" fmla="*/ 387153 h 483941"/>
              <a:gd name="connsiteX25" fmla="*/ 24197 w 459744"/>
              <a:gd name="connsiteY25" fmla="*/ 362956 h 483941"/>
              <a:gd name="connsiteX26" fmla="*/ 48394 w 459744"/>
              <a:gd name="connsiteY26" fmla="*/ 387153 h 483941"/>
              <a:gd name="connsiteX27" fmla="*/ 169380 w 459744"/>
              <a:gd name="connsiteY27" fmla="*/ 290365 h 483941"/>
              <a:gd name="connsiteX28" fmla="*/ 145183 w 459744"/>
              <a:gd name="connsiteY28" fmla="*/ 266168 h 483941"/>
              <a:gd name="connsiteX29" fmla="*/ 120985 w 459744"/>
              <a:gd name="connsiteY29" fmla="*/ 290365 h 483941"/>
              <a:gd name="connsiteX30" fmla="*/ 120985 w 459744"/>
              <a:gd name="connsiteY30" fmla="*/ 459745 h 483941"/>
              <a:gd name="connsiteX31" fmla="*/ 145183 w 459744"/>
              <a:gd name="connsiteY31" fmla="*/ 483942 h 483941"/>
              <a:gd name="connsiteX32" fmla="*/ 169380 w 459744"/>
              <a:gd name="connsiteY32" fmla="*/ 459745 h 483941"/>
              <a:gd name="connsiteX33" fmla="*/ 169380 w 459744"/>
              <a:gd name="connsiteY33" fmla="*/ 290365 h 483941"/>
              <a:gd name="connsiteX34" fmla="*/ 266168 w 459744"/>
              <a:gd name="connsiteY34" fmla="*/ 314562 h 483941"/>
              <a:gd name="connsiteX35" fmla="*/ 290365 w 459744"/>
              <a:gd name="connsiteY35" fmla="*/ 338759 h 483941"/>
              <a:gd name="connsiteX36" fmla="*/ 290365 w 459744"/>
              <a:gd name="connsiteY36" fmla="*/ 459745 h 483941"/>
              <a:gd name="connsiteX37" fmla="*/ 266168 w 459744"/>
              <a:gd name="connsiteY37" fmla="*/ 483942 h 483941"/>
              <a:gd name="connsiteX38" fmla="*/ 241971 w 459744"/>
              <a:gd name="connsiteY38" fmla="*/ 459745 h 483941"/>
              <a:gd name="connsiteX39" fmla="*/ 241971 w 459744"/>
              <a:gd name="connsiteY39" fmla="*/ 338759 h 483941"/>
              <a:gd name="connsiteX40" fmla="*/ 266168 w 459744"/>
              <a:gd name="connsiteY40" fmla="*/ 314562 h 483941"/>
              <a:gd name="connsiteX41" fmla="*/ 411350 w 459744"/>
              <a:gd name="connsiteY41" fmla="*/ 217774 h 483941"/>
              <a:gd name="connsiteX42" fmla="*/ 387153 w 459744"/>
              <a:gd name="connsiteY42" fmla="*/ 193577 h 483941"/>
              <a:gd name="connsiteX43" fmla="*/ 362956 w 459744"/>
              <a:gd name="connsiteY43" fmla="*/ 217774 h 483941"/>
              <a:gd name="connsiteX44" fmla="*/ 362956 w 459744"/>
              <a:gd name="connsiteY44" fmla="*/ 459745 h 483941"/>
              <a:gd name="connsiteX45" fmla="*/ 387153 w 459744"/>
              <a:gd name="connsiteY45" fmla="*/ 483942 h 483941"/>
              <a:gd name="connsiteX46" fmla="*/ 411350 w 459744"/>
              <a:gd name="connsiteY46" fmla="*/ 459745 h 483941"/>
              <a:gd name="connsiteX47" fmla="*/ 411350 w 459744"/>
              <a:gd name="connsiteY47" fmla="*/ 217774 h 48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9744" h="483941">
                <a:moveTo>
                  <a:pt x="338759" y="48394"/>
                </a:moveTo>
                <a:cubicBezTo>
                  <a:pt x="325395" y="48394"/>
                  <a:pt x="314562" y="37561"/>
                  <a:pt x="314562" y="24197"/>
                </a:cubicBezTo>
                <a:cubicBezTo>
                  <a:pt x="314562" y="10834"/>
                  <a:pt x="325395" y="0"/>
                  <a:pt x="338759" y="0"/>
                </a:cubicBezTo>
                <a:lnTo>
                  <a:pt x="435548" y="0"/>
                </a:lnTo>
                <a:cubicBezTo>
                  <a:pt x="448912" y="0"/>
                  <a:pt x="459745" y="10834"/>
                  <a:pt x="459745" y="24197"/>
                </a:cubicBezTo>
                <a:lnTo>
                  <a:pt x="459745" y="120985"/>
                </a:lnTo>
                <a:cubicBezTo>
                  <a:pt x="459745" y="134349"/>
                  <a:pt x="448912" y="145183"/>
                  <a:pt x="435548" y="145183"/>
                </a:cubicBezTo>
                <a:cubicBezTo>
                  <a:pt x="422183" y="145183"/>
                  <a:pt x="411350" y="134349"/>
                  <a:pt x="411350" y="120985"/>
                </a:cubicBezTo>
                <a:lnTo>
                  <a:pt x="411350" y="82609"/>
                </a:lnTo>
                <a:lnTo>
                  <a:pt x="271177" y="222783"/>
                </a:lnTo>
                <a:cubicBezTo>
                  <a:pt x="261728" y="232229"/>
                  <a:pt x="246411" y="232229"/>
                  <a:pt x="236962" y="222783"/>
                </a:cubicBezTo>
                <a:lnTo>
                  <a:pt x="169380" y="155200"/>
                </a:lnTo>
                <a:lnTo>
                  <a:pt x="41304" y="283275"/>
                </a:lnTo>
                <a:cubicBezTo>
                  <a:pt x="31692" y="292560"/>
                  <a:pt x="16374" y="292294"/>
                  <a:pt x="7090" y="282680"/>
                </a:cubicBezTo>
                <a:cubicBezTo>
                  <a:pt x="-1967" y="273304"/>
                  <a:pt x="-1967" y="258437"/>
                  <a:pt x="7090" y="249061"/>
                </a:cubicBezTo>
                <a:lnTo>
                  <a:pt x="152272" y="103878"/>
                </a:lnTo>
                <a:cubicBezTo>
                  <a:pt x="161721" y="94432"/>
                  <a:pt x="177038" y="94432"/>
                  <a:pt x="186487" y="103878"/>
                </a:cubicBezTo>
                <a:lnTo>
                  <a:pt x="254069" y="171461"/>
                </a:lnTo>
                <a:lnTo>
                  <a:pt x="377136" y="48394"/>
                </a:lnTo>
                <a:lnTo>
                  <a:pt x="338759" y="48394"/>
                </a:lnTo>
                <a:close/>
                <a:moveTo>
                  <a:pt x="48394" y="387153"/>
                </a:moveTo>
                <a:lnTo>
                  <a:pt x="48394" y="459745"/>
                </a:lnTo>
                <a:cubicBezTo>
                  <a:pt x="48394" y="473109"/>
                  <a:pt x="37561" y="483942"/>
                  <a:pt x="24197" y="483942"/>
                </a:cubicBezTo>
                <a:cubicBezTo>
                  <a:pt x="10834" y="483942"/>
                  <a:pt x="0" y="473109"/>
                  <a:pt x="0" y="459745"/>
                </a:cubicBezTo>
                <a:lnTo>
                  <a:pt x="0" y="387153"/>
                </a:lnTo>
                <a:cubicBezTo>
                  <a:pt x="0" y="373789"/>
                  <a:pt x="10834" y="362956"/>
                  <a:pt x="24197" y="362956"/>
                </a:cubicBezTo>
                <a:cubicBezTo>
                  <a:pt x="37561" y="362956"/>
                  <a:pt x="48394" y="373789"/>
                  <a:pt x="48394" y="387153"/>
                </a:cubicBezTo>
                <a:close/>
                <a:moveTo>
                  <a:pt x="169380" y="290365"/>
                </a:moveTo>
                <a:cubicBezTo>
                  <a:pt x="169380" y="277001"/>
                  <a:pt x="158546" y="266168"/>
                  <a:pt x="145183" y="266168"/>
                </a:cubicBezTo>
                <a:cubicBezTo>
                  <a:pt x="131819" y="266168"/>
                  <a:pt x="120985" y="277001"/>
                  <a:pt x="120985" y="290365"/>
                </a:cubicBezTo>
                <a:lnTo>
                  <a:pt x="120985" y="459745"/>
                </a:lnTo>
                <a:cubicBezTo>
                  <a:pt x="120985" y="473109"/>
                  <a:pt x="131819" y="483942"/>
                  <a:pt x="145183" y="483942"/>
                </a:cubicBezTo>
                <a:cubicBezTo>
                  <a:pt x="158546" y="483942"/>
                  <a:pt x="169380" y="473109"/>
                  <a:pt x="169380" y="459745"/>
                </a:cubicBezTo>
                <a:lnTo>
                  <a:pt x="169380" y="290365"/>
                </a:lnTo>
                <a:close/>
                <a:moveTo>
                  <a:pt x="266168" y="314562"/>
                </a:moveTo>
                <a:cubicBezTo>
                  <a:pt x="279532" y="314562"/>
                  <a:pt x="290365" y="325395"/>
                  <a:pt x="290365" y="338759"/>
                </a:cubicBezTo>
                <a:lnTo>
                  <a:pt x="290365" y="459745"/>
                </a:lnTo>
                <a:cubicBezTo>
                  <a:pt x="290365" y="473109"/>
                  <a:pt x="279532" y="483942"/>
                  <a:pt x="266168" y="483942"/>
                </a:cubicBezTo>
                <a:cubicBezTo>
                  <a:pt x="252804" y="483942"/>
                  <a:pt x="241971" y="473109"/>
                  <a:pt x="241971" y="459745"/>
                </a:cubicBezTo>
                <a:lnTo>
                  <a:pt x="241971" y="338759"/>
                </a:lnTo>
                <a:cubicBezTo>
                  <a:pt x="241971" y="325395"/>
                  <a:pt x="252804" y="314562"/>
                  <a:pt x="266168" y="314562"/>
                </a:cubicBezTo>
                <a:close/>
                <a:moveTo>
                  <a:pt x="411350" y="217774"/>
                </a:moveTo>
                <a:cubicBezTo>
                  <a:pt x="411350" y="204410"/>
                  <a:pt x="400517" y="193577"/>
                  <a:pt x="387153" y="193577"/>
                </a:cubicBezTo>
                <a:cubicBezTo>
                  <a:pt x="373789" y="193577"/>
                  <a:pt x="362956" y="204410"/>
                  <a:pt x="362956" y="217774"/>
                </a:cubicBezTo>
                <a:lnTo>
                  <a:pt x="362956" y="459745"/>
                </a:lnTo>
                <a:cubicBezTo>
                  <a:pt x="362956" y="473109"/>
                  <a:pt x="373789" y="483942"/>
                  <a:pt x="387153" y="483942"/>
                </a:cubicBezTo>
                <a:cubicBezTo>
                  <a:pt x="400517" y="483942"/>
                  <a:pt x="411350" y="473109"/>
                  <a:pt x="411350" y="459745"/>
                </a:cubicBezTo>
                <a:lnTo>
                  <a:pt x="411350" y="217774"/>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81" name="Graphic 129">
            <a:extLst>
              <a:ext uri="{FF2B5EF4-FFF2-40B4-BE49-F238E27FC236}">
                <a16:creationId xmlns:a16="http://schemas.microsoft.com/office/drawing/2014/main" id="{30E111D4-D4F0-5BE8-F241-E805B7A6F182}"/>
              </a:ext>
              <a:ext uri="{C183D7F6-B498-43B3-948B-1728B52AA6E4}">
                <adec:decorative xmlns:adec="http://schemas.microsoft.com/office/drawing/2017/decorative" val="1"/>
              </a:ext>
            </a:extLst>
          </p:cNvPr>
          <p:cNvSpPr/>
          <p:nvPr/>
        </p:nvSpPr>
        <p:spPr>
          <a:xfrm>
            <a:off x="572145" y="4398790"/>
            <a:ext cx="189218" cy="302463"/>
          </a:xfrm>
          <a:custGeom>
            <a:avLst/>
            <a:gdLst>
              <a:gd name="connsiteX0" fmla="*/ 36296 w 290365"/>
              <a:gd name="connsiteY0" fmla="*/ 18148 h 478618"/>
              <a:gd name="connsiteX1" fmla="*/ 18148 w 290365"/>
              <a:gd name="connsiteY1" fmla="*/ 0 h 478618"/>
              <a:gd name="connsiteX2" fmla="*/ 0 w 290365"/>
              <a:gd name="connsiteY2" fmla="*/ 18148 h 478618"/>
              <a:gd name="connsiteX3" fmla="*/ 0 w 290365"/>
              <a:gd name="connsiteY3" fmla="*/ 90739 h 478618"/>
              <a:gd name="connsiteX4" fmla="*/ 37336 w 290365"/>
              <a:gd name="connsiteY4" fmla="*/ 132794 h 478618"/>
              <a:gd name="connsiteX5" fmla="*/ 12752 w 290365"/>
              <a:gd name="connsiteY5" fmla="*/ 193407 h 478618"/>
              <a:gd name="connsiteX6" fmla="*/ 15631 w 290365"/>
              <a:gd name="connsiteY6" fmla="*/ 269459 h 478618"/>
              <a:gd name="connsiteX7" fmla="*/ 112178 w 290365"/>
              <a:gd name="connsiteY7" fmla="*/ 461826 h 478618"/>
              <a:gd name="connsiteX8" fmla="*/ 127035 w 290365"/>
              <a:gd name="connsiteY8" fmla="*/ 478594 h 478618"/>
              <a:gd name="connsiteX9" fmla="*/ 127035 w 290365"/>
              <a:gd name="connsiteY9" fmla="*/ 249230 h 478618"/>
              <a:gd name="connsiteX10" fmla="*/ 113750 w 290365"/>
              <a:gd name="connsiteY10" fmla="*/ 199650 h 478618"/>
              <a:gd name="connsiteX11" fmla="*/ 163330 w 290365"/>
              <a:gd name="connsiteY11" fmla="*/ 186364 h 478618"/>
              <a:gd name="connsiteX12" fmla="*/ 176615 w 290365"/>
              <a:gd name="connsiteY12" fmla="*/ 235946 h 478618"/>
              <a:gd name="connsiteX13" fmla="*/ 163330 w 290365"/>
              <a:gd name="connsiteY13" fmla="*/ 249230 h 478618"/>
              <a:gd name="connsiteX14" fmla="*/ 163330 w 290365"/>
              <a:gd name="connsiteY14" fmla="*/ 478618 h 478618"/>
              <a:gd name="connsiteX15" fmla="*/ 178212 w 290365"/>
              <a:gd name="connsiteY15" fmla="*/ 461874 h 478618"/>
              <a:gd name="connsiteX16" fmla="*/ 274758 w 290365"/>
              <a:gd name="connsiteY16" fmla="*/ 269483 h 478618"/>
              <a:gd name="connsiteX17" fmla="*/ 277613 w 290365"/>
              <a:gd name="connsiteY17" fmla="*/ 193432 h 478618"/>
              <a:gd name="connsiteX18" fmla="*/ 253029 w 290365"/>
              <a:gd name="connsiteY18" fmla="*/ 132818 h 478618"/>
              <a:gd name="connsiteX19" fmla="*/ 290365 w 290365"/>
              <a:gd name="connsiteY19" fmla="*/ 90739 h 478618"/>
              <a:gd name="connsiteX20" fmla="*/ 290365 w 290365"/>
              <a:gd name="connsiteY20" fmla="*/ 18148 h 478618"/>
              <a:gd name="connsiteX21" fmla="*/ 272217 w 290365"/>
              <a:gd name="connsiteY21" fmla="*/ 0 h 478618"/>
              <a:gd name="connsiteX22" fmla="*/ 254069 w 290365"/>
              <a:gd name="connsiteY22" fmla="*/ 18148 h 478618"/>
              <a:gd name="connsiteX23" fmla="*/ 254069 w 290365"/>
              <a:gd name="connsiteY23" fmla="*/ 90739 h 478618"/>
              <a:gd name="connsiteX24" fmla="*/ 248020 w 290365"/>
              <a:gd name="connsiteY24" fmla="*/ 96788 h 478618"/>
              <a:gd name="connsiteX25" fmla="*/ 42345 w 290365"/>
              <a:gd name="connsiteY25" fmla="*/ 96788 h 478618"/>
              <a:gd name="connsiteX26" fmla="*/ 36296 w 290365"/>
              <a:gd name="connsiteY26" fmla="*/ 90739 h 478618"/>
              <a:gd name="connsiteX27" fmla="*/ 36296 w 290365"/>
              <a:gd name="connsiteY27" fmla="*/ 18148 h 47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0365" h="478618">
                <a:moveTo>
                  <a:pt x="36296" y="18148"/>
                </a:moveTo>
                <a:cubicBezTo>
                  <a:pt x="36296" y="8125"/>
                  <a:pt x="28170" y="0"/>
                  <a:pt x="18148" y="0"/>
                </a:cubicBezTo>
                <a:cubicBezTo>
                  <a:pt x="8125" y="0"/>
                  <a:pt x="0" y="8125"/>
                  <a:pt x="0" y="18148"/>
                </a:cubicBezTo>
                <a:lnTo>
                  <a:pt x="0" y="90739"/>
                </a:lnTo>
                <a:cubicBezTo>
                  <a:pt x="-3" y="112191"/>
                  <a:pt x="16035" y="130256"/>
                  <a:pt x="37336" y="132794"/>
                </a:cubicBezTo>
                <a:lnTo>
                  <a:pt x="12752" y="193407"/>
                </a:lnTo>
                <a:cubicBezTo>
                  <a:pt x="2896" y="218021"/>
                  <a:pt x="3943" y="245661"/>
                  <a:pt x="15631" y="269459"/>
                </a:cubicBezTo>
                <a:lnTo>
                  <a:pt x="112178" y="461826"/>
                </a:lnTo>
                <a:cubicBezTo>
                  <a:pt x="115783" y="469036"/>
                  <a:pt x="120961" y="474771"/>
                  <a:pt x="127035" y="478594"/>
                </a:cubicBezTo>
                <a:lnTo>
                  <a:pt x="127035" y="249230"/>
                </a:lnTo>
                <a:cubicBezTo>
                  <a:pt x="109676" y="239208"/>
                  <a:pt x="103726" y="217009"/>
                  <a:pt x="113750" y="199650"/>
                </a:cubicBezTo>
                <a:cubicBezTo>
                  <a:pt x="123773" y="182289"/>
                  <a:pt x="145971" y="176341"/>
                  <a:pt x="163330" y="186364"/>
                </a:cubicBezTo>
                <a:cubicBezTo>
                  <a:pt x="180689" y="196386"/>
                  <a:pt x="186639" y="218584"/>
                  <a:pt x="176615" y="235946"/>
                </a:cubicBezTo>
                <a:cubicBezTo>
                  <a:pt x="173430" y="241463"/>
                  <a:pt x="168847" y="246043"/>
                  <a:pt x="163330" y="249230"/>
                </a:cubicBezTo>
                <a:lnTo>
                  <a:pt x="163330" y="478618"/>
                </a:lnTo>
                <a:cubicBezTo>
                  <a:pt x="169404" y="474795"/>
                  <a:pt x="174582" y="469060"/>
                  <a:pt x="178212" y="461874"/>
                </a:cubicBezTo>
                <a:lnTo>
                  <a:pt x="274758" y="269483"/>
                </a:lnTo>
                <a:cubicBezTo>
                  <a:pt x="286397" y="246254"/>
                  <a:pt x="287486" y="217774"/>
                  <a:pt x="277613" y="193432"/>
                </a:cubicBezTo>
                <a:lnTo>
                  <a:pt x="253029" y="132818"/>
                </a:lnTo>
                <a:cubicBezTo>
                  <a:pt x="274339" y="130279"/>
                  <a:pt x="290382" y="112200"/>
                  <a:pt x="290365" y="90739"/>
                </a:cubicBezTo>
                <a:lnTo>
                  <a:pt x="290365" y="18148"/>
                </a:lnTo>
                <a:cubicBezTo>
                  <a:pt x="290365" y="8125"/>
                  <a:pt x="282240" y="0"/>
                  <a:pt x="272217" y="0"/>
                </a:cubicBezTo>
                <a:cubicBezTo>
                  <a:pt x="262195" y="0"/>
                  <a:pt x="254069" y="8125"/>
                  <a:pt x="254069" y="18148"/>
                </a:cubicBezTo>
                <a:lnTo>
                  <a:pt x="254069" y="90739"/>
                </a:lnTo>
                <a:cubicBezTo>
                  <a:pt x="254069" y="94080"/>
                  <a:pt x="251362" y="96788"/>
                  <a:pt x="248020" y="96788"/>
                </a:cubicBezTo>
                <a:lnTo>
                  <a:pt x="42345" y="96788"/>
                </a:lnTo>
                <a:cubicBezTo>
                  <a:pt x="39004" y="96788"/>
                  <a:pt x="36296" y="94080"/>
                  <a:pt x="36296" y="90739"/>
                </a:cubicBezTo>
                <a:lnTo>
                  <a:pt x="36296" y="18148"/>
                </a:ln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82" name="Graphic 131">
            <a:extLst>
              <a:ext uri="{FF2B5EF4-FFF2-40B4-BE49-F238E27FC236}">
                <a16:creationId xmlns:a16="http://schemas.microsoft.com/office/drawing/2014/main" id="{BD97F1F5-1000-A5F3-356A-CB456FB315CE}"/>
              </a:ext>
              <a:ext uri="{C183D7F6-B498-43B3-948B-1728B52AA6E4}">
                <adec:decorative xmlns:adec="http://schemas.microsoft.com/office/drawing/2017/decorative" val="1"/>
              </a:ext>
            </a:extLst>
          </p:cNvPr>
          <p:cNvSpPr/>
          <p:nvPr/>
        </p:nvSpPr>
        <p:spPr>
          <a:xfrm>
            <a:off x="536407" y="3364765"/>
            <a:ext cx="260695" cy="250348"/>
          </a:xfrm>
          <a:custGeom>
            <a:avLst/>
            <a:gdLst>
              <a:gd name="connsiteX0" fmla="*/ 308513 w 484060"/>
              <a:gd name="connsiteY0" fmla="*/ 290365 h 435765"/>
              <a:gd name="connsiteX1" fmla="*/ 350858 w 484060"/>
              <a:gd name="connsiteY1" fmla="*/ 332710 h 435765"/>
              <a:gd name="connsiteX2" fmla="*/ 350834 w 484060"/>
              <a:gd name="connsiteY2" fmla="*/ 355988 h 435765"/>
              <a:gd name="connsiteX3" fmla="*/ 243592 w 484060"/>
              <a:gd name="connsiteY3" fmla="*/ 435765 h 435765"/>
              <a:gd name="connsiteX4" fmla="*/ 133084 w 484060"/>
              <a:gd name="connsiteY4" fmla="*/ 356907 h 435765"/>
              <a:gd name="connsiteX5" fmla="*/ 133084 w 484060"/>
              <a:gd name="connsiteY5" fmla="*/ 332710 h 435765"/>
              <a:gd name="connsiteX6" fmla="*/ 175429 w 484060"/>
              <a:gd name="connsiteY6" fmla="*/ 290365 h 435765"/>
              <a:gd name="connsiteX7" fmla="*/ 308513 w 484060"/>
              <a:gd name="connsiteY7" fmla="*/ 290365 h 435765"/>
              <a:gd name="connsiteX8" fmla="*/ 42345 w 484060"/>
              <a:gd name="connsiteY8" fmla="*/ 169380 h 435765"/>
              <a:gd name="connsiteX9" fmla="*/ 148231 w 484060"/>
              <a:gd name="connsiteY9" fmla="*/ 169380 h 435765"/>
              <a:gd name="connsiteX10" fmla="*/ 174050 w 484060"/>
              <a:gd name="connsiteY10" fmla="*/ 262538 h 435765"/>
              <a:gd name="connsiteX11" fmla="*/ 177970 w 484060"/>
              <a:gd name="connsiteY11" fmla="*/ 266192 h 435765"/>
              <a:gd name="connsiteX12" fmla="*/ 175429 w 484060"/>
              <a:gd name="connsiteY12" fmla="*/ 266168 h 435765"/>
              <a:gd name="connsiteX13" fmla="*/ 111331 w 484060"/>
              <a:gd name="connsiteY13" fmla="*/ 314756 h 435765"/>
              <a:gd name="connsiteX14" fmla="*/ 110508 w 484060"/>
              <a:gd name="connsiteY14" fmla="*/ 314780 h 435765"/>
              <a:gd name="connsiteX15" fmla="*/ 0 w 484060"/>
              <a:gd name="connsiteY15" fmla="*/ 235922 h 435765"/>
              <a:gd name="connsiteX16" fmla="*/ 0 w 484060"/>
              <a:gd name="connsiteY16" fmla="*/ 211724 h 435765"/>
              <a:gd name="connsiteX17" fmla="*/ 42345 w 484060"/>
              <a:gd name="connsiteY17" fmla="*/ 169380 h 435765"/>
              <a:gd name="connsiteX18" fmla="*/ 441597 w 484060"/>
              <a:gd name="connsiteY18" fmla="*/ 169380 h 435765"/>
              <a:gd name="connsiteX19" fmla="*/ 483942 w 484060"/>
              <a:gd name="connsiteY19" fmla="*/ 211724 h 435765"/>
              <a:gd name="connsiteX20" fmla="*/ 483917 w 484060"/>
              <a:gd name="connsiteY20" fmla="*/ 235002 h 435765"/>
              <a:gd name="connsiteX21" fmla="*/ 376676 w 484060"/>
              <a:gd name="connsiteY21" fmla="*/ 314780 h 435765"/>
              <a:gd name="connsiteX22" fmla="*/ 372587 w 484060"/>
              <a:gd name="connsiteY22" fmla="*/ 314731 h 435765"/>
              <a:gd name="connsiteX23" fmla="*/ 313280 w 484060"/>
              <a:gd name="connsiteY23" fmla="*/ 266337 h 435765"/>
              <a:gd name="connsiteX24" fmla="*/ 308513 w 484060"/>
              <a:gd name="connsiteY24" fmla="*/ 266168 h 435765"/>
              <a:gd name="connsiteX25" fmla="*/ 305972 w 484060"/>
              <a:gd name="connsiteY25" fmla="*/ 266192 h 435765"/>
              <a:gd name="connsiteX26" fmla="*/ 335710 w 484060"/>
              <a:gd name="connsiteY26" fmla="*/ 169404 h 435765"/>
              <a:gd name="connsiteX27" fmla="*/ 441597 w 484060"/>
              <a:gd name="connsiteY27" fmla="*/ 169380 h 435765"/>
              <a:gd name="connsiteX28" fmla="*/ 241971 w 484060"/>
              <a:gd name="connsiteY28" fmla="*/ 120985 h 435765"/>
              <a:gd name="connsiteX29" fmla="*/ 314562 w 484060"/>
              <a:gd name="connsiteY29" fmla="*/ 193577 h 435765"/>
              <a:gd name="connsiteX30" fmla="*/ 241971 w 484060"/>
              <a:gd name="connsiteY30" fmla="*/ 266168 h 435765"/>
              <a:gd name="connsiteX31" fmla="*/ 169380 w 484060"/>
              <a:gd name="connsiteY31" fmla="*/ 193577 h 435765"/>
              <a:gd name="connsiteX32" fmla="*/ 241971 w 484060"/>
              <a:gd name="connsiteY32" fmla="*/ 120985 h 435765"/>
              <a:gd name="connsiteX33" fmla="*/ 108887 w 484060"/>
              <a:gd name="connsiteY33" fmla="*/ 0 h 435765"/>
              <a:gd name="connsiteX34" fmla="*/ 181478 w 484060"/>
              <a:gd name="connsiteY34" fmla="*/ 72591 h 435765"/>
              <a:gd name="connsiteX35" fmla="*/ 108887 w 484060"/>
              <a:gd name="connsiteY35" fmla="*/ 145183 h 435765"/>
              <a:gd name="connsiteX36" fmla="*/ 36296 w 484060"/>
              <a:gd name="connsiteY36" fmla="*/ 72591 h 435765"/>
              <a:gd name="connsiteX37" fmla="*/ 108887 w 484060"/>
              <a:gd name="connsiteY37" fmla="*/ 0 h 435765"/>
              <a:gd name="connsiteX38" fmla="*/ 375055 w 484060"/>
              <a:gd name="connsiteY38" fmla="*/ 0 h 435765"/>
              <a:gd name="connsiteX39" fmla="*/ 447646 w 484060"/>
              <a:gd name="connsiteY39" fmla="*/ 72591 h 435765"/>
              <a:gd name="connsiteX40" fmla="*/ 375055 w 484060"/>
              <a:gd name="connsiteY40" fmla="*/ 145183 h 435765"/>
              <a:gd name="connsiteX41" fmla="*/ 302464 w 484060"/>
              <a:gd name="connsiteY41" fmla="*/ 72591 h 435765"/>
              <a:gd name="connsiteX42" fmla="*/ 375055 w 484060"/>
              <a:gd name="connsiteY42" fmla="*/ 0 h 43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4060" h="435765">
                <a:moveTo>
                  <a:pt x="308513" y="290365"/>
                </a:moveTo>
                <a:cubicBezTo>
                  <a:pt x="331887" y="290365"/>
                  <a:pt x="350858" y="309336"/>
                  <a:pt x="350858" y="332710"/>
                </a:cubicBezTo>
                <a:lnTo>
                  <a:pt x="350834" y="355988"/>
                </a:lnTo>
                <a:cubicBezTo>
                  <a:pt x="353665" y="408979"/>
                  <a:pt x="314272" y="435765"/>
                  <a:pt x="243592" y="435765"/>
                </a:cubicBezTo>
                <a:cubicBezTo>
                  <a:pt x="173179" y="435765"/>
                  <a:pt x="133084" y="409390"/>
                  <a:pt x="133084" y="356907"/>
                </a:cubicBezTo>
                <a:lnTo>
                  <a:pt x="133084" y="332710"/>
                </a:lnTo>
                <a:cubicBezTo>
                  <a:pt x="133084" y="309336"/>
                  <a:pt x="152054" y="290365"/>
                  <a:pt x="175429" y="290365"/>
                </a:cubicBezTo>
                <a:lnTo>
                  <a:pt x="308513" y="290365"/>
                </a:lnTo>
                <a:close/>
                <a:moveTo>
                  <a:pt x="42345" y="169380"/>
                </a:moveTo>
                <a:lnTo>
                  <a:pt x="148231" y="169380"/>
                </a:lnTo>
                <a:cubicBezTo>
                  <a:pt x="139639" y="202815"/>
                  <a:pt x="149473" y="238295"/>
                  <a:pt x="174050" y="262538"/>
                </a:cubicBezTo>
                <a:lnTo>
                  <a:pt x="177970" y="266192"/>
                </a:lnTo>
                <a:lnTo>
                  <a:pt x="175429" y="266168"/>
                </a:lnTo>
                <a:cubicBezTo>
                  <a:pt x="145584" y="266158"/>
                  <a:pt x="119383" y="286019"/>
                  <a:pt x="111331" y="314756"/>
                </a:cubicBezTo>
                <a:lnTo>
                  <a:pt x="110508" y="314780"/>
                </a:lnTo>
                <a:cubicBezTo>
                  <a:pt x="40095" y="314780"/>
                  <a:pt x="0" y="288405"/>
                  <a:pt x="0" y="235922"/>
                </a:cubicBezTo>
                <a:lnTo>
                  <a:pt x="0" y="211724"/>
                </a:lnTo>
                <a:cubicBezTo>
                  <a:pt x="0" y="188350"/>
                  <a:pt x="18971" y="169380"/>
                  <a:pt x="42345" y="169380"/>
                </a:cubicBezTo>
                <a:close/>
                <a:moveTo>
                  <a:pt x="441597" y="169380"/>
                </a:moveTo>
                <a:cubicBezTo>
                  <a:pt x="464971" y="169380"/>
                  <a:pt x="483942" y="188350"/>
                  <a:pt x="483942" y="211724"/>
                </a:cubicBezTo>
                <a:lnTo>
                  <a:pt x="483917" y="235002"/>
                </a:lnTo>
                <a:cubicBezTo>
                  <a:pt x="486749" y="287994"/>
                  <a:pt x="447356" y="314780"/>
                  <a:pt x="376676" y="314780"/>
                </a:cubicBezTo>
                <a:lnTo>
                  <a:pt x="372587" y="314731"/>
                </a:lnTo>
                <a:cubicBezTo>
                  <a:pt x="364965" y="287730"/>
                  <a:pt x="341261" y="268387"/>
                  <a:pt x="313280" y="266337"/>
                </a:cubicBezTo>
                <a:lnTo>
                  <a:pt x="308513" y="266168"/>
                </a:lnTo>
                <a:lnTo>
                  <a:pt x="305972" y="266192"/>
                </a:lnTo>
                <a:cubicBezTo>
                  <a:pt x="333366" y="242133"/>
                  <a:pt x="344869" y="204693"/>
                  <a:pt x="335710" y="169404"/>
                </a:cubicBezTo>
                <a:lnTo>
                  <a:pt x="441597" y="169380"/>
                </a:lnTo>
                <a:close/>
                <a:moveTo>
                  <a:pt x="241971" y="120985"/>
                </a:moveTo>
                <a:cubicBezTo>
                  <a:pt x="282063" y="120985"/>
                  <a:pt x="314562" y="153486"/>
                  <a:pt x="314562" y="193577"/>
                </a:cubicBezTo>
                <a:cubicBezTo>
                  <a:pt x="314562" y="233669"/>
                  <a:pt x="282063" y="266168"/>
                  <a:pt x="241971" y="266168"/>
                </a:cubicBezTo>
                <a:cubicBezTo>
                  <a:pt x="201879" y="266168"/>
                  <a:pt x="169380" y="233669"/>
                  <a:pt x="169380" y="193577"/>
                </a:cubicBezTo>
                <a:cubicBezTo>
                  <a:pt x="169380" y="153486"/>
                  <a:pt x="201879" y="120985"/>
                  <a:pt x="241971" y="120985"/>
                </a:cubicBezTo>
                <a:close/>
                <a:moveTo>
                  <a:pt x="108887" y="0"/>
                </a:moveTo>
                <a:cubicBezTo>
                  <a:pt x="148978" y="0"/>
                  <a:pt x="181478" y="32500"/>
                  <a:pt x="181478" y="72591"/>
                </a:cubicBezTo>
                <a:cubicBezTo>
                  <a:pt x="181478" y="112682"/>
                  <a:pt x="148978" y="145183"/>
                  <a:pt x="108887" y="145183"/>
                </a:cubicBezTo>
                <a:cubicBezTo>
                  <a:pt x="68796" y="145183"/>
                  <a:pt x="36296" y="112682"/>
                  <a:pt x="36296" y="72591"/>
                </a:cubicBezTo>
                <a:cubicBezTo>
                  <a:pt x="36296" y="32500"/>
                  <a:pt x="68796" y="0"/>
                  <a:pt x="108887" y="0"/>
                </a:cubicBezTo>
                <a:close/>
                <a:moveTo>
                  <a:pt x="375055" y="0"/>
                </a:moveTo>
                <a:cubicBezTo>
                  <a:pt x="415147" y="0"/>
                  <a:pt x="447646" y="32500"/>
                  <a:pt x="447646" y="72591"/>
                </a:cubicBezTo>
                <a:cubicBezTo>
                  <a:pt x="447646" y="112682"/>
                  <a:pt x="415147" y="145183"/>
                  <a:pt x="375055" y="145183"/>
                </a:cubicBezTo>
                <a:cubicBezTo>
                  <a:pt x="334963" y="145183"/>
                  <a:pt x="302464" y="112682"/>
                  <a:pt x="302464" y="72591"/>
                </a:cubicBezTo>
                <a:cubicBezTo>
                  <a:pt x="302464" y="32500"/>
                  <a:pt x="334963" y="0"/>
                  <a:pt x="375055" y="0"/>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83" name="Graphic 133">
            <a:extLst>
              <a:ext uri="{FF2B5EF4-FFF2-40B4-BE49-F238E27FC236}">
                <a16:creationId xmlns:a16="http://schemas.microsoft.com/office/drawing/2014/main" id="{D181B940-FD13-75DC-1C58-5108DF1A43B4}"/>
              </a:ext>
              <a:ext uri="{C183D7F6-B498-43B3-948B-1728B52AA6E4}">
                <adec:decorative xmlns:adec="http://schemas.microsoft.com/office/drawing/2017/decorative" val="1"/>
              </a:ext>
            </a:extLst>
          </p:cNvPr>
          <p:cNvSpPr/>
          <p:nvPr/>
        </p:nvSpPr>
        <p:spPr>
          <a:xfrm>
            <a:off x="562828" y="2453633"/>
            <a:ext cx="207853" cy="278011"/>
          </a:xfrm>
          <a:custGeom>
            <a:avLst/>
            <a:gdLst>
              <a:gd name="connsiteX0" fmla="*/ 261038 w 350857"/>
              <a:gd name="connsiteY0" fmla="*/ 411302 h 483917"/>
              <a:gd name="connsiteX1" fmla="*/ 254021 w 350857"/>
              <a:gd name="connsiteY1" fmla="*/ 441766 h 483917"/>
              <a:gd name="connsiteX2" fmla="*/ 205143 w 350857"/>
              <a:gd name="connsiteY2" fmla="*/ 483748 h 483917"/>
              <a:gd name="connsiteX3" fmla="*/ 200957 w 350857"/>
              <a:gd name="connsiteY3" fmla="*/ 483917 h 483917"/>
              <a:gd name="connsiteX4" fmla="*/ 149877 w 350857"/>
              <a:gd name="connsiteY4" fmla="*/ 483917 h 483917"/>
              <a:gd name="connsiteX5" fmla="*/ 97926 w 350857"/>
              <a:gd name="connsiteY5" fmla="*/ 445759 h 483917"/>
              <a:gd name="connsiteX6" fmla="*/ 96813 w 350857"/>
              <a:gd name="connsiteY6" fmla="*/ 441718 h 483917"/>
              <a:gd name="connsiteX7" fmla="*/ 89795 w 350857"/>
              <a:gd name="connsiteY7" fmla="*/ 411302 h 483917"/>
              <a:gd name="connsiteX8" fmla="*/ 261038 w 350857"/>
              <a:gd name="connsiteY8" fmla="*/ 411302 h 483917"/>
              <a:gd name="connsiteX9" fmla="*/ 175429 w 350857"/>
              <a:gd name="connsiteY9" fmla="*/ 0 h 483917"/>
              <a:gd name="connsiteX10" fmla="*/ 350858 w 350857"/>
              <a:gd name="connsiteY10" fmla="*/ 175429 h 483917"/>
              <a:gd name="connsiteX11" fmla="*/ 283953 w 350857"/>
              <a:gd name="connsiteY11" fmla="*/ 316740 h 483917"/>
              <a:gd name="connsiteX12" fmla="*/ 282235 w 350857"/>
              <a:gd name="connsiteY12" fmla="*/ 319764 h 483917"/>
              <a:gd name="connsiteX13" fmla="*/ 269459 w 350857"/>
              <a:gd name="connsiteY13" fmla="*/ 375006 h 483917"/>
              <a:gd name="connsiteX14" fmla="*/ 81399 w 350857"/>
              <a:gd name="connsiteY14" fmla="*/ 375006 h 483917"/>
              <a:gd name="connsiteX15" fmla="*/ 68671 w 350857"/>
              <a:gd name="connsiteY15" fmla="*/ 319764 h 483917"/>
              <a:gd name="connsiteX16" fmla="*/ 66953 w 350857"/>
              <a:gd name="connsiteY16" fmla="*/ 316764 h 483917"/>
              <a:gd name="connsiteX17" fmla="*/ 0 w 350857"/>
              <a:gd name="connsiteY17" fmla="*/ 175405 h 483917"/>
              <a:gd name="connsiteX18" fmla="*/ 175429 w 350857"/>
              <a:gd name="connsiteY18" fmla="*/ 0 h 48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857" h="483917">
                <a:moveTo>
                  <a:pt x="261038" y="411302"/>
                </a:moveTo>
                <a:lnTo>
                  <a:pt x="254021" y="441766"/>
                </a:lnTo>
                <a:cubicBezTo>
                  <a:pt x="248647" y="464935"/>
                  <a:pt x="228856" y="481931"/>
                  <a:pt x="205143" y="483748"/>
                </a:cubicBezTo>
                <a:lnTo>
                  <a:pt x="200957" y="483917"/>
                </a:lnTo>
                <a:lnTo>
                  <a:pt x="149877" y="483917"/>
                </a:lnTo>
                <a:cubicBezTo>
                  <a:pt x="126082" y="483917"/>
                  <a:pt x="105043" y="468465"/>
                  <a:pt x="97926" y="445759"/>
                </a:cubicBezTo>
                <a:lnTo>
                  <a:pt x="96813" y="441718"/>
                </a:lnTo>
                <a:lnTo>
                  <a:pt x="89795" y="411302"/>
                </a:lnTo>
                <a:lnTo>
                  <a:pt x="261038" y="411302"/>
                </a:lnTo>
                <a:close/>
                <a:moveTo>
                  <a:pt x="175429" y="0"/>
                </a:moveTo>
                <a:cubicBezTo>
                  <a:pt x="272316" y="0"/>
                  <a:pt x="350858" y="78542"/>
                  <a:pt x="350858" y="175429"/>
                </a:cubicBezTo>
                <a:cubicBezTo>
                  <a:pt x="350858" y="227114"/>
                  <a:pt x="328209" y="274468"/>
                  <a:pt x="283953" y="316740"/>
                </a:cubicBezTo>
                <a:cubicBezTo>
                  <a:pt x="283096" y="317558"/>
                  <a:pt x="282499" y="318610"/>
                  <a:pt x="282235" y="319764"/>
                </a:cubicBezTo>
                <a:lnTo>
                  <a:pt x="269459" y="375006"/>
                </a:lnTo>
                <a:lnTo>
                  <a:pt x="81399" y="375006"/>
                </a:lnTo>
                <a:lnTo>
                  <a:pt x="68671" y="319764"/>
                </a:lnTo>
                <a:cubicBezTo>
                  <a:pt x="68403" y="318618"/>
                  <a:pt x="67806" y="317575"/>
                  <a:pt x="66953" y="316764"/>
                </a:cubicBezTo>
                <a:cubicBezTo>
                  <a:pt x="22673" y="274468"/>
                  <a:pt x="0" y="227114"/>
                  <a:pt x="0" y="175405"/>
                </a:cubicBezTo>
                <a:cubicBezTo>
                  <a:pt x="13" y="78528"/>
                  <a:pt x="78552" y="0"/>
                  <a:pt x="175429" y="0"/>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63500" dist="63500" dir="2700000" algn="tl" rotWithShape="0">
              <a:srgbClr val="454142">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85" name="Rounded Rectangle 19">
            <a:extLst>
              <a:ext uri="{FF2B5EF4-FFF2-40B4-BE49-F238E27FC236}">
                <a16:creationId xmlns:a16="http://schemas.microsoft.com/office/drawing/2014/main" id="{5E1A10FA-7CEA-A971-6F6B-2B8A763CBAFC}"/>
              </a:ext>
              <a:ext uri="{C183D7F6-B498-43B3-948B-1728B52AA6E4}">
                <adec:decorative xmlns:adec="http://schemas.microsoft.com/office/drawing/2017/decorative" val="1"/>
              </a:ext>
            </a:extLst>
          </p:cNvPr>
          <p:cNvSpPr/>
          <p:nvPr/>
        </p:nvSpPr>
        <p:spPr bwMode="auto">
          <a:xfrm>
            <a:off x="6378305" y="1616559"/>
            <a:ext cx="5351880" cy="3758567"/>
          </a:xfrm>
          <a:prstGeom prst="roundRect">
            <a:avLst>
              <a:gd name="adj" fmla="val 3792"/>
            </a:avLst>
          </a:prstGeom>
          <a:solidFill>
            <a:srgbClr val="8DC8E8">
              <a:alpha val="15000"/>
            </a:srgbClr>
          </a:solidFill>
          <a:ln w="158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Segoe UI"/>
            </a:endParaRPr>
          </a:p>
        </p:txBody>
      </p:sp>
      <p:sp>
        <p:nvSpPr>
          <p:cNvPr id="86" name="Rounded Rectangle 4">
            <a:extLst>
              <a:ext uri="{FF2B5EF4-FFF2-40B4-BE49-F238E27FC236}">
                <a16:creationId xmlns:a16="http://schemas.microsoft.com/office/drawing/2014/main" id="{3A810C90-18DC-815C-4E21-050C95478250}"/>
              </a:ext>
            </a:extLst>
          </p:cNvPr>
          <p:cNvSpPr/>
          <p:nvPr/>
        </p:nvSpPr>
        <p:spPr bwMode="auto">
          <a:xfrm>
            <a:off x="6502654" y="1482874"/>
            <a:ext cx="2330911" cy="288000"/>
          </a:xfrm>
          <a:prstGeom prst="roundRect">
            <a:avLst>
              <a:gd name="adj" fmla="val 50000"/>
            </a:avLst>
          </a:prstGeom>
          <a:gradFill flip="none" rotWithShape="1">
            <a:gsLst>
              <a:gs pos="0">
                <a:srgbClr val="49C5B1"/>
              </a:gs>
              <a:gs pos="35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prstClr val="white"/>
                </a:solidFill>
                <a:effectLst/>
                <a:uLnTx/>
                <a:uFillTx/>
                <a:latin typeface="Segoe UI Semibold" panose="020B0502040204020203" pitchFamily="34" charset="0"/>
                <a:ea typeface="+mn-ea"/>
                <a:cs typeface="Segoe UI Semibold" panose="020B0502040204020203" pitchFamily="34" charset="0"/>
              </a:rPr>
              <a:t>Helpful hints to keep in mind</a:t>
            </a:r>
          </a:p>
        </p:txBody>
      </p:sp>
      <p:sp>
        <p:nvSpPr>
          <p:cNvPr id="87" name="Rectangle 86">
            <a:extLst>
              <a:ext uri="{FF2B5EF4-FFF2-40B4-BE49-F238E27FC236}">
                <a16:creationId xmlns:a16="http://schemas.microsoft.com/office/drawing/2014/main" id="{53DFB9E5-4C60-3534-57D3-3F880A4594E3}"/>
              </a:ext>
            </a:extLst>
          </p:cNvPr>
          <p:cNvSpPr/>
          <p:nvPr/>
        </p:nvSpPr>
        <p:spPr bwMode="auto">
          <a:xfrm>
            <a:off x="6584929" y="1970766"/>
            <a:ext cx="1983794" cy="5745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4320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2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Know Copilot’s limitations</a:t>
            </a:r>
          </a:p>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Copilot is limited to your current conversation, so give lots of details.</a:t>
            </a:r>
            <a:endParaRPr kumimoji="0" lang="en-US" sz="10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p:txBody>
      </p:sp>
      <p:sp>
        <p:nvSpPr>
          <p:cNvPr id="90" name="Rectangle 89">
            <a:extLst>
              <a:ext uri="{FF2B5EF4-FFF2-40B4-BE49-F238E27FC236}">
                <a16:creationId xmlns:a16="http://schemas.microsoft.com/office/drawing/2014/main" id="{42D66DAD-33C7-821D-98A1-431567D3FFC7}"/>
              </a:ext>
            </a:extLst>
          </p:cNvPr>
          <p:cNvSpPr/>
          <p:nvPr/>
        </p:nvSpPr>
        <p:spPr bwMode="auto">
          <a:xfrm>
            <a:off x="6584929" y="2722783"/>
            <a:ext cx="1983794" cy="5745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4320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2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Use quotation marks</a:t>
            </a:r>
          </a:p>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This helps Copilot know what to write, modify, or replace for you.</a:t>
            </a:r>
            <a:endParaRPr kumimoji="0" lang="en-US" sz="10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p:txBody>
      </p:sp>
      <p:sp>
        <p:nvSpPr>
          <p:cNvPr id="88" name="Rectangle 87">
            <a:extLst>
              <a:ext uri="{FF2B5EF4-FFF2-40B4-BE49-F238E27FC236}">
                <a16:creationId xmlns:a16="http://schemas.microsoft.com/office/drawing/2014/main" id="{0B7965F2-AD65-EF7A-BA33-D165774739E4}"/>
              </a:ext>
            </a:extLst>
          </p:cNvPr>
          <p:cNvSpPr/>
          <p:nvPr/>
        </p:nvSpPr>
        <p:spPr bwMode="auto">
          <a:xfrm>
            <a:off x="6584929" y="3485623"/>
            <a:ext cx="1677225" cy="5745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4320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Be professional</a:t>
            </a:r>
          </a:p>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Using polite language improves Copilot’s response.</a:t>
            </a:r>
            <a:endParaRPr kumimoji="0" lang="en-US" sz="10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p:txBody>
      </p:sp>
      <p:sp>
        <p:nvSpPr>
          <p:cNvPr id="91" name="Rectangle 90">
            <a:extLst>
              <a:ext uri="{FF2B5EF4-FFF2-40B4-BE49-F238E27FC236}">
                <a16:creationId xmlns:a16="http://schemas.microsoft.com/office/drawing/2014/main" id="{D789D1C3-84E6-9C72-0E19-B63552C2145B}"/>
              </a:ext>
            </a:extLst>
          </p:cNvPr>
          <p:cNvSpPr/>
          <p:nvPr/>
        </p:nvSpPr>
        <p:spPr bwMode="auto">
          <a:xfrm>
            <a:off x="8909643" y="1952286"/>
            <a:ext cx="1677225" cy="5745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4320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Communicate clearly</a:t>
            </a:r>
          </a:p>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Pay attention to punctuation, grammar, and capitalization.</a:t>
            </a:r>
            <a:endParaRPr kumimoji="0" lang="en-US" sz="10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p:txBody>
      </p:sp>
      <p:sp>
        <p:nvSpPr>
          <p:cNvPr id="89" name="Rectangle 88">
            <a:extLst>
              <a:ext uri="{FF2B5EF4-FFF2-40B4-BE49-F238E27FC236}">
                <a16:creationId xmlns:a16="http://schemas.microsoft.com/office/drawing/2014/main" id="{864126B7-4E60-37F7-3162-05432CAC07C2}"/>
              </a:ext>
            </a:extLst>
          </p:cNvPr>
          <p:cNvSpPr/>
          <p:nvPr/>
        </p:nvSpPr>
        <p:spPr bwMode="auto">
          <a:xfrm>
            <a:off x="8881820" y="2720752"/>
            <a:ext cx="1983794" cy="5745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4320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Start fresh</a:t>
            </a:r>
          </a:p>
          <a:p>
            <a:pPr marL="0" marR="0" lvl="0" indent="0" algn="l" defTabSz="932472" rtl="0" eaLnBrk="1" fontAlgn="base" latinLnBrk="0" hangingPunct="1">
              <a:lnSpc>
                <a:spcPct val="100000"/>
              </a:lnSpc>
              <a:spcBef>
                <a:spcPts val="300"/>
              </a:spcBef>
              <a:spcAft>
                <a:spcPct val="0"/>
              </a:spcAft>
              <a:buClrTx/>
              <a:buSzTx/>
              <a:buFontTx/>
              <a:buNone/>
              <a:tabLst/>
              <a:defRPr/>
            </a:pPr>
            <a: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Avoid interrupting and type </a:t>
            </a:r>
            <a:b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CA" sz="10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“new topic” when switching tasks.</a:t>
            </a:r>
            <a:endParaRPr kumimoji="0" lang="en-US" sz="10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p:txBody>
      </p:sp>
      <p:pic>
        <p:nvPicPr>
          <p:cNvPr id="92" name="Graphic 8">
            <a:extLst>
              <a:ext uri="{FF2B5EF4-FFF2-40B4-BE49-F238E27FC236}">
                <a16:creationId xmlns:a16="http://schemas.microsoft.com/office/drawing/2014/main" id="{20671B46-E15B-A1F0-8D4D-46311953D396}"/>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b="29459"/>
          <a:stretch/>
        </p:blipFill>
        <p:spPr>
          <a:xfrm>
            <a:off x="10190999" y="4367191"/>
            <a:ext cx="1428856" cy="1007935"/>
          </a:xfrm>
          <a:prstGeom prst="rect">
            <a:avLst/>
          </a:prstGeom>
        </p:spPr>
      </p:pic>
      <p:sp>
        <p:nvSpPr>
          <p:cNvPr id="95" name="TextBox 1">
            <a:extLst>
              <a:ext uri="{FF2B5EF4-FFF2-40B4-BE49-F238E27FC236}">
                <a16:creationId xmlns:a16="http://schemas.microsoft.com/office/drawing/2014/main" id="{F2B61B31-DD29-DDCE-5FE0-C5D4EAB80D73}"/>
              </a:ext>
            </a:extLst>
          </p:cNvPr>
          <p:cNvSpPr txBox="1"/>
          <p:nvPr/>
        </p:nvSpPr>
        <p:spPr>
          <a:xfrm>
            <a:off x="3295711" y="5885663"/>
            <a:ext cx="5376814" cy="193899"/>
          </a:xfrm>
          <a:prstGeom prst="rect">
            <a:avLst/>
          </a:prstGeom>
          <a:noFill/>
        </p:spPr>
        <p:txBody>
          <a:bodyPr wrap="square" lIns="0" tIns="0" rIns="0" bIns="0" anchor="t"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base" latinLnBrk="0" hangingPunct="1">
              <a:lnSpc>
                <a:spcPct val="90000"/>
              </a:lnSpc>
              <a:spcBef>
                <a:spcPts val="200"/>
              </a:spcBef>
              <a:spcAft>
                <a:spcPts val="1200"/>
              </a:spcAft>
              <a:buClrTx/>
              <a:buSzTx/>
              <a:buFontTx/>
              <a:buNone/>
              <a:tabLst/>
              <a:defRPr/>
            </a:pPr>
            <a:r>
              <a:rPr kumimoji="0" lang="en-CA" sz="1400" b="0" i="0" u="none" strike="noStrike" kern="0" cap="none" spc="0" normalizeH="0" baseline="0" noProof="0">
                <a:ln>
                  <a:noFill/>
                </a:ln>
                <a:solidFill>
                  <a:prstClr val="black"/>
                </a:solidFill>
                <a:effectLst/>
                <a:uLnTx/>
                <a:uFillTx/>
                <a:latin typeface="Segoe UI Semibold"/>
                <a:ea typeface="+mn-ea"/>
                <a:cs typeface="Calibri" panose="020F0502020204030204" pitchFamily="34" charset="0"/>
              </a:rPr>
              <a:t>Learn more on our </a:t>
            </a:r>
            <a:r>
              <a:rPr kumimoji="0" lang="en-US" sz="1400" b="0" i="0" u="none" strike="noStrike" kern="0" cap="none" spc="0" normalizeH="0" baseline="0" noProof="0">
                <a:ln>
                  <a:noFill/>
                </a:ln>
                <a:solidFill>
                  <a:srgbClr val="463668"/>
                </a:solidFill>
                <a:effectLst/>
                <a:uLnTx/>
                <a:uFillTx/>
                <a:latin typeface="Segoe UI Semibold"/>
                <a:ea typeface="+mn-ea"/>
                <a:cs typeface="Calibri" panose="020F0502020204030204" pitchFamily="34" charset="0"/>
                <a:hlinkClick r:id="rId5">
                  <a:extLst>
                    <a:ext uri="{A12FA001-AC4F-418D-AE19-62706E023703}">
                      <ahyp:hlinkClr xmlns:ahyp="http://schemas.microsoft.com/office/drawing/2018/hyperlinkcolor" val="tx"/>
                    </a:ext>
                  </a:extLst>
                </a:hlinkClick>
              </a:rPr>
              <a:t>Microsoft Copilot help &amp; learning page</a:t>
            </a:r>
            <a:r>
              <a:rPr kumimoji="0" lang="en-CA" sz="1400" b="0" i="0" u="none" strike="noStrike" kern="0" cap="none" spc="0" normalizeH="0" baseline="0" noProof="0">
                <a:ln>
                  <a:noFill/>
                </a:ln>
                <a:solidFill>
                  <a:prstClr val="black"/>
                </a:solidFill>
                <a:effectLst/>
                <a:uLnTx/>
                <a:uFillTx/>
                <a:latin typeface="Segoe UI Semibold"/>
                <a:ea typeface="+mn-ea"/>
                <a:cs typeface="Calibri" panose="020F0502020204030204" pitchFamily="34" charset="0"/>
              </a:rPr>
              <a:t>.</a:t>
            </a:r>
          </a:p>
        </p:txBody>
      </p:sp>
    </p:spTree>
    <p:extLst>
      <p:ext uri="{BB962C8B-B14F-4D97-AF65-F5344CB8AC3E}">
        <p14:creationId xmlns:p14="http://schemas.microsoft.com/office/powerpoint/2010/main" val="358589595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06CA-A2FB-3019-F37D-0FD1B8CB4F02}"/>
              </a:ext>
            </a:extLst>
          </p:cNvPr>
          <p:cNvSpPr>
            <a:spLocks noGrp="1"/>
          </p:cNvSpPr>
          <p:nvPr>
            <p:ph type="title"/>
          </p:nvPr>
        </p:nvSpPr>
        <p:spPr/>
        <p:txBody>
          <a:bodyPr>
            <a:noAutofit/>
          </a:bodyPr>
          <a:lstStyle/>
          <a:p>
            <a:r>
              <a:rPr lang="en-US" sz="3600"/>
              <a:t>Copilot Lab – Your guide to building Copilot skills</a:t>
            </a:r>
          </a:p>
        </p:txBody>
      </p:sp>
      <p:pic>
        <p:nvPicPr>
          <p:cNvPr id="5" name="Picture 4" descr="Screenshot of Microsoft 365 Chat showing sample prompts to try">
            <a:extLst>
              <a:ext uri="{FF2B5EF4-FFF2-40B4-BE49-F238E27FC236}">
                <a16:creationId xmlns:a16="http://schemas.microsoft.com/office/drawing/2014/main" id="{DBE99070-7AE8-077B-01F9-0261981D5B2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7417" y="1095375"/>
            <a:ext cx="5528583" cy="4400550"/>
          </a:xfrm>
          <a:prstGeom prst="roundRect">
            <a:avLst>
              <a:gd name="adj" fmla="val 6927"/>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B5C86BF8-103A-A2C5-D926-1BE2949643EE}"/>
              </a:ext>
            </a:extLst>
          </p:cNvPr>
          <p:cNvSpPr>
            <a:spLocks noChangeArrowheads="1"/>
          </p:cNvSpPr>
          <p:nvPr/>
        </p:nvSpPr>
        <p:spPr bwMode="auto">
          <a:xfrm>
            <a:off x="6608038" y="1763130"/>
            <a:ext cx="5155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Segoe UI"/>
                <a:ea typeface="Times New Roman" panose="02020603050405020304" pitchFamily="18" charset="0"/>
                <a:cs typeface="Segoe UI"/>
              </a:rPr>
              <a:t>Provides prompt suggestions directly in product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Segoe UI"/>
              <a:ea typeface="Times New Roman" panose="02020603050405020304" pitchFamily="18" charset="0"/>
              <a:cs typeface="Segoe U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Segoe UI"/>
                <a:ea typeface="Times New Roman" panose="02020603050405020304" pitchFamily="18" charset="0"/>
                <a:cs typeface="Segoe UI"/>
              </a:rPr>
              <a:t>Stay on top – </a:t>
            </a:r>
            <a:r>
              <a:rPr kumimoji="0" lang="en-US" altLang="en-US" sz="1200" b="0" i="0" u="none" strike="noStrike" kern="1200" cap="none" spc="0" normalizeH="0" baseline="0" noProof="0">
                <a:ln>
                  <a:noFill/>
                </a:ln>
                <a:solidFill>
                  <a:srgbClr val="000000"/>
                </a:solidFill>
                <a:effectLst/>
                <a:uLnTx/>
                <a:uFillTx/>
                <a:latin typeface="Segoe UI"/>
                <a:ea typeface="Times New Roman" panose="02020603050405020304" pitchFamily="18" charset="0"/>
                <a:cs typeface="Segoe UI"/>
              </a:rPr>
              <a:t>Personalized recommendations for Copilot prompts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Segoe UI"/>
              <a:ea typeface="Times New Roman" panose="02020603050405020304" pitchFamily="18" charset="0"/>
              <a:cs typeface="Segoe U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Segoe UI"/>
                <a:ea typeface="Times New Roman" panose="02020603050405020304" pitchFamily="18" charset="0"/>
                <a:cs typeface="Segoe UI"/>
              </a:rPr>
              <a:t>View prompts – </a:t>
            </a:r>
            <a:r>
              <a:rPr kumimoji="0" lang="en-US" altLang="en-US" sz="1200" b="0" i="0" u="none" strike="noStrike" kern="1200" cap="none" spc="0" normalizeH="0" baseline="0" noProof="0">
                <a:ln>
                  <a:noFill/>
                </a:ln>
                <a:solidFill>
                  <a:srgbClr val="000000"/>
                </a:solidFill>
                <a:effectLst/>
                <a:uLnTx/>
                <a:uFillTx/>
                <a:latin typeface="Segoe UI"/>
                <a:ea typeface="Times New Roman" panose="02020603050405020304" pitchFamily="18" charset="0"/>
                <a:cs typeface="Segoe UI"/>
              </a:rPr>
              <a:t>Catalog of other prompts by category</a:t>
            </a:r>
          </a:p>
        </p:txBody>
      </p:sp>
      <p:pic>
        <p:nvPicPr>
          <p:cNvPr id="8" name="Picture 7" descr="Screenshot of Copilot Lab">
            <a:extLst>
              <a:ext uri="{FF2B5EF4-FFF2-40B4-BE49-F238E27FC236}">
                <a16:creationId xmlns:a16="http://schemas.microsoft.com/office/drawing/2014/main" id="{B8F59F91-B683-3392-4D09-670A172BB8E3}"/>
              </a:ext>
            </a:extLst>
          </p:cNvPr>
          <p:cNvPicPr>
            <a:picLocks noChangeAspect="1"/>
          </p:cNvPicPr>
          <p:nvPr/>
        </p:nvPicPr>
        <p:blipFill>
          <a:blip r:embed="rId3"/>
          <a:stretch>
            <a:fillRect/>
          </a:stretch>
        </p:blipFill>
        <p:spPr>
          <a:xfrm>
            <a:off x="6507067" y="3047584"/>
            <a:ext cx="4418107" cy="3073287"/>
          </a:xfrm>
          <a:prstGeom prst="roundRect">
            <a:avLst>
              <a:gd name="adj" fmla="val 8919"/>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04447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79E779CE-D1D5-9844-A874-BB77BC5F25E3}"/>
              </a:ext>
            </a:extLst>
          </p:cNvPr>
          <p:cNvSpPr txBox="1"/>
          <p:nvPr/>
        </p:nvSpPr>
        <p:spPr>
          <a:xfrm>
            <a:off x="9052560" y="311228"/>
            <a:ext cx="2990294" cy="1032550"/>
          </a:xfrm>
          <a:prstGeom prst="roundRect">
            <a:avLst/>
          </a:prstGeom>
          <a:solidFill>
            <a:schemeClr val="bg1"/>
          </a:solidFill>
          <a:ln>
            <a:solidFill>
              <a:srgbClr val="6F87E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Microsoft 365 Copilot unlocks a whole new way to work. Copilot puts thousands of skills at your command and can reason over all your content and context to take on any task. When using Copilot, experimenting with – and iterating on – your prompts will help you to get the best results. </a:t>
            </a:r>
          </a:p>
        </p:txBody>
      </p:sp>
      <p:sp>
        <p:nvSpPr>
          <p:cNvPr id="17" name="Title 2">
            <a:extLst>
              <a:ext uri="{FF2B5EF4-FFF2-40B4-BE49-F238E27FC236}">
                <a16:creationId xmlns:a16="http://schemas.microsoft.com/office/drawing/2014/main" id="{22DC5047-0A06-C24B-1F39-F36BFC593AB8}"/>
              </a:ext>
            </a:extLst>
          </p:cNvPr>
          <p:cNvSpPr>
            <a:spLocks noGrp="1"/>
          </p:cNvSpPr>
          <p:nvPr>
            <p:ph type="title"/>
          </p:nvPr>
        </p:nvSpPr>
        <p:spPr>
          <a:xfrm>
            <a:off x="381000" y="326749"/>
            <a:ext cx="9436100" cy="1080854"/>
          </a:xfrm>
        </p:spPr>
        <p:txBody>
          <a:bodyPr>
            <a:normAutofit/>
          </a:bodyPr>
          <a:lstStyle/>
          <a:p>
            <a:r>
              <a:rPr lang="en-US" sz="3600">
                <a:gradFill>
                  <a:gsLst>
                    <a:gs pos="0">
                      <a:srgbClr val="6599FC"/>
                    </a:gs>
                    <a:gs pos="100000">
                      <a:srgbClr val="B195FF"/>
                    </a:gs>
                  </a:gsLst>
                  <a:lin ang="2400000" scaled="0"/>
                </a:gradFill>
              </a:rPr>
              <a:t>Get started with Microsoft 365 Copilot</a:t>
            </a:r>
            <a:br>
              <a:rPr lang="en-US" sz="3600">
                <a:solidFill>
                  <a:srgbClr val="463668"/>
                </a:solidFill>
              </a:rPr>
            </a:br>
            <a:r>
              <a:rPr lang="en-US" sz="2400">
                <a:solidFill>
                  <a:schemeClr val="tx1"/>
                </a:solidFill>
                <a:latin typeface="+mn-lt"/>
              </a:rPr>
              <a:t>for Business Leaders and Managers</a:t>
            </a:r>
            <a:endParaRPr lang="en-US" sz="3600">
              <a:solidFill>
                <a:schemeClr val="tx1"/>
              </a:solidFill>
              <a:latin typeface="+mn-lt"/>
            </a:endParaRPr>
          </a:p>
        </p:txBody>
      </p:sp>
      <p:sp>
        <p:nvSpPr>
          <p:cNvPr id="19" name="object 114">
            <a:extLst>
              <a:ext uri="{FF2B5EF4-FFF2-40B4-BE49-F238E27FC236}">
                <a16:creationId xmlns:a16="http://schemas.microsoft.com/office/drawing/2014/main" id="{FA24A85B-9D1F-22A1-179B-F735181BC566}"/>
              </a:ext>
            </a:extLst>
          </p:cNvPr>
          <p:cNvSpPr/>
          <p:nvPr/>
        </p:nvSpPr>
        <p:spPr>
          <a:xfrm>
            <a:off x="2086618" y="2945647"/>
            <a:ext cx="1947672" cy="2241033"/>
          </a:xfrm>
          <a:custGeom>
            <a:avLst/>
            <a:gdLst/>
            <a:ahLst/>
            <a:cxnLst/>
            <a:rect l="l" t="t" r="r" b="b"/>
            <a:pathLst>
              <a:path w="1574800" h="2489200">
                <a:moveTo>
                  <a:pt x="1422400" y="0"/>
                </a:moveTo>
                <a:lnTo>
                  <a:pt x="152400" y="0"/>
                </a:lnTo>
                <a:lnTo>
                  <a:pt x="104229" y="7769"/>
                </a:lnTo>
                <a:lnTo>
                  <a:pt x="62394" y="29404"/>
                </a:lnTo>
                <a:lnTo>
                  <a:pt x="29404" y="62394"/>
                </a:lnTo>
                <a:lnTo>
                  <a:pt x="7769" y="104229"/>
                </a:lnTo>
                <a:lnTo>
                  <a:pt x="0" y="152400"/>
                </a:lnTo>
                <a:lnTo>
                  <a:pt x="0" y="2336800"/>
                </a:lnTo>
                <a:lnTo>
                  <a:pt x="7769" y="2384970"/>
                </a:lnTo>
                <a:lnTo>
                  <a:pt x="29404" y="2426805"/>
                </a:lnTo>
                <a:lnTo>
                  <a:pt x="62394" y="2459795"/>
                </a:lnTo>
                <a:lnTo>
                  <a:pt x="104229" y="2481430"/>
                </a:lnTo>
                <a:lnTo>
                  <a:pt x="152400" y="2489200"/>
                </a:lnTo>
                <a:lnTo>
                  <a:pt x="1422400" y="2489200"/>
                </a:lnTo>
                <a:lnTo>
                  <a:pt x="1470570" y="2481430"/>
                </a:lnTo>
                <a:lnTo>
                  <a:pt x="1512405" y="2459795"/>
                </a:lnTo>
                <a:lnTo>
                  <a:pt x="1545395" y="2426805"/>
                </a:lnTo>
                <a:lnTo>
                  <a:pt x="1567030" y="2384970"/>
                </a:lnTo>
                <a:lnTo>
                  <a:pt x="1574800" y="2336800"/>
                </a:lnTo>
                <a:lnTo>
                  <a:pt x="1574800" y="152400"/>
                </a:lnTo>
                <a:lnTo>
                  <a:pt x="1567030" y="104229"/>
                </a:lnTo>
                <a:lnTo>
                  <a:pt x="1545395" y="62394"/>
                </a:lnTo>
                <a:lnTo>
                  <a:pt x="1512405" y="29404"/>
                </a:lnTo>
                <a:lnTo>
                  <a:pt x="1470570" y="7769"/>
                </a:lnTo>
                <a:lnTo>
                  <a:pt x="1422400" y="0"/>
                </a:lnTo>
                <a:close/>
              </a:path>
            </a:pathLst>
          </a:custGeom>
          <a:solidFill>
            <a:srgbClr val="FFFFFF"/>
          </a:solidFill>
        </p:spPr>
        <p:txBody>
          <a:bodyPr wrap="square" lIns="118872" tIns="91440" rIns="91440" bIns="91440" rtlCol="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Quickly get up to speed on projects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rPr>
              <a:t>Summarize emails where I was mentioned recently.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Follow-up with:</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Create a to-do list based on [x]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Do I have any action items related to project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Has [person] asked any questions related to [project]    in the past week?</a:t>
            </a:r>
          </a:p>
        </p:txBody>
      </p:sp>
      <p:pic>
        <p:nvPicPr>
          <p:cNvPr id="63" name="object 118">
            <a:extLst>
              <a:ext uri="{FF2B5EF4-FFF2-40B4-BE49-F238E27FC236}">
                <a16:creationId xmlns:a16="http://schemas.microsoft.com/office/drawing/2014/main" id="{3ED5D6A6-4457-5023-7B4D-7491E429BA42}"/>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705583" y="3974723"/>
            <a:ext cx="185674" cy="182880"/>
          </a:xfrm>
          <a:prstGeom prst="rect">
            <a:avLst/>
          </a:prstGeom>
        </p:spPr>
      </p:pic>
      <p:pic>
        <p:nvPicPr>
          <p:cNvPr id="64" name="object 119">
            <a:extLst>
              <a:ext uri="{FF2B5EF4-FFF2-40B4-BE49-F238E27FC236}">
                <a16:creationId xmlns:a16="http://schemas.microsoft.com/office/drawing/2014/main" id="{E4F95240-9935-9252-6A72-49981A03EC91}"/>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750"/>
          <a:stretch/>
        </p:blipFill>
        <p:spPr>
          <a:xfrm>
            <a:off x="2707599" y="4401863"/>
            <a:ext cx="608790" cy="182880"/>
          </a:xfrm>
          <a:prstGeom prst="rect">
            <a:avLst/>
          </a:prstGeom>
        </p:spPr>
      </p:pic>
      <p:pic>
        <p:nvPicPr>
          <p:cNvPr id="65" name="object 120">
            <a:extLst>
              <a:ext uri="{FF2B5EF4-FFF2-40B4-BE49-F238E27FC236}">
                <a16:creationId xmlns:a16="http://schemas.microsoft.com/office/drawing/2014/main" id="{A1F80820-75C7-D27F-D73E-9DEE6175E247}"/>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05962" y="4611211"/>
            <a:ext cx="487680" cy="182880"/>
          </a:xfrm>
          <a:prstGeom prst="rect">
            <a:avLst/>
          </a:prstGeom>
        </p:spPr>
      </p:pic>
      <p:pic>
        <p:nvPicPr>
          <p:cNvPr id="20" name="object 119">
            <a:extLst>
              <a:ext uri="{FF2B5EF4-FFF2-40B4-BE49-F238E27FC236}">
                <a16:creationId xmlns:a16="http://schemas.microsoft.com/office/drawing/2014/main" id="{6D8A2D0D-C52B-C66D-B7A4-C93FC458962C}"/>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750"/>
          <a:stretch/>
        </p:blipFill>
        <p:spPr>
          <a:xfrm>
            <a:off x="3257972" y="4794091"/>
            <a:ext cx="608790" cy="182880"/>
          </a:xfrm>
          <a:prstGeom prst="rect">
            <a:avLst/>
          </a:prstGeom>
        </p:spPr>
      </p:pic>
      <p:sp>
        <p:nvSpPr>
          <p:cNvPr id="21" name="object 114">
            <a:extLst>
              <a:ext uri="{FF2B5EF4-FFF2-40B4-BE49-F238E27FC236}">
                <a16:creationId xmlns:a16="http://schemas.microsoft.com/office/drawing/2014/main" id="{F5A802F2-7C38-A5EF-9A9E-189F351D432D}"/>
              </a:ext>
            </a:extLst>
          </p:cNvPr>
          <p:cNvSpPr/>
          <p:nvPr/>
        </p:nvSpPr>
        <p:spPr>
          <a:xfrm>
            <a:off x="4145280" y="2941954"/>
            <a:ext cx="1950720" cy="3220086"/>
          </a:xfrm>
          <a:custGeom>
            <a:avLst/>
            <a:gdLst/>
            <a:ahLst/>
            <a:cxnLst/>
            <a:rect l="l" t="t" r="r" b="b"/>
            <a:pathLst>
              <a:path w="1574800" h="2489200">
                <a:moveTo>
                  <a:pt x="1422400" y="0"/>
                </a:moveTo>
                <a:lnTo>
                  <a:pt x="152400" y="0"/>
                </a:lnTo>
                <a:lnTo>
                  <a:pt x="104229" y="7769"/>
                </a:lnTo>
                <a:lnTo>
                  <a:pt x="62394" y="29404"/>
                </a:lnTo>
                <a:lnTo>
                  <a:pt x="29404" y="62394"/>
                </a:lnTo>
                <a:lnTo>
                  <a:pt x="7769" y="104229"/>
                </a:lnTo>
                <a:lnTo>
                  <a:pt x="0" y="152400"/>
                </a:lnTo>
                <a:lnTo>
                  <a:pt x="0" y="2336800"/>
                </a:lnTo>
                <a:lnTo>
                  <a:pt x="7769" y="2384970"/>
                </a:lnTo>
                <a:lnTo>
                  <a:pt x="29404" y="2426805"/>
                </a:lnTo>
                <a:lnTo>
                  <a:pt x="62394" y="2459795"/>
                </a:lnTo>
                <a:lnTo>
                  <a:pt x="104229" y="2481430"/>
                </a:lnTo>
                <a:lnTo>
                  <a:pt x="152400" y="2489200"/>
                </a:lnTo>
                <a:lnTo>
                  <a:pt x="1422400" y="2489200"/>
                </a:lnTo>
                <a:lnTo>
                  <a:pt x="1470570" y="2481430"/>
                </a:lnTo>
                <a:lnTo>
                  <a:pt x="1512405" y="2459795"/>
                </a:lnTo>
                <a:lnTo>
                  <a:pt x="1545395" y="2426805"/>
                </a:lnTo>
                <a:lnTo>
                  <a:pt x="1567030" y="2384970"/>
                </a:lnTo>
                <a:lnTo>
                  <a:pt x="1574800" y="2336800"/>
                </a:lnTo>
                <a:lnTo>
                  <a:pt x="1574800" y="152400"/>
                </a:lnTo>
                <a:lnTo>
                  <a:pt x="1567030" y="104229"/>
                </a:lnTo>
                <a:lnTo>
                  <a:pt x="1545395" y="62394"/>
                </a:lnTo>
                <a:lnTo>
                  <a:pt x="1512405" y="29404"/>
                </a:lnTo>
                <a:lnTo>
                  <a:pt x="1470570" y="7769"/>
                </a:lnTo>
                <a:lnTo>
                  <a:pt x="1422400" y="0"/>
                </a:lnTo>
                <a:close/>
              </a:path>
            </a:pathLst>
          </a:custGeom>
          <a:solidFill>
            <a:srgbClr val="FFFFFF"/>
          </a:solidFill>
        </p:spPr>
        <p:txBody>
          <a:bodyPr wrap="square" lIns="118872" tIns="91440" rIns="91440" bIns="91440" rtlCol="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Quickly get information and insights from a sea of content – no matter where the data resides</a:t>
            </a:r>
            <a:endParaRPr kumimoji="0" lang="en-US" sz="1200" b="0" i="0" u="none" strike="noStrike" kern="1200" cap="none" spc="0" normalizeH="0" baseline="0" noProof="0" dirty="0">
              <a:ln>
                <a:noFill/>
              </a:ln>
              <a:solidFill>
                <a:srgbClr val="8661C5"/>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rPr>
              <a:t>Teach me about [Concept] in a way a non-technical person could understand.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Follow-up with:</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Expand, and use an analogy.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Create a hypothetical step-by-step story where a customer uses this to transform their business.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Turn this into a 2-minute elevator pitch I can use with a C-suite customer.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Now write this pitch in Dutch.</a:t>
            </a:r>
          </a:p>
        </p:txBody>
      </p:sp>
      <p:pic>
        <p:nvPicPr>
          <p:cNvPr id="69" name="object 124">
            <a:extLst>
              <a:ext uri="{FF2B5EF4-FFF2-40B4-BE49-F238E27FC236}">
                <a16:creationId xmlns:a16="http://schemas.microsoft.com/office/drawing/2014/main" id="{6310F92B-289A-1F2F-EB0C-B9E9C8BDD815}"/>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92205" y="3689374"/>
            <a:ext cx="573406" cy="182880"/>
          </a:xfrm>
          <a:prstGeom prst="rect">
            <a:avLst/>
          </a:prstGeom>
        </p:spPr>
      </p:pic>
      <p:sp>
        <p:nvSpPr>
          <p:cNvPr id="22" name="object 114">
            <a:extLst>
              <a:ext uri="{FF2B5EF4-FFF2-40B4-BE49-F238E27FC236}">
                <a16:creationId xmlns:a16="http://schemas.microsoft.com/office/drawing/2014/main" id="{41725AF8-A137-BB1D-DD7D-F0C50F6C93B3}"/>
              </a:ext>
            </a:extLst>
          </p:cNvPr>
          <p:cNvSpPr/>
          <p:nvPr/>
        </p:nvSpPr>
        <p:spPr>
          <a:xfrm>
            <a:off x="6185656" y="2957256"/>
            <a:ext cx="1947672" cy="2849184"/>
          </a:xfrm>
          <a:custGeom>
            <a:avLst/>
            <a:gdLst/>
            <a:ahLst/>
            <a:cxnLst/>
            <a:rect l="l" t="t" r="r" b="b"/>
            <a:pathLst>
              <a:path w="1574800" h="2489200">
                <a:moveTo>
                  <a:pt x="1422400" y="0"/>
                </a:moveTo>
                <a:lnTo>
                  <a:pt x="152400" y="0"/>
                </a:lnTo>
                <a:lnTo>
                  <a:pt x="104229" y="7769"/>
                </a:lnTo>
                <a:lnTo>
                  <a:pt x="62394" y="29404"/>
                </a:lnTo>
                <a:lnTo>
                  <a:pt x="29404" y="62394"/>
                </a:lnTo>
                <a:lnTo>
                  <a:pt x="7769" y="104229"/>
                </a:lnTo>
                <a:lnTo>
                  <a:pt x="0" y="152400"/>
                </a:lnTo>
                <a:lnTo>
                  <a:pt x="0" y="2336800"/>
                </a:lnTo>
                <a:lnTo>
                  <a:pt x="7769" y="2384970"/>
                </a:lnTo>
                <a:lnTo>
                  <a:pt x="29404" y="2426805"/>
                </a:lnTo>
                <a:lnTo>
                  <a:pt x="62394" y="2459795"/>
                </a:lnTo>
                <a:lnTo>
                  <a:pt x="104229" y="2481430"/>
                </a:lnTo>
                <a:lnTo>
                  <a:pt x="152400" y="2489200"/>
                </a:lnTo>
                <a:lnTo>
                  <a:pt x="1422400" y="2489200"/>
                </a:lnTo>
                <a:lnTo>
                  <a:pt x="1470570" y="2481430"/>
                </a:lnTo>
                <a:lnTo>
                  <a:pt x="1512405" y="2459795"/>
                </a:lnTo>
                <a:lnTo>
                  <a:pt x="1545395" y="2426805"/>
                </a:lnTo>
                <a:lnTo>
                  <a:pt x="1567030" y="2384970"/>
                </a:lnTo>
                <a:lnTo>
                  <a:pt x="1574800" y="2336800"/>
                </a:lnTo>
                <a:lnTo>
                  <a:pt x="1574800" y="152400"/>
                </a:lnTo>
                <a:lnTo>
                  <a:pt x="1567030" y="104229"/>
                </a:lnTo>
                <a:lnTo>
                  <a:pt x="1545395" y="62394"/>
                </a:lnTo>
                <a:lnTo>
                  <a:pt x="1512405" y="29404"/>
                </a:lnTo>
                <a:lnTo>
                  <a:pt x="1470570" y="7769"/>
                </a:lnTo>
                <a:lnTo>
                  <a:pt x="1422400" y="0"/>
                </a:lnTo>
                <a:close/>
              </a:path>
            </a:pathLst>
          </a:custGeom>
          <a:solidFill>
            <a:srgbClr val="FFFFFF"/>
          </a:solidFill>
        </p:spPr>
        <p:txBody>
          <a:bodyPr wrap="square" lIns="118872" tIns="91440" rIns="91440" bIns="91440" rtlCol="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Efficiently create content by quickly recalling what you need from multiple sources</a:t>
            </a:r>
            <a:endParaRPr kumimoji="0" lang="en-US" sz="1200" b="0" i="0" u="none" strike="noStrike" kern="1200" cap="none" spc="0" normalizeH="0" baseline="0" noProof="0" dirty="0">
              <a:ln>
                <a:noFill/>
              </a:ln>
              <a:solidFill>
                <a:srgbClr val="8661C5"/>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rPr>
              <a:t>Draft a personal email I can send to people in [Role] to call their attention to [Product’s] launch.</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Follow-up with:</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Include key points from   [file]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Anticipate what additional information a [Role] would like to see in a bulleted list.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Suggest 3-5 calls to action I could include.</a:t>
            </a:r>
          </a:p>
        </p:txBody>
      </p:sp>
      <p:pic>
        <p:nvPicPr>
          <p:cNvPr id="78" name="object 133">
            <a:extLst>
              <a:ext uri="{FF2B5EF4-FFF2-40B4-BE49-F238E27FC236}">
                <a16:creationId xmlns:a16="http://schemas.microsoft.com/office/drawing/2014/main" id="{D6A4555F-E484-1EED-B67E-7DB9F55D7A07}"/>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1369"/>
          <a:stretch/>
        </p:blipFill>
        <p:spPr>
          <a:xfrm>
            <a:off x="7278964" y="3701135"/>
            <a:ext cx="371815" cy="182880"/>
          </a:xfrm>
          <a:prstGeom prst="rect">
            <a:avLst/>
          </a:prstGeom>
        </p:spPr>
      </p:pic>
      <p:pic>
        <p:nvPicPr>
          <p:cNvPr id="80" name="object 135">
            <a:extLst>
              <a:ext uri="{FF2B5EF4-FFF2-40B4-BE49-F238E27FC236}">
                <a16:creationId xmlns:a16="http://schemas.microsoft.com/office/drawing/2014/main" id="{0D4F9D22-57EE-7539-D7D5-560F36F1F86B}"/>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274514" y="3883283"/>
            <a:ext cx="613732" cy="182880"/>
          </a:xfrm>
          <a:prstGeom prst="rect">
            <a:avLst/>
          </a:prstGeom>
        </p:spPr>
      </p:pic>
      <p:pic>
        <p:nvPicPr>
          <p:cNvPr id="83" name="object 138">
            <a:extLst>
              <a:ext uri="{FF2B5EF4-FFF2-40B4-BE49-F238E27FC236}">
                <a16:creationId xmlns:a16="http://schemas.microsoft.com/office/drawing/2014/main" id="{12AA5CF4-755D-CD01-599B-DF96DB580CA6}"/>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561921" y="4473482"/>
            <a:ext cx="437626" cy="182880"/>
          </a:xfrm>
          <a:prstGeom prst="rect">
            <a:avLst/>
          </a:prstGeom>
        </p:spPr>
      </p:pic>
      <p:pic>
        <p:nvPicPr>
          <p:cNvPr id="84" name="object 139">
            <a:extLst>
              <a:ext uri="{FF2B5EF4-FFF2-40B4-BE49-F238E27FC236}">
                <a16:creationId xmlns:a16="http://schemas.microsoft.com/office/drawing/2014/main" id="{9B5C76F6-2C91-E9B5-FF78-0A9874448FC5}"/>
              </a:ext>
              <a:ext uri="{C183D7F6-B498-43B3-948B-1728B52AA6E4}">
                <adec:decorative xmlns:adec="http://schemas.microsoft.com/office/drawing/2017/decorative" val="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027410" y="4844861"/>
            <a:ext cx="347190" cy="182880"/>
          </a:xfrm>
          <a:prstGeom prst="rect">
            <a:avLst/>
          </a:prstGeom>
        </p:spPr>
      </p:pic>
      <p:sp>
        <p:nvSpPr>
          <p:cNvPr id="23" name="object 114">
            <a:extLst>
              <a:ext uri="{FF2B5EF4-FFF2-40B4-BE49-F238E27FC236}">
                <a16:creationId xmlns:a16="http://schemas.microsoft.com/office/drawing/2014/main" id="{CDA4AFC7-0651-3C36-3BF1-3523437EA3AC}"/>
              </a:ext>
            </a:extLst>
          </p:cNvPr>
          <p:cNvSpPr/>
          <p:nvPr/>
        </p:nvSpPr>
        <p:spPr>
          <a:xfrm>
            <a:off x="8250175" y="2957256"/>
            <a:ext cx="1947672" cy="3052384"/>
          </a:xfrm>
          <a:custGeom>
            <a:avLst/>
            <a:gdLst/>
            <a:ahLst/>
            <a:cxnLst/>
            <a:rect l="l" t="t" r="r" b="b"/>
            <a:pathLst>
              <a:path w="1574800" h="2489200">
                <a:moveTo>
                  <a:pt x="1422400" y="0"/>
                </a:moveTo>
                <a:lnTo>
                  <a:pt x="152400" y="0"/>
                </a:lnTo>
                <a:lnTo>
                  <a:pt x="104229" y="7769"/>
                </a:lnTo>
                <a:lnTo>
                  <a:pt x="62394" y="29404"/>
                </a:lnTo>
                <a:lnTo>
                  <a:pt x="29404" y="62394"/>
                </a:lnTo>
                <a:lnTo>
                  <a:pt x="7769" y="104229"/>
                </a:lnTo>
                <a:lnTo>
                  <a:pt x="0" y="152400"/>
                </a:lnTo>
                <a:lnTo>
                  <a:pt x="0" y="2336800"/>
                </a:lnTo>
                <a:lnTo>
                  <a:pt x="7769" y="2384970"/>
                </a:lnTo>
                <a:lnTo>
                  <a:pt x="29404" y="2426805"/>
                </a:lnTo>
                <a:lnTo>
                  <a:pt x="62394" y="2459795"/>
                </a:lnTo>
                <a:lnTo>
                  <a:pt x="104229" y="2481430"/>
                </a:lnTo>
                <a:lnTo>
                  <a:pt x="152400" y="2489200"/>
                </a:lnTo>
                <a:lnTo>
                  <a:pt x="1422400" y="2489200"/>
                </a:lnTo>
                <a:lnTo>
                  <a:pt x="1470570" y="2481430"/>
                </a:lnTo>
                <a:lnTo>
                  <a:pt x="1512405" y="2459795"/>
                </a:lnTo>
                <a:lnTo>
                  <a:pt x="1545395" y="2426805"/>
                </a:lnTo>
                <a:lnTo>
                  <a:pt x="1567030" y="2384970"/>
                </a:lnTo>
                <a:lnTo>
                  <a:pt x="1574800" y="2336800"/>
                </a:lnTo>
                <a:lnTo>
                  <a:pt x="1574800" y="152400"/>
                </a:lnTo>
                <a:lnTo>
                  <a:pt x="1567030" y="104229"/>
                </a:lnTo>
                <a:lnTo>
                  <a:pt x="1545395" y="62394"/>
                </a:lnTo>
                <a:lnTo>
                  <a:pt x="1512405" y="29404"/>
                </a:lnTo>
                <a:lnTo>
                  <a:pt x="1470570" y="7769"/>
                </a:lnTo>
                <a:lnTo>
                  <a:pt x="1422400" y="0"/>
                </a:lnTo>
                <a:close/>
              </a:path>
            </a:pathLst>
          </a:custGeom>
          <a:solidFill>
            <a:srgbClr val="FFFFFF"/>
          </a:solidFill>
        </p:spPr>
        <p:txBody>
          <a:bodyPr wrap="square" lIns="118872" tIns="91440" rIns="91440" bIns="91440" rtlCol="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Transform how you prepare for upcoming meetings</a:t>
            </a:r>
            <a:endParaRPr kumimoji="0" lang="en-US" sz="1200" b="0" i="0" u="none" strike="noStrike" kern="1200" cap="none" spc="0" normalizeH="0" baseline="0" noProof="0" dirty="0">
              <a:ln>
                <a:noFill/>
              </a:ln>
              <a:solidFill>
                <a:srgbClr val="8661C5"/>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mn-cs"/>
              </a:rPr>
              <a:t>Create a storyboard for a 60-minute keynote where I need to get a room full of [Audience] engaged about [Topic]; use [File]     and [File]      as background.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Follow-up with:</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Add a key message to land for each section.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Provide more detail about why a [Role] would care about this topic.</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What questions should I anticipate?</a:t>
            </a:r>
          </a:p>
        </p:txBody>
      </p:sp>
      <p:pic>
        <p:nvPicPr>
          <p:cNvPr id="91" name="object 146">
            <a:extLst>
              <a:ext uri="{FF2B5EF4-FFF2-40B4-BE49-F238E27FC236}">
                <a16:creationId xmlns:a16="http://schemas.microsoft.com/office/drawing/2014/main" id="{D7F831A2-E6B6-AAF7-DC29-691C854871BE}"/>
              </a:ext>
              <a:ext uri="{C183D7F6-B498-43B3-948B-1728B52AA6E4}">
                <adec:decorative xmlns:adec="http://schemas.microsoft.com/office/drawing/2017/decorative" val="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356413" y="3886307"/>
            <a:ext cx="633583" cy="182880"/>
          </a:xfrm>
          <a:prstGeom prst="rect">
            <a:avLst/>
          </a:prstGeom>
        </p:spPr>
      </p:pic>
      <p:pic>
        <p:nvPicPr>
          <p:cNvPr id="25" name="object 146">
            <a:extLst>
              <a:ext uri="{FF2B5EF4-FFF2-40B4-BE49-F238E27FC236}">
                <a16:creationId xmlns:a16="http://schemas.microsoft.com/office/drawing/2014/main" id="{75FB405B-79E0-8E16-430F-F7F3CFB7A1C7}"/>
              </a:ext>
              <a:ext uri="{C183D7F6-B498-43B3-948B-1728B52AA6E4}">
                <adec:decorative xmlns:adec="http://schemas.microsoft.com/office/drawing/2017/decorative" val="1"/>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365604" y="4041035"/>
            <a:ext cx="361228" cy="182880"/>
          </a:xfrm>
          <a:prstGeom prst="rect">
            <a:avLst/>
          </a:prstGeom>
        </p:spPr>
      </p:pic>
      <p:pic>
        <p:nvPicPr>
          <p:cNvPr id="26" name="object 133">
            <a:extLst>
              <a:ext uri="{FF2B5EF4-FFF2-40B4-BE49-F238E27FC236}">
                <a16:creationId xmlns:a16="http://schemas.microsoft.com/office/drawing/2014/main" id="{E140F9AF-43F5-8B1D-B44A-B937B7A72676}"/>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1369"/>
          <a:stretch/>
        </p:blipFill>
        <p:spPr>
          <a:xfrm>
            <a:off x="8338331" y="5161657"/>
            <a:ext cx="371815" cy="182880"/>
          </a:xfrm>
          <a:prstGeom prst="rect">
            <a:avLst/>
          </a:prstGeom>
        </p:spPr>
      </p:pic>
      <p:pic>
        <p:nvPicPr>
          <p:cNvPr id="27" name="object 138">
            <a:extLst>
              <a:ext uri="{FF2B5EF4-FFF2-40B4-BE49-F238E27FC236}">
                <a16:creationId xmlns:a16="http://schemas.microsoft.com/office/drawing/2014/main" id="{1B890DCA-BB80-A356-8CDE-173D64F10623}"/>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701108" y="4041035"/>
            <a:ext cx="437626" cy="182880"/>
          </a:xfrm>
          <a:prstGeom prst="rect">
            <a:avLst/>
          </a:prstGeom>
        </p:spPr>
      </p:pic>
      <p:pic>
        <p:nvPicPr>
          <p:cNvPr id="28" name="object 138">
            <a:extLst>
              <a:ext uri="{FF2B5EF4-FFF2-40B4-BE49-F238E27FC236}">
                <a16:creationId xmlns:a16="http://schemas.microsoft.com/office/drawing/2014/main" id="{B2D3CBC9-D80C-C87A-F2CE-633655EF8881}"/>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022596" y="4041035"/>
            <a:ext cx="437626" cy="182880"/>
          </a:xfrm>
          <a:prstGeom prst="rect">
            <a:avLst/>
          </a:prstGeom>
        </p:spPr>
      </p:pic>
      <p:sp>
        <p:nvSpPr>
          <p:cNvPr id="2" name="TextBox 1">
            <a:extLst>
              <a:ext uri="{FF2B5EF4-FFF2-40B4-BE49-F238E27FC236}">
                <a16:creationId xmlns:a16="http://schemas.microsoft.com/office/drawing/2014/main" id="{24274CCB-5ADC-5FD7-787F-E866FB39532E}"/>
              </a:ext>
            </a:extLst>
          </p:cNvPr>
          <p:cNvSpPr txBox="1"/>
          <p:nvPr/>
        </p:nvSpPr>
        <p:spPr>
          <a:xfrm>
            <a:off x="381000" y="1476924"/>
            <a:ext cx="1117600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a:ea typeface="+mn-ea"/>
                <a:cs typeface="Segoe UI Light" panose="020B0502040204020203" pitchFamily="34" charset="0"/>
              </a:rPr>
              <a:t>Microsoft 365 Chat </a:t>
            </a:r>
            <a:r>
              <a:rPr kumimoji="0" lang="en-US" sz="1400" b="0" i="0" u="none" strike="noStrike" kern="1200" cap="none" spc="0" normalizeH="0" baseline="0" noProof="0" dirty="0">
                <a:ln>
                  <a:noFill/>
                </a:ln>
                <a:solidFill>
                  <a:prstClr val="black"/>
                </a:solidFill>
                <a:effectLst/>
                <a:uLnTx/>
                <a:uFillTx/>
                <a:latin typeface="Segoe UI"/>
                <a:ea typeface="+mn-ea"/>
                <a:cs typeface="Segoe UI Light" panose="020B0502040204020203" pitchFamily="34" charset="0"/>
              </a:rPr>
              <a:t>combs across your entire universe of data – all your emails, meetings, chats, documents, and more, plus the web – to solve your most complex problems at work. Like an assistant, it has a deep understanding of your priorities and organization, enabling you to ask questions and interact with your data. Follow up on your initial prompts to iterate, refine, and do even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Light" panose="020B0502040204020203" pitchFamily="34" charset="0"/>
              </a:rPr>
              <a:t>Access Microsoft Chat via Teams Chat or Bing when you’re signed in with your work account.</a:t>
            </a:r>
          </a:p>
        </p:txBody>
      </p:sp>
    </p:spTree>
    <p:extLst>
      <p:ext uri="{BB962C8B-B14F-4D97-AF65-F5344CB8AC3E}">
        <p14:creationId xmlns:p14="http://schemas.microsoft.com/office/powerpoint/2010/main" val="6874992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22DC5047-0A06-C24B-1F39-F36BFC593AB8}"/>
              </a:ext>
            </a:extLst>
          </p:cNvPr>
          <p:cNvSpPr>
            <a:spLocks noGrp="1"/>
          </p:cNvSpPr>
          <p:nvPr>
            <p:ph type="title"/>
          </p:nvPr>
        </p:nvSpPr>
        <p:spPr>
          <a:xfrm>
            <a:off x="381000" y="326749"/>
            <a:ext cx="9436100" cy="1080854"/>
          </a:xfrm>
        </p:spPr>
        <p:txBody>
          <a:bodyPr>
            <a:normAutofit/>
          </a:bodyPr>
          <a:lstStyle/>
          <a:p>
            <a:r>
              <a:rPr lang="en-US" sz="3600">
                <a:gradFill>
                  <a:gsLst>
                    <a:gs pos="0">
                      <a:srgbClr val="6599FC"/>
                    </a:gs>
                    <a:gs pos="100000">
                      <a:srgbClr val="B195FF"/>
                    </a:gs>
                  </a:gsLst>
                  <a:lin ang="2400000" scaled="0"/>
                </a:gradFill>
              </a:rPr>
              <a:t>Get started with Microsoft 365 Copilot</a:t>
            </a:r>
            <a:br>
              <a:rPr lang="en-US" sz="3600">
                <a:solidFill>
                  <a:srgbClr val="463668"/>
                </a:solidFill>
              </a:rPr>
            </a:br>
            <a:r>
              <a:rPr lang="en-US" sz="2400">
                <a:solidFill>
                  <a:schemeClr val="tx1"/>
                </a:solidFill>
                <a:latin typeface="+mn-lt"/>
              </a:rPr>
              <a:t>for Business Leaders and Managers (continued)</a:t>
            </a:r>
            <a:endParaRPr lang="en-US" sz="3600">
              <a:solidFill>
                <a:schemeClr val="tx1"/>
              </a:solidFill>
              <a:latin typeface="+mn-lt"/>
            </a:endParaRPr>
          </a:p>
        </p:txBody>
      </p:sp>
      <p:sp>
        <p:nvSpPr>
          <p:cNvPr id="19" name="object 114">
            <a:extLst>
              <a:ext uri="{FF2B5EF4-FFF2-40B4-BE49-F238E27FC236}">
                <a16:creationId xmlns:a16="http://schemas.microsoft.com/office/drawing/2014/main" id="{FA24A85B-9D1F-22A1-179B-F735181BC566}"/>
              </a:ext>
            </a:extLst>
          </p:cNvPr>
          <p:cNvSpPr/>
          <p:nvPr/>
        </p:nvSpPr>
        <p:spPr>
          <a:xfrm>
            <a:off x="2086618" y="2457967"/>
            <a:ext cx="1947672" cy="4003793"/>
          </a:xfrm>
          <a:custGeom>
            <a:avLst/>
            <a:gdLst/>
            <a:ahLst/>
            <a:cxnLst/>
            <a:rect l="l" t="t" r="r" b="b"/>
            <a:pathLst>
              <a:path w="1574800" h="2489200">
                <a:moveTo>
                  <a:pt x="1422400" y="0"/>
                </a:moveTo>
                <a:lnTo>
                  <a:pt x="152400" y="0"/>
                </a:lnTo>
                <a:lnTo>
                  <a:pt x="104229" y="7769"/>
                </a:lnTo>
                <a:lnTo>
                  <a:pt x="62394" y="29404"/>
                </a:lnTo>
                <a:lnTo>
                  <a:pt x="29404" y="62394"/>
                </a:lnTo>
                <a:lnTo>
                  <a:pt x="7769" y="104229"/>
                </a:lnTo>
                <a:lnTo>
                  <a:pt x="0" y="152400"/>
                </a:lnTo>
                <a:lnTo>
                  <a:pt x="0" y="2336800"/>
                </a:lnTo>
                <a:lnTo>
                  <a:pt x="7769" y="2384970"/>
                </a:lnTo>
                <a:lnTo>
                  <a:pt x="29404" y="2426805"/>
                </a:lnTo>
                <a:lnTo>
                  <a:pt x="62394" y="2459795"/>
                </a:lnTo>
                <a:lnTo>
                  <a:pt x="104229" y="2481430"/>
                </a:lnTo>
                <a:lnTo>
                  <a:pt x="152400" y="2489200"/>
                </a:lnTo>
                <a:lnTo>
                  <a:pt x="1422400" y="2489200"/>
                </a:lnTo>
                <a:lnTo>
                  <a:pt x="1470570" y="2481430"/>
                </a:lnTo>
                <a:lnTo>
                  <a:pt x="1512405" y="2459795"/>
                </a:lnTo>
                <a:lnTo>
                  <a:pt x="1545395" y="2426805"/>
                </a:lnTo>
                <a:lnTo>
                  <a:pt x="1567030" y="2384970"/>
                </a:lnTo>
                <a:lnTo>
                  <a:pt x="1574800" y="2336800"/>
                </a:lnTo>
                <a:lnTo>
                  <a:pt x="1574800" y="152400"/>
                </a:lnTo>
                <a:lnTo>
                  <a:pt x="1567030" y="104229"/>
                </a:lnTo>
                <a:lnTo>
                  <a:pt x="1545395" y="62394"/>
                </a:lnTo>
                <a:lnTo>
                  <a:pt x="1512405" y="29404"/>
                </a:lnTo>
                <a:lnTo>
                  <a:pt x="1470570" y="7769"/>
                </a:lnTo>
                <a:lnTo>
                  <a:pt x="1422400" y="0"/>
                </a:lnTo>
                <a:close/>
              </a:path>
            </a:pathLst>
          </a:custGeom>
          <a:solidFill>
            <a:srgbClr val="FFFFFF"/>
          </a:solidFill>
        </p:spPr>
        <p:txBody>
          <a:bodyPr wrap="square" lIns="118872" tIns="182880" rIns="91440" bIns="91440" rtlCol="0"/>
          <a:lstStyle/>
          <a:p>
            <a:pPr marL="45720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Teams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Catch up on meetings you missed in a fraction of the time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What were the key points discussed?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Create a table with the key ideas and their pros and cons.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For each participant, what was the biggest concern? What were they most excited about?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Summarize a meeting and identify next steps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Draft an email to the meeting participants that summarizes the meeting and includes action items.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1" name="object 114">
            <a:extLst>
              <a:ext uri="{FF2B5EF4-FFF2-40B4-BE49-F238E27FC236}">
                <a16:creationId xmlns:a16="http://schemas.microsoft.com/office/drawing/2014/main" id="{F5A802F2-7C38-A5EF-9A9E-189F351D432D}"/>
              </a:ext>
            </a:extLst>
          </p:cNvPr>
          <p:cNvSpPr/>
          <p:nvPr/>
        </p:nvSpPr>
        <p:spPr>
          <a:xfrm>
            <a:off x="4145280" y="2454274"/>
            <a:ext cx="1950720" cy="4003792"/>
          </a:xfrm>
          <a:custGeom>
            <a:avLst/>
            <a:gdLst/>
            <a:ahLst/>
            <a:cxnLst/>
            <a:rect l="l" t="t" r="r" b="b"/>
            <a:pathLst>
              <a:path w="1574800" h="2489200">
                <a:moveTo>
                  <a:pt x="1422400" y="0"/>
                </a:moveTo>
                <a:lnTo>
                  <a:pt x="152400" y="0"/>
                </a:lnTo>
                <a:lnTo>
                  <a:pt x="104229" y="7769"/>
                </a:lnTo>
                <a:lnTo>
                  <a:pt x="62394" y="29404"/>
                </a:lnTo>
                <a:lnTo>
                  <a:pt x="29404" y="62394"/>
                </a:lnTo>
                <a:lnTo>
                  <a:pt x="7769" y="104229"/>
                </a:lnTo>
                <a:lnTo>
                  <a:pt x="0" y="152400"/>
                </a:lnTo>
                <a:lnTo>
                  <a:pt x="0" y="2336800"/>
                </a:lnTo>
                <a:lnTo>
                  <a:pt x="7769" y="2384970"/>
                </a:lnTo>
                <a:lnTo>
                  <a:pt x="29404" y="2426805"/>
                </a:lnTo>
                <a:lnTo>
                  <a:pt x="62394" y="2459795"/>
                </a:lnTo>
                <a:lnTo>
                  <a:pt x="104229" y="2481430"/>
                </a:lnTo>
                <a:lnTo>
                  <a:pt x="152400" y="2489200"/>
                </a:lnTo>
                <a:lnTo>
                  <a:pt x="1422400" y="2489200"/>
                </a:lnTo>
                <a:lnTo>
                  <a:pt x="1470570" y="2481430"/>
                </a:lnTo>
                <a:lnTo>
                  <a:pt x="1512405" y="2459795"/>
                </a:lnTo>
                <a:lnTo>
                  <a:pt x="1545395" y="2426805"/>
                </a:lnTo>
                <a:lnTo>
                  <a:pt x="1567030" y="2384970"/>
                </a:lnTo>
                <a:lnTo>
                  <a:pt x="1574800" y="2336800"/>
                </a:lnTo>
                <a:lnTo>
                  <a:pt x="1574800" y="152400"/>
                </a:lnTo>
                <a:lnTo>
                  <a:pt x="1567030" y="104229"/>
                </a:lnTo>
                <a:lnTo>
                  <a:pt x="1545395" y="62394"/>
                </a:lnTo>
                <a:lnTo>
                  <a:pt x="1512405" y="29404"/>
                </a:lnTo>
                <a:lnTo>
                  <a:pt x="1470570" y="7769"/>
                </a:lnTo>
                <a:lnTo>
                  <a:pt x="1422400" y="0"/>
                </a:lnTo>
                <a:close/>
              </a:path>
            </a:pathLst>
          </a:custGeom>
          <a:solidFill>
            <a:srgbClr val="FFFFFF"/>
          </a:solidFill>
        </p:spPr>
        <p:txBody>
          <a:bodyPr wrap="square" lIns="118872" tIns="182880" rIns="91440" bIns="91440" rtlCol="0"/>
          <a:lstStyle/>
          <a:p>
            <a:pPr marL="45720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Copilot in Word</a:t>
            </a: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Quickly catch up on the key points of a document</a:t>
            </a:r>
            <a:endParaRPr kumimoji="0" lang="en-US" sz="1200" b="0" i="0" u="none" strike="noStrike" kern="1200" cap="none" spc="0" normalizeH="0" baseline="0" noProof="0" dirty="0">
              <a:ln>
                <a:noFill/>
              </a:ln>
              <a:solidFill>
                <a:srgbClr val="8661C5"/>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What are the effects of implementing a new flexible work policy based on this [Document]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Summarize this [Document]  into three bullets.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Find specific insights and information in a long document</a:t>
            </a:r>
            <a:endParaRPr kumimoji="0" lang="en-US" sz="1200" b="0" i="0" u="none" strike="noStrike" kern="1200" cap="none" spc="0" normalizeH="0" baseline="0" noProof="0" dirty="0">
              <a:ln>
                <a:noFill/>
              </a:ln>
              <a:solidFill>
                <a:srgbClr val="8661C5"/>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What were the critical project challenges?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What’s missing from the [Document]? Are there any inconsistencies?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2" name="object 114">
            <a:extLst>
              <a:ext uri="{FF2B5EF4-FFF2-40B4-BE49-F238E27FC236}">
                <a16:creationId xmlns:a16="http://schemas.microsoft.com/office/drawing/2014/main" id="{41725AF8-A137-BB1D-DD7D-F0C50F6C93B3}"/>
              </a:ext>
            </a:extLst>
          </p:cNvPr>
          <p:cNvSpPr/>
          <p:nvPr/>
        </p:nvSpPr>
        <p:spPr>
          <a:xfrm>
            <a:off x="6185656" y="2469576"/>
            <a:ext cx="1947672" cy="3988490"/>
          </a:xfrm>
          <a:custGeom>
            <a:avLst/>
            <a:gdLst/>
            <a:ahLst/>
            <a:cxnLst/>
            <a:rect l="l" t="t" r="r" b="b"/>
            <a:pathLst>
              <a:path w="1574800" h="2489200">
                <a:moveTo>
                  <a:pt x="1422400" y="0"/>
                </a:moveTo>
                <a:lnTo>
                  <a:pt x="152400" y="0"/>
                </a:lnTo>
                <a:lnTo>
                  <a:pt x="104229" y="7769"/>
                </a:lnTo>
                <a:lnTo>
                  <a:pt x="62394" y="29404"/>
                </a:lnTo>
                <a:lnTo>
                  <a:pt x="29404" y="62394"/>
                </a:lnTo>
                <a:lnTo>
                  <a:pt x="7769" y="104229"/>
                </a:lnTo>
                <a:lnTo>
                  <a:pt x="0" y="152400"/>
                </a:lnTo>
                <a:lnTo>
                  <a:pt x="0" y="2336800"/>
                </a:lnTo>
                <a:lnTo>
                  <a:pt x="7769" y="2384970"/>
                </a:lnTo>
                <a:lnTo>
                  <a:pt x="29404" y="2426805"/>
                </a:lnTo>
                <a:lnTo>
                  <a:pt x="62394" y="2459795"/>
                </a:lnTo>
                <a:lnTo>
                  <a:pt x="104229" y="2481430"/>
                </a:lnTo>
                <a:lnTo>
                  <a:pt x="152400" y="2489200"/>
                </a:lnTo>
                <a:lnTo>
                  <a:pt x="1422400" y="2489200"/>
                </a:lnTo>
                <a:lnTo>
                  <a:pt x="1470570" y="2481430"/>
                </a:lnTo>
                <a:lnTo>
                  <a:pt x="1512405" y="2459795"/>
                </a:lnTo>
                <a:lnTo>
                  <a:pt x="1545395" y="2426805"/>
                </a:lnTo>
                <a:lnTo>
                  <a:pt x="1567030" y="2384970"/>
                </a:lnTo>
                <a:lnTo>
                  <a:pt x="1574800" y="2336800"/>
                </a:lnTo>
                <a:lnTo>
                  <a:pt x="1574800" y="152400"/>
                </a:lnTo>
                <a:lnTo>
                  <a:pt x="1567030" y="104229"/>
                </a:lnTo>
                <a:lnTo>
                  <a:pt x="1545395" y="62394"/>
                </a:lnTo>
                <a:lnTo>
                  <a:pt x="1512405" y="29404"/>
                </a:lnTo>
                <a:lnTo>
                  <a:pt x="1470570" y="7769"/>
                </a:lnTo>
                <a:lnTo>
                  <a:pt x="1422400" y="0"/>
                </a:lnTo>
                <a:close/>
              </a:path>
            </a:pathLst>
          </a:custGeom>
          <a:solidFill>
            <a:srgbClr val="FFFFFF"/>
          </a:solidFill>
        </p:spPr>
        <p:txBody>
          <a:bodyPr wrap="square" lIns="118872" tIns="182880" rIns="91440" bIns="91440" rtlCol="0"/>
          <a:lstStyle/>
          <a:p>
            <a:pPr marL="45720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Copilot in Outlook</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Draft email replies and personalize the tone and length – even on the go</a:t>
            </a:r>
            <a:endParaRPr kumimoji="0" lang="en-US" sz="1200" b="0" i="0" u="none" strike="noStrike" kern="1200" cap="none" spc="0" normalizeH="0" baseline="0" noProof="0" dirty="0">
              <a:ln>
                <a:noFill/>
              </a:ln>
              <a:solidFill>
                <a:srgbClr val="8661C5"/>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Draft an email to [Name] that informs them that Project X is delayed two weeks. Make it short and casual in tone.</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Quickly summarize a long email thread</a:t>
            </a:r>
            <a:endParaRPr kumimoji="0" lang="en-US" sz="1200" b="0" i="0" u="none" strike="noStrike" kern="1200" cap="none" spc="0" normalizeH="0" baseline="0" noProof="0" dirty="0">
              <a:ln>
                <a:noFill/>
              </a:ln>
              <a:solidFill>
                <a:srgbClr val="8661C5"/>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Select [Summary by Copilot] to quickly scan the thread and identify key points.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23" name="object 114">
            <a:extLst>
              <a:ext uri="{FF2B5EF4-FFF2-40B4-BE49-F238E27FC236}">
                <a16:creationId xmlns:a16="http://schemas.microsoft.com/office/drawing/2014/main" id="{CDA4AFC7-0651-3C36-3BF1-3523437EA3AC}"/>
              </a:ext>
            </a:extLst>
          </p:cNvPr>
          <p:cNvSpPr/>
          <p:nvPr/>
        </p:nvSpPr>
        <p:spPr>
          <a:xfrm>
            <a:off x="8250175" y="2469576"/>
            <a:ext cx="1947672" cy="3988490"/>
          </a:xfrm>
          <a:custGeom>
            <a:avLst/>
            <a:gdLst/>
            <a:ahLst/>
            <a:cxnLst/>
            <a:rect l="l" t="t" r="r" b="b"/>
            <a:pathLst>
              <a:path w="1574800" h="2489200">
                <a:moveTo>
                  <a:pt x="1422400" y="0"/>
                </a:moveTo>
                <a:lnTo>
                  <a:pt x="152400" y="0"/>
                </a:lnTo>
                <a:lnTo>
                  <a:pt x="104229" y="7769"/>
                </a:lnTo>
                <a:lnTo>
                  <a:pt x="62394" y="29404"/>
                </a:lnTo>
                <a:lnTo>
                  <a:pt x="29404" y="62394"/>
                </a:lnTo>
                <a:lnTo>
                  <a:pt x="7769" y="104229"/>
                </a:lnTo>
                <a:lnTo>
                  <a:pt x="0" y="152400"/>
                </a:lnTo>
                <a:lnTo>
                  <a:pt x="0" y="2336800"/>
                </a:lnTo>
                <a:lnTo>
                  <a:pt x="7769" y="2384970"/>
                </a:lnTo>
                <a:lnTo>
                  <a:pt x="29404" y="2426805"/>
                </a:lnTo>
                <a:lnTo>
                  <a:pt x="62394" y="2459795"/>
                </a:lnTo>
                <a:lnTo>
                  <a:pt x="104229" y="2481430"/>
                </a:lnTo>
                <a:lnTo>
                  <a:pt x="152400" y="2489200"/>
                </a:lnTo>
                <a:lnTo>
                  <a:pt x="1422400" y="2489200"/>
                </a:lnTo>
                <a:lnTo>
                  <a:pt x="1470570" y="2481430"/>
                </a:lnTo>
                <a:lnTo>
                  <a:pt x="1512405" y="2459795"/>
                </a:lnTo>
                <a:lnTo>
                  <a:pt x="1545395" y="2426805"/>
                </a:lnTo>
                <a:lnTo>
                  <a:pt x="1567030" y="2384970"/>
                </a:lnTo>
                <a:lnTo>
                  <a:pt x="1574800" y="2336800"/>
                </a:lnTo>
                <a:lnTo>
                  <a:pt x="1574800" y="152400"/>
                </a:lnTo>
                <a:lnTo>
                  <a:pt x="1567030" y="104229"/>
                </a:lnTo>
                <a:lnTo>
                  <a:pt x="1545395" y="62394"/>
                </a:lnTo>
                <a:lnTo>
                  <a:pt x="1512405" y="29404"/>
                </a:lnTo>
                <a:lnTo>
                  <a:pt x="1470570" y="7769"/>
                </a:lnTo>
                <a:lnTo>
                  <a:pt x="1422400" y="0"/>
                </a:lnTo>
                <a:close/>
              </a:path>
            </a:pathLst>
          </a:custGeom>
          <a:solidFill>
            <a:srgbClr val="FFFFFF"/>
          </a:solidFill>
        </p:spPr>
        <p:txBody>
          <a:bodyPr wrap="square" lIns="118872" tIns="182880" rIns="91440" bIns="91440" rtlCol="0"/>
          <a:lstStyle/>
          <a:p>
            <a:pPr marL="346075"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Copilot in PowerPoint</a:t>
            </a: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Summarize a long slide deck</a:t>
            </a:r>
            <a:endParaRPr kumimoji="0" lang="en-US" sz="1200" b="0" i="0" u="none" strike="noStrike" kern="1200" cap="none" spc="0" normalizeH="0" baseline="0" noProof="0" dirty="0">
              <a:ln>
                <a:noFill/>
              </a:ln>
              <a:solidFill>
                <a:srgbClr val="8661C5"/>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Summarize [Deck x]     and identify action items.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gradFill>
                <a:gsLst>
                  <a:gs pos="52800">
                    <a:srgbClr val="6F87E0"/>
                  </a:gs>
                  <a:gs pos="0">
                    <a:srgbClr val="08A1BF"/>
                  </a:gs>
                  <a:gs pos="100000">
                    <a:srgbClr val="B475F6"/>
                  </a:gs>
                </a:gsLst>
                <a:lin ang="2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8661C5"/>
                </a:solidFill>
                <a:effectLst/>
                <a:uLnTx/>
                <a:uFillTx/>
                <a:latin typeface="Segoe UI Semibold"/>
                <a:ea typeface="+mn-ea"/>
                <a:cs typeface="+mn-cs"/>
              </a:rPr>
              <a:t>Answer specific questions to better understand a presentation</a:t>
            </a:r>
            <a:endParaRPr kumimoji="0" lang="en-US" sz="1200" b="0" i="0" u="none" strike="noStrike" kern="1200" cap="none" spc="0" normalizeH="0" baseline="0" noProof="0" dirty="0">
              <a:ln>
                <a:noFill/>
              </a:ln>
              <a:solidFill>
                <a:srgbClr val="8661C5"/>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What are we trying to accomplish with this new event?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Who are the speakers for the conference, and what are they presenting?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 name="TextBox 3">
            <a:extLst>
              <a:ext uri="{FF2B5EF4-FFF2-40B4-BE49-F238E27FC236}">
                <a16:creationId xmlns:a16="http://schemas.microsoft.com/office/drawing/2014/main" id="{EAF48030-4A0D-A1EE-C7D4-9185ED50DB21}"/>
              </a:ext>
            </a:extLst>
          </p:cNvPr>
          <p:cNvSpPr txBox="1"/>
          <p:nvPr/>
        </p:nvSpPr>
        <p:spPr>
          <a:xfrm>
            <a:off x="381000" y="1476924"/>
            <a:ext cx="1117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Light" panose="020B0502040204020203" pitchFamily="34" charset="0"/>
              </a:rPr>
              <a:t>Microsoft 365 Copilot </a:t>
            </a:r>
            <a:r>
              <a:rPr kumimoji="0" lang="en-US" sz="16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is integrated into the apps that you use every day, working alongside you to unleash your creativity and help you perform tasks faster.</a:t>
            </a:r>
          </a:p>
        </p:txBody>
      </p:sp>
      <p:pic>
        <p:nvPicPr>
          <p:cNvPr id="8" name="Picture 7">
            <a:extLst>
              <a:ext uri="{FF2B5EF4-FFF2-40B4-BE49-F238E27FC236}">
                <a16:creationId xmlns:a16="http://schemas.microsoft.com/office/drawing/2014/main" id="{F72675FB-D12F-6DEE-9251-29E6F399FC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15946" y="2569845"/>
            <a:ext cx="287811" cy="274320"/>
          </a:xfrm>
          <a:prstGeom prst="rect">
            <a:avLst/>
          </a:prstGeom>
        </p:spPr>
      </p:pic>
      <p:pic>
        <p:nvPicPr>
          <p:cNvPr id="10" name="Picture 9">
            <a:extLst>
              <a:ext uri="{FF2B5EF4-FFF2-40B4-BE49-F238E27FC236}">
                <a16:creationId xmlns:a16="http://schemas.microsoft.com/office/drawing/2014/main" id="{00BDA01F-6849-AEC7-10A6-E47DE7BD79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97140" y="2569845"/>
            <a:ext cx="319107" cy="274320"/>
          </a:xfrm>
          <a:prstGeom prst="rect">
            <a:avLst/>
          </a:prstGeom>
        </p:spPr>
      </p:pic>
      <p:pic>
        <p:nvPicPr>
          <p:cNvPr id="12" name="Picture 11">
            <a:extLst>
              <a:ext uri="{FF2B5EF4-FFF2-40B4-BE49-F238E27FC236}">
                <a16:creationId xmlns:a16="http://schemas.microsoft.com/office/drawing/2014/main" id="{09CD4E52-DED7-1654-0F50-F4748E3747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53494" y="2569845"/>
            <a:ext cx="284295" cy="274320"/>
          </a:xfrm>
          <a:prstGeom prst="rect">
            <a:avLst/>
          </a:prstGeom>
        </p:spPr>
      </p:pic>
      <p:pic>
        <p:nvPicPr>
          <p:cNvPr id="14" name="Picture 13">
            <a:extLst>
              <a:ext uri="{FF2B5EF4-FFF2-40B4-BE49-F238E27FC236}">
                <a16:creationId xmlns:a16="http://schemas.microsoft.com/office/drawing/2014/main" id="{FE0135B0-6E61-685E-ED57-C18D9D58E4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59487" y="2569845"/>
            <a:ext cx="304247" cy="274320"/>
          </a:xfrm>
          <a:prstGeom prst="rect">
            <a:avLst/>
          </a:prstGeom>
        </p:spPr>
      </p:pic>
      <p:pic>
        <p:nvPicPr>
          <p:cNvPr id="16" name="Picture 15">
            <a:extLst>
              <a:ext uri="{FF2B5EF4-FFF2-40B4-BE49-F238E27FC236}">
                <a16:creationId xmlns:a16="http://schemas.microsoft.com/office/drawing/2014/main" id="{C51CD645-F819-1885-9B0A-E1D2C3631F6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46226" y="3928741"/>
            <a:ext cx="742988" cy="190510"/>
          </a:xfrm>
          <a:prstGeom prst="rect">
            <a:avLst/>
          </a:prstGeom>
        </p:spPr>
      </p:pic>
      <p:pic>
        <p:nvPicPr>
          <p:cNvPr id="24" name="Picture 23">
            <a:extLst>
              <a:ext uri="{FF2B5EF4-FFF2-40B4-BE49-F238E27FC236}">
                <a16:creationId xmlns:a16="http://schemas.microsoft.com/office/drawing/2014/main" id="{0152052B-F88A-38EA-1FD8-CA8DF021F69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093970" y="4124331"/>
            <a:ext cx="742988" cy="190510"/>
          </a:xfrm>
          <a:prstGeom prst="rect">
            <a:avLst/>
          </a:prstGeom>
        </p:spPr>
      </p:pic>
      <p:pic>
        <p:nvPicPr>
          <p:cNvPr id="32" name="Picture 31">
            <a:extLst>
              <a:ext uri="{FF2B5EF4-FFF2-40B4-BE49-F238E27FC236}">
                <a16:creationId xmlns:a16="http://schemas.microsoft.com/office/drawing/2014/main" id="{AECD1274-E14C-B3CF-989D-F7D56BA1FF0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33909" y="3624575"/>
            <a:ext cx="406421" cy="177809"/>
          </a:xfrm>
          <a:prstGeom prst="rect">
            <a:avLst/>
          </a:prstGeom>
        </p:spPr>
      </p:pic>
      <p:pic>
        <p:nvPicPr>
          <p:cNvPr id="34" name="Picture 33">
            <a:extLst>
              <a:ext uri="{FF2B5EF4-FFF2-40B4-BE49-F238E27FC236}">
                <a16:creationId xmlns:a16="http://schemas.microsoft.com/office/drawing/2014/main" id="{293B67DA-7B51-53D8-AB0B-B288E507CA0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678255" y="4927015"/>
            <a:ext cx="1111307" cy="177809"/>
          </a:xfrm>
          <a:prstGeom prst="rect">
            <a:avLst/>
          </a:prstGeom>
        </p:spPr>
      </p:pic>
      <p:pic>
        <p:nvPicPr>
          <p:cNvPr id="36" name="Picture 35">
            <a:extLst>
              <a:ext uri="{FF2B5EF4-FFF2-40B4-BE49-F238E27FC236}">
                <a16:creationId xmlns:a16="http://schemas.microsoft.com/office/drawing/2014/main" id="{3CD9A758-4BA5-0F46-F5AF-FB82CAB54C2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975710" y="3300090"/>
            <a:ext cx="590580" cy="196860"/>
          </a:xfrm>
          <a:prstGeom prst="rect">
            <a:avLst/>
          </a:prstGeom>
        </p:spPr>
      </p:pic>
    </p:spTree>
    <p:extLst>
      <p:ext uri="{BB962C8B-B14F-4D97-AF65-F5344CB8AC3E}">
        <p14:creationId xmlns:p14="http://schemas.microsoft.com/office/powerpoint/2010/main" val="27720355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492443"/>
          </a:xfrm>
        </p:spPr>
        <p:txBody>
          <a:bodyPr/>
          <a:lstStyle/>
          <a:p>
            <a:r>
              <a:rPr lang="en-US" sz="3200" dirty="0">
                <a:cs typeface="Segoe UI Semilight"/>
              </a:rPr>
              <a:t>Hands on scenarios: current product use cases </a:t>
            </a:r>
            <a:endParaRPr lang="en-US" sz="3200" dirty="0"/>
          </a:p>
        </p:txBody>
      </p:sp>
      <p:sp>
        <p:nvSpPr>
          <p:cNvPr id="37" name="Rectangle: Rounded Corners 6">
            <a:extLst>
              <a:ext uri="{FF2B5EF4-FFF2-40B4-BE49-F238E27FC236}">
                <a16:creationId xmlns:a16="http://schemas.microsoft.com/office/drawing/2014/main" id="{DE52DF5B-B5E5-E65D-C613-546289E87CC8}"/>
              </a:ext>
              <a:ext uri="{C183D7F6-B498-43B3-948B-1728B52AA6E4}">
                <adec:decorative xmlns:adec="http://schemas.microsoft.com/office/drawing/2017/decorative" val="1"/>
              </a:ext>
            </a:extLst>
          </p:cNvPr>
          <p:cNvSpPr/>
          <p:nvPr/>
        </p:nvSpPr>
        <p:spPr bwMode="auto">
          <a:xfrm>
            <a:off x="605508" y="1563600"/>
            <a:ext cx="2046029" cy="4829261"/>
          </a:xfrm>
          <a:prstGeom prst="roundRect">
            <a:avLst>
              <a:gd name="adj" fmla="val 5073"/>
            </a:avLst>
          </a:prstGeom>
          <a:solidFill>
            <a:schemeClr val="bg1"/>
          </a:soli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6" name="Rectangle: Rounded Corners 6">
            <a:extLst>
              <a:ext uri="{FF2B5EF4-FFF2-40B4-BE49-F238E27FC236}">
                <a16:creationId xmlns:a16="http://schemas.microsoft.com/office/drawing/2014/main" id="{DD6E4F67-6F2D-5FA3-B1CA-8E28BA3A6F42}"/>
              </a:ext>
              <a:ext uri="{C183D7F6-B498-43B3-948B-1728B52AA6E4}">
                <adec:decorative xmlns:adec="http://schemas.microsoft.com/office/drawing/2017/decorative" val="1"/>
              </a:ext>
            </a:extLst>
          </p:cNvPr>
          <p:cNvSpPr/>
          <p:nvPr/>
        </p:nvSpPr>
        <p:spPr bwMode="auto">
          <a:xfrm>
            <a:off x="596973" y="1563601"/>
            <a:ext cx="2063099" cy="4829262"/>
          </a:xfrm>
          <a:prstGeom prst="roundRect">
            <a:avLst>
              <a:gd name="adj" fmla="val 6710"/>
            </a:avLst>
          </a:prstGeom>
          <a:noFill/>
          <a:ln w="25400">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DCD89CEE-37C8-91B5-76E1-EDCD331E375C}"/>
              </a:ext>
            </a:extLst>
          </p:cNvPr>
          <p:cNvSpPr txBox="1"/>
          <p:nvPr/>
        </p:nvSpPr>
        <p:spPr>
          <a:xfrm>
            <a:off x="763223" y="1284895"/>
            <a:ext cx="1730599" cy="707886"/>
          </a:xfrm>
          <a:prstGeom prst="roundRect">
            <a:avLst/>
          </a:prstGeom>
          <a:gradFill>
            <a:gsLst>
              <a:gs pos="21000">
                <a:schemeClr val="accent1"/>
              </a:gs>
              <a:gs pos="75000">
                <a:srgbClr val="B47CF8"/>
              </a:gs>
            </a:gsLst>
            <a:lin ang="3600000" scaled="0"/>
          </a:gra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pitchFamily="34" charset="0"/>
              </a:rPr>
              <a:t>PowerPoint (web)</a:t>
            </a:r>
          </a:p>
        </p:txBody>
      </p:sp>
      <p:sp>
        <p:nvSpPr>
          <p:cNvPr id="39" name="TextBox 38">
            <a:extLst>
              <a:ext uri="{FF2B5EF4-FFF2-40B4-BE49-F238E27FC236}">
                <a16:creationId xmlns:a16="http://schemas.microsoft.com/office/drawing/2014/main" id="{D396D74D-5DE2-CD1A-6BC6-15B1E62A45C4}"/>
              </a:ext>
            </a:extLst>
          </p:cNvPr>
          <p:cNvSpPr txBox="1"/>
          <p:nvPr/>
        </p:nvSpPr>
        <p:spPr>
          <a:xfrm>
            <a:off x="770367" y="2204076"/>
            <a:ext cx="1716311" cy="1541206"/>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Writing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Create first drafts</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Add more content</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Edit content and format</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Transform existing content into PPT</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sp>
        <p:nvSpPr>
          <p:cNvPr id="40" name="TextBox 39">
            <a:extLst>
              <a:ext uri="{FF2B5EF4-FFF2-40B4-BE49-F238E27FC236}">
                <a16:creationId xmlns:a16="http://schemas.microsoft.com/office/drawing/2014/main" id="{05E3F460-48C2-8610-2642-4D04081513EA}"/>
              </a:ext>
            </a:extLst>
          </p:cNvPr>
          <p:cNvSpPr txBox="1"/>
          <p:nvPr/>
        </p:nvSpPr>
        <p:spPr>
          <a:xfrm>
            <a:off x="770367" y="4025875"/>
            <a:ext cx="1716311" cy="968028"/>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00" b="0" i="0" u="none" strike="noStrike" kern="1200" cap="none" spc="0" normalizeH="0" baseline="0" noProof="0">
                <a:ln w="3175">
                  <a:noFill/>
                </a:ln>
                <a:solidFill>
                  <a:srgbClr val="080808"/>
                </a:solidFill>
                <a:effectLst/>
                <a:uLnTx/>
                <a:uFillTx/>
                <a:latin typeface="Segoe UI Semibold"/>
                <a:ea typeface="+mn-ea"/>
                <a:cs typeface="Segoe UI" pitchFamily="34" charset="0"/>
              </a:rPr>
              <a:t>Reading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Summarize deck content</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Extract next steps</a:t>
            </a:r>
          </a:p>
        </p:txBody>
      </p:sp>
      <p:sp>
        <p:nvSpPr>
          <p:cNvPr id="41" name="Rectangle: Rounded Corners 6">
            <a:extLst>
              <a:ext uri="{FF2B5EF4-FFF2-40B4-BE49-F238E27FC236}">
                <a16:creationId xmlns:a16="http://schemas.microsoft.com/office/drawing/2014/main" id="{835ACCAD-0C32-CA9F-1F75-913A5A00C1D5}"/>
              </a:ext>
              <a:ext uri="{C183D7F6-B498-43B3-948B-1728B52AA6E4}">
                <adec:decorative xmlns:adec="http://schemas.microsoft.com/office/drawing/2017/decorative" val="1"/>
              </a:ext>
            </a:extLst>
          </p:cNvPr>
          <p:cNvSpPr/>
          <p:nvPr/>
        </p:nvSpPr>
        <p:spPr bwMode="auto">
          <a:xfrm>
            <a:off x="2847207" y="1563601"/>
            <a:ext cx="2046029" cy="4829262"/>
          </a:xfrm>
          <a:prstGeom prst="roundRect">
            <a:avLst>
              <a:gd name="adj" fmla="val 5073"/>
            </a:avLst>
          </a:prstGeom>
          <a:solidFill>
            <a:schemeClr val="bg1"/>
          </a:soli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Rectangle: Rounded Corners 6">
            <a:extLst>
              <a:ext uri="{FF2B5EF4-FFF2-40B4-BE49-F238E27FC236}">
                <a16:creationId xmlns:a16="http://schemas.microsoft.com/office/drawing/2014/main" id="{7416F013-FDAF-630B-9B57-18B29DC804DB}"/>
              </a:ext>
              <a:ext uri="{C183D7F6-B498-43B3-948B-1728B52AA6E4}">
                <adec:decorative xmlns:adec="http://schemas.microsoft.com/office/drawing/2017/decorative" val="1"/>
              </a:ext>
            </a:extLst>
          </p:cNvPr>
          <p:cNvSpPr/>
          <p:nvPr/>
        </p:nvSpPr>
        <p:spPr bwMode="auto">
          <a:xfrm>
            <a:off x="2838672" y="1563601"/>
            <a:ext cx="2063099" cy="4829262"/>
          </a:xfrm>
          <a:prstGeom prst="roundRect">
            <a:avLst>
              <a:gd name="adj" fmla="val 6710"/>
            </a:avLst>
          </a:prstGeom>
          <a:noFill/>
          <a:ln w="25400">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TextBox 42">
            <a:extLst>
              <a:ext uri="{FF2B5EF4-FFF2-40B4-BE49-F238E27FC236}">
                <a16:creationId xmlns:a16="http://schemas.microsoft.com/office/drawing/2014/main" id="{52A25059-FC19-0124-317D-180344F44D0E}"/>
              </a:ext>
            </a:extLst>
          </p:cNvPr>
          <p:cNvSpPr txBox="1"/>
          <p:nvPr/>
        </p:nvSpPr>
        <p:spPr>
          <a:xfrm>
            <a:off x="3004922" y="1284895"/>
            <a:ext cx="1730599" cy="707886"/>
          </a:xfrm>
          <a:prstGeom prst="roundRect">
            <a:avLst/>
          </a:prstGeom>
          <a:gradFill>
            <a:gsLst>
              <a:gs pos="21000">
                <a:schemeClr val="accent1"/>
              </a:gs>
              <a:gs pos="75000">
                <a:srgbClr val="B47CF8"/>
              </a:gs>
            </a:gsLst>
            <a:lin ang="3600000" scaled="0"/>
          </a:gra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pitchFamily="34" charset="0"/>
              </a:rPr>
              <a:t>Outlook (web)</a:t>
            </a:r>
          </a:p>
        </p:txBody>
      </p:sp>
      <p:sp>
        <p:nvSpPr>
          <p:cNvPr id="45" name="TextBox 44">
            <a:extLst>
              <a:ext uri="{FF2B5EF4-FFF2-40B4-BE49-F238E27FC236}">
                <a16:creationId xmlns:a16="http://schemas.microsoft.com/office/drawing/2014/main" id="{C359A622-C9B7-19B2-D32E-1877AB51970A}"/>
              </a:ext>
            </a:extLst>
          </p:cNvPr>
          <p:cNvSpPr txBox="1"/>
          <p:nvPr/>
        </p:nvSpPr>
        <p:spPr>
          <a:xfrm>
            <a:off x="3012066" y="2204076"/>
            <a:ext cx="1716311" cy="1224923"/>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Writing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Reply to thread</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Author new email</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Get Coaching on an email</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sp>
        <p:nvSpPr>
          <p:cNvPr id="44" name="TextBox 43">
            <a:extLst>
              <a:ext uri="{FF2B5EF4-FFF2-40B4-BE49-F238E27FC236}">
                <a16:creationId xmlns:a16="http://schemas.microsoft.com/office/drawing/2014/main" id="{8C01784F-53A2-598E-1770-FB7A380B6BF3}"/>
              </a:ext>
            </a:extLst>
          </p:cNvPr>
          <p:cNvSpPr txBox="1"/>
          <p:nvPr/>
        </p:nvSpPr>
        <p:spPr>
          <a:xfrm>
            <a:off x="3012066" y="3593728"/>
            <a:ext cx="1716311" cy="724272"/>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00" b="0" i="0" u="none" strike="noStrike" kern="1200" cap="none" spc="0" normalizeH="0" baseline="0" noProof="0">
                <a:ln w="3175">
                  <a:noFill/>
                </a:ln>
                <a:solidFill>
                  <a:srgbClr val="080808"/>
                </a:solidFill>
                <a:effectLst/>
                <a:uLnTx/>
                <a:uFillTx/>
                <a:latin typeface="Segoe UI Semibold"/>
                <a:ea typeface="+mn-ea"/>
                <a:cs typeface="Segoe UI" pitchFamily="34" charset="0"/>
              </a:rPr>
              <a:t>Reading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Summarize long threads</a:t>
            </a:r>
          </a:p>
        </p:txBody>
      </p:sp>
      <p:sp>
        <p:nvSpPr>
          <p:cNvPr id="46" name="Rectangle: Rounded Corners 6">
            <a:extLst>
              <a:ext uri="{FF2B5EF4-FFF2-40B4-BE49-F238E27FC236}">
                <a16:creationId xmlns:a16="http://schemas.microsoft.com/office/drawing/2014/main" id="{4A680554-8DDC-E301-1B19-40F7EEE6E862}"/>
              </a:ext>
              <a:ext uri="{C183D7F6-B498-43B3-948B-1728B52AA6E4}">
                <adec:decorative xmlns:adec="http://schemas.microsoft.com/office/drawing/2017/decorative" val="1"/>
              </a:ext>
            </a:extLst>
          </p:cNvPr>
          <p:cNvSpPr/>
          <p:nvPr/>
        </p:nvSpPr>
        <p:spPr bwMode="auto">
          <a:xfrm>
            <a:off x="5088906" y="1563600"/>
            <a:ext cx="2046029" cy="4829261"/>
          </a:xfrm>
          <a:prstGeom prst="roundRect">
            <a:avLst>
              <a:gd name="adj" fmla="val 5073"/>
            </a:avLst>
          </a:prstGeom>
          <a:solidFill>
            <a:schemeClr val="bg1"/>
          </a:soli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Rectangle: Rounded Corners 6">
            <a:extLst>
              <a:ext uri="{FF2B5EF4-FFF2-40B4-BE49-F238E27FC236}">
                <a16:creationId xmlns:a16="http://schemas.microsoft.com/office/drawing/2014/main" id="{6C6FDE56-A30B-03EE-FA92-1D26DC7F9F67}"/>
              </a:ext>
              <a:ext uri="{C183D7F6-B498-43B3-948B-1728B52AA6E4}">
                <adec:decorative xmlns:adec="http://schemas.microsoft.com/office/drawing/2017/decorative" val="1"/>
              </a:ext>
            </a:extLst>
          </p:cNvPr>
          <p:cNvSpPr/>
          <p:nvPr/>
        </p:nvSpPr>
        <p:spPr bwMode="auto">
          <a:xfrm>
            <a:off x="5080371" y="1563601"/>
            <a:ext cx="2063099" cy="4829262"/>
          </a:xfrm>
          <a:prstGeom prst="roundRect">
            <a:avLst>
              <a:gd name="adj" fmla="val 6710"/>
            </a:avLst>
          </a:prstGeom>
          <a:noFill/>
          <a:ln w="25400">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8" name="TextBox 47">
            <a:extLst>
              <a:ext uri="{FF2B5EF4-FFF2-40B4-BE49-F238E27FC236}">
                <a16:creationId xmlns:a16="http://schemas.microsoft.com/office/drawing/2014/main" id="{C03E55A9-2F20-9F78-992A-DE285EBC15F2}"/>
              </a:ext>
            </a:extLst>
          </p:cNvPr>
          <p:cNvSpPr txBox="1"/>
          <p:nvPr/>
        </p:nvSpPr>
        <p:spPr>
          <a:xfrm>
            <a:off x="5246621" y="1284895"/>
            <a:ext cx="1730599" cy="707886"/>
          </a:xfrm>
          <a:prstGeom prst="roundRect">
            <a:avLst/>
          </a:prstGeom>
          <a:gradFill>
            <a:gsLst>
              <a:gs pos="21000">
                <a:schemeClr val="accent1"/>
              </a:gs>
              <a:gs pos="75000">
                <a:srgbClr val="B47CF8"/>
              </a:gs>
            </a:gsLst>
            <a:lin ang="3600000" scaled="0"/>
          </a:gra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pitchFamily="34" charset="0"/>
              </a:rPr>
              <a:t>Word (web)</a:t>
            </a:r>
          </a:p>
        </p:txBody>
      </p:sp>
      <p:sp>
        <p:nvSpPr>
          <p:cNvPr id="50" name="TextBox 49">
            <a:extLst>
              <a:ext uri="{FF2B5EF4-FFF2-40B4-BE49-F238E27FC236}">
                <a16:creationId xmlns:a16="http://schemas.microsoft.com/office/drawing/2014/main" id="{09045DBB-9AB4-ADD8-65A3-5BAB6517B573}"/>
              </a:ext>
            </a:extLst>
          </p:cNvPr>
          <p:cNvSpPr txBox="1"/>
          <p:nvPr/>
        </p:nvSpPr>
        <p:spPr>
          <a:xfrm>
            <a:off x="5253765" y="2204077"/>
            <a:ext cx="1716311" cy="808364"/>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Writing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Create first drafts</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Add more content</a:t>
            </a:r>
          </a:p>
        </p:txBody>
      </p:sp>
      <p:sp>
        <p:nvSpPr>
          <p:cNvPr id="49" name="TextBox 48">
            <a:extLst>
              <a:ext uri="{FF2B5EF4-FFF2-40B4-BE49-F238E27FC236}">
                <a16:creationId xmlns:a16="http://schemas.microsoft.com/office/drawing/2014/main" id="{86BB6854-CD65-3A4D-08CF-267571475987}"/>
              </a:ext>
            </a:extLst>
          </p:cNvPr>
          <p:cNvSpPr txBox="1"/>
          <p:nvPr/>
        </p:nvSpPr>
        <p:spPr>
          <a:xfrm>
            <a:off x="5253765" y="3185026"/>
            <a:ext cx="1716311" cy="1120512"/>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00" b="0" i="0" u="none" strike="noStrike" kern="1200" cap="none" spc="0" normalizeH="0" baseline="0" noProof="0">
                <a:ln w="3175">
                  <a:noFill/>
                </a:ln>
                <a:solidFill>
                  <a:srgbClr val="080808"/>
                </a:solidFill>
                <a:effectLst/>
                <a:uLnTx/>
                <a:uFillTx/>
                <a:latin typeface="Segoe UI Semibold"/>
                <a:ea typeface="+mn-ea"/>
                <a:cs typeface="Segoe UI" pitchFamily="34" charset="0"/>
              </a:rPr>
              <a:t>Reading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Summarize long documents</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Ask questions about document content</a:t>
            </a:r>
          </a:p>
        </p:txBody>
      </p:sp>
      <p:sp>
        <p:nvSpPr>
          <p:cNvPr id="51" name="Rectangle: Rounded Corners 6">
            <a:extLst>
              <a:ext uri="{FF2B5EF4-FFF2-40B4-BE49-F238E27FC236}">
                <a16:creationId xmlns:a16="http://schemas.microsoft.com/office/drawing/2014/main" id="{38F8C172-660C-F33A-2F8C-6A089A6BBA2D}"/>
              </a:ext>
              <a:ext uri="{C183D7F6-B498-43B3-948B-1728B52AA6E4}">
                <adec:decorative xmlns:adec="http://schemas.microsoft.com/office/drawing/2017/decorative" val="1"/>
              </a:ext>
            </a:extLst>
          </p:cNvPr>
          <p:cNvSpPr/>
          <p:nvPr/>
        </p:nvSpPr>
        <p:spPr bwMode="auto">
          <a:xfrm>
            <a:off x="7330605" y="1563601"/>
            <a:ext cx="2046029" cy="4829262"/>
          </a:xfrm>
          <a:prstGeom prst="roundRect">
            <a:avLst>
              <a:gd name="adj" fmla="val 5073"/>
            </a:avLst>
          </a:prstGeom>
          <a:solidFill>
            <a:schemeClr val="bg1"/>
          </a:soli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C19CEF48-F8D9-D74A-1ED7-73F1CB90845A}"/>
              </a:ext>
              <a:ext uri="{C183D7F6-B498-43B3-948B-1728B52AA6E4}">
                <adec:decorative xmlns:adec="http://schemas.microsoft.com/office/drawing/2017/decorative" val="1"/>
              </a:ext>
            </a:extLst>
          </p:cNvPr>
          <p:cNvSpPr/>
          <p:nvPr/>
        </p:nvSpPr>
        <p:spPr bwMode="auto">
          <a:xfrm>
            <a:off x="7322070" y="1563601"/>
            <a:ext cx="2063099" cy="4829262"/>
          </a:xfrm>
          <a:prstGeom prst="roundRect">
            <a:avLst>
              <a:gd name="adj" fmla="val 6710"/>
            </a:avLst>
          </a:prstGeom>
          <a:noFill/>
          <a:ln w="25400">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TextBox 52">
            <a:extLst>
              <a:ext uri="{FF2B5EF4-FFF2-40B4-BE49-F238E27FC236}">
                <a16:creationId xmlns:a16="http://schemas.microsoft.com/office/drawing/2014/main" id="{764C1D27-87E7-1231-E3D6-802E88503D71}"/>
              </a:ext>
            </a:extLst>
          </p:cNvPr>
          <p:cNvSpPr txBox="1"/>
          <p:nvPr/>
        </p:nvSpPr>
        <p:spPr>
          <a:xfrm>
            <a:off x="7488320" y="1284895"/>
            <a:ext cx="1730599" cy="707886"/>
          </a:xfrm>
          <a:prstGeom prst="roundRect">
            <a:avLst/>
          </a:prstGeom>
          <a:gradFill>
            <a:gsLst>
              <a:gs pos="21000">
                <a:schemeClr val="accent1"/>
              </a:gs>
              <a:gs pos="75000">
                <a:srgbClr val="B47CF8"/>
              </a:gs>
            </a:gsLst>
            <a:lin ang="3600000" scaled="0"/>
          </a:gra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pitchFamily="34" charset="0"/>
              </a:rPr>
              <a:t>Teams</a:t>
            </a:r>
          </a:p>
        </p:txBody>
      </p:sp>
      <p:sp>
        <p:nvSpPr>
          <p:cNvPr id="55" name="TextBox 54">
            <a:extLst>
              <a:ext uri="{FF2B5EF4-FFF2-40B4-BE49-F238E27FC236}">
                <a16:creationId xmlns:a16="http://schemas.microsoft.com/office/drawing/2014/main" id="{85DD4CAD-7A0A-D968-8A71-C802847C70AF}"/>
              </a:ext>
            </a:extLst>
          </p:cNvPr>
          <p:cNvSpPr txBox="1"/>
          <p:nvPr/>
        </p:nvSpPr>
        <p:spPr>
          <a:xfrm>
            <a:off x="7495464" y="2204076"/>
            <a:ext cx="1716311" cy="1389652"/>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In-meeting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“Catch me up”</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Ask questions about discussion so far</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General business chat</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Wrap up</a:t>
            </a:r>
          </a:p>
        </p:txBody>
      </p:sp>
      <p:sp>
        <p:nvSpPr>
          <p:cNvPr id="54" name="TextBox 53">
            <a:extLst>
              <a:ext uri="{FF2B5EF4-FFF2-40B4-BE49-F238E27FC236}">
                <a16:creationId xmlns:a16="http://schemas.microsoft.com/office/drawing/2014/main" id="{AA741060-D77E-E61D-FD8E-E5A99D335FCA}"/>
              </a:ext>
            </a:extLst>
          </p:cNvPr>
          <p:cNvSpPr txBox="1"/>
          <p:nvPr/>
        </p:nvSpPr>
        <p:spPr>
          <a:xfrm>
            <a:off x="7502608" y="3845490"/>
            <a:ext cx="1716311" cy="978422"/>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00" b="0" i="0" u="none" strike="noStrike" kern="1200" cap="none" spc="0" normalizeH="0" baseline="0" noProof="0">
                <a:ln w="3175">
                  <a:noFill/>
                </a:ln>
                <a:solidFill>
                  <a:srgbClr val="080808"/>
                </a:solidFill>
                <a:effectLst/>
                <a:uLnTx/>
                <a:uFillTx/>
                <a:latin typeface="Segoe UI Semibold"/>
                <a:ea typeface="+mn-ea"/>
                <a:cs typeface="Segoe UI" pitchFamily="34" charset="0"/>
              </a:rPr>
              <a:t>Post-meeting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Create notes and actions</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Recap and querying</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endParaRPr>
          </a:p>
        </p:txBody>
      </p:sp>
      <p:sp>
        <p:nvSpPr>
          <p:cNvPr id="56" name="TextBox 55">
            <a:extLst>
              <a:ext uri="{FF2B5EF4-FFF2-40B4-BE49-F238E27FC236}">
                <a16:creationId xmlns:a16="http://schemas.microsoft.com/office/drawing/2014/main" id="{F0C03286-4D1B-0DD2-6AE5-002BF0ACE7A9}"/>
              </a:ext>
            </a:extLst>
          </p:cNvPr>
          <p:cNvSpPr txBox="1"/>
          <p:nvPr/>
        </p:nvSpPr>
        <p:spPr>
          <a:xfrm>
            <a:off x="7502608" y="4993903"/>
            <a:ext cx="1716311" cy="1224922"/>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00" b="0" i="0" u="none" strike="noStrike" kern="1200" cap="none" spc="0" normalizeH="0" baseline="0" noProof="0">
                <a:ln w="3175">
                  <a:noFill/>
                </a:ln>
                <a:solidFill>
                  <a:srgbClr val="080808"/>
                </a:solidFill>
                <a:effectLst/>
                <a:uLnTx/>
                <a:uFillTx/>
                <a:latin typeface="Segoe UI Semibold"/>
                <a:ea typeface="+mn-ea"/>
                <a:cs typeface="Segoe UI" pitchFamily="34" charset="0"/>
              </a:rPr>
              <a:t>Chat</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a:ln w="3175">
                  <a:noFill/>
                </a:ln>
                <a:solidFill>
                  <a:srgbClr val="080808"/>
                </a:solidFill>
                <a:effectLst/>
                <a:uLnTx/>
                <a:uFillTx/>
                <a:latin typeface="Segoe UI"/>
                <a:ea typeface="+mn-ea"/>
                <a:cs typeface="Segoe UI" pitchFamily="34" charset="0"/>
              </a:rPr>
              <a:t>Summarize and ask questions about content in a group, mtg, or 1-1 chat</a:t>
            </a:r>
          </a:p>
        </p:txBody>
      </p:sp>
      <p:sp>
        <p:nvSpPr>
          <p:cNvPr id="60" name="Rectangle: Rounded Corners 6">
            <a:extLst>
              <a:ext uri="{FF2B5EF4-FFF2-40B4-BE49-F238E27FC236}">
                <a16:creationId xmlns:a16="http://schemas.microsoft.com/office/drawing/2014/main" id="{3D5E072F-3621-CA44-CE95-3445EA3379A9}"/>
              </a:ext>
              <a:ext uri="{C183D7F6-B498-43B3-948B-1728B52AA6E4}">
                <adec:decorative xmlns:adec="http://schemas.microsoft.com/office/drawing/2017/decorative" val="1"/>
              </a:ext>
            </a:extLst>
          </p:cNvPr>
          <p:cNvSpPr/>
          <p:nvPr/>
        </p:nvSpPr>
        <p:spPr bwMode="auto">
          <a:xfrm>
            <a:off x="9572306" y="1563601"/>
            <a:ext cx="2046029" cy="4829260"/>
          </a:xfrm>
          <a:prstGeom prst="roundRect">
            <a:avLst>
              <a:gd name="adj" fmla="val 5073"/>
            </a:avLst>
          </a:prstGeom>
          <a:solidFill>
            <a:schemeClr val="bg1"/>
          </a:soli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7" name="Rectangle: Rounded Corners 6">
            <a:extLst>
              <a:ext uri="{FF2B5EF4-FFF2-40B4-BE49-F238E27FC236}">
                <a16:creationId xmlns:a16="http://schemas.microsoft.com/office/drawing/2014/main" id="{F8E735D0-A591-691E-623B-1A78024C3C07}"/>
              </a:ext>
              <a:ext uri="{C183D7F6-B498-43B3-948B-1728B52AA6E4}">
                <adec:decorative xmlns:adec="http://schemas.microsoft.com/office/drawing/2017/decorative" val="1"/>
              </a:ext>
            </a:extLst>
          </p:cNvPr>
          <p:cNvSpPr/>
          <p:nvPr/>
        </p:nvSpPr>
        <p:spPr bwMode="auto">
          <a:xfrm>
            <a:off x="9563771" y="1563601"/>
            <a:ext cx="2063099" cy="4829260"/>
          </a:xfrm>
          <a:prstGeom prst="roundRect">
            <a:avLst>
              <a:gd name="adj" fmla="val 6710"/>
            </a:avLst>
          </a:prstGeom>
          <a:noFill/>
          <a:ln w="25400">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8" name="TextBox 57">
            <a:extLst>
              <a:ext uri="{FF2B5EF4-FFF2-40B4-BE49-F238E27FC236}">
                <a16:creationId xmlns:a16="http://schemas.microsoft.com/office/drawing/2014/main" id="{F328D3CB-4FA0-6A9F-33B8-0065FB1DB956}"/>
              </a:ext>
            </a:extLst>
          </p:cNvPr>
          <p:cNvSpPr txBox="1"/>
          <p:nvPr/>
        </p:nvSpPr>
        <p:spPr>
          <a:xfrm>
            <a:off x="9730021" y="1284895"/>
            <a:ext cx="1730599" cy="707886"/>
          </a:xfrm>
          <a:prstGeom prst="roundRect">
            <a:avLst/>
          </a:prstGeom>
          <a:gradFill>
            <a:gsLst>
              <a:gs pos="21000">
                <a:schemeClr val="accent1"/>
              </a:gs>
              <a:gs pos="75000">
                <a:srgbClr val="B47CF8"/>
              </a:gs>
            </a:gsLst>
            <a:lin ang="3600000" scaled="0"/>
          </a:gradFill>
          <a:ln w="25400">
            <a:noFill/>
          </a:ln>
          <a:effectLst>
            <a:outerShdw blurRad="165100" dist="50800" dir="2080965"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Segoe UI" pitchFamily="34" charset="0"/>
              </a:rPr>
              <a:t>Loop (web preview)</a:t>
            </a:r>
          </a:p>
        </p:txBody>
      </p:sp>
      <p:sp>
        <p:nvSpPr>
          <p:cNvPr id="59" name="TextBox 58">
            <a:extLst>
              <a:ext uri="{FF2B5EF4-FFF2-40B4-BE49-F238E27FC236}">
                <a16:creationId xmlns:a16="http://schemas.microsoft.com/office/drawing/2014/main" id="{CECB289F-045B-527E-3EFE-14E65D2FB2E8}"/>
              </a:ext>
            </a:extLst>
          </p:cNvPr>
          <p:cNvSpPr txBox="1"/>
          <p:nvPr/>
        </p:nvSpPr>
        <p:spPr>
          <a:xfrm>
            <a:off x="9737165" y="2204076"/>
            <a:ext cx="1716311" cy="1224923"/>
          </a:xfrm>
          <a:prstGeom prst="roundRect">
            <a:avLst>
              <a:gd name="adj" fmla="val 8225"/>
            </a:avLst>
          </a:prstGeom>
          <a:solidFill>
            <a:srgbClr val="E9EBFA"/>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45720" bIns="9144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Writing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Brainstorm</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Collaborative authoring</a:t>
            </a:r>
          </a:p>
          <a:p>
            <a:pPr marL="171450" marR="0" lvl="0" indent="-17145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Collaborative planning</a:t>
            </a:r>
          </a:p>
        </p:txBody>
      </p:sp>
    </p:spTree>
    <p:extLst>
      <p:ext uri="{BB962C8B-B14F-4D97-AF65-F5344CB8AC3E}">
        <p14:creationId xmlns:p14="http://schemas.microsoft.com/office/powerpoint/2010/main" val="14122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B5527-718F-48BC-AEB2-E52120FE082E}"/>
              </a:ext>
            </a:extLst>
          </p:cNvPr>
          <p:cNvSpPr txBox="1">
            <a:spLocks noGrp="1"/>
          </p:cNvSpPr>
          <p:nvPr>
            <p:ph type="title" idx="4294967295"/>
          </p:nvPr>
        </p:nvSpPr>
        <p:spPr>
          <a:xfrm>
            <a:off x="409572" y="593205"/>
            <a:ext cx="2955928" cy="11466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100" normalizeH="0" baseline="0" noProof="0" dirty="0">
                <a:ln w="3175">
                  <a:noFill/>
                </a:ln>
                <a:solidFill>
                  <a:srgbClr val="FFFFFF"/>
                </a:solidFill>
                <a:effectLst/>
                <a:uLnTx/>
                <a:uFillTx/>
                <a:latin typeface="+mj-lt"/>
                <a:ea typeface="+mj-ea"/>
                <a:cs typeface="+mj-cs"/>
              </a:rPr>
              <a:t>Stay Engaged</a:t>
            </a:r>
          </a:p>
        </p:txBody>
      </p:sp>
      <p:sp>
        <p:nvSpPr>
          <p:cNvPr id="4" name="TextBox 3">
            <a:extLst>
              <a:ext uri="{FF2B5EF4-FFF2-40B4-BE49-F238E27FC236}">
                <a16:creationId xmlns:a16="http://schemas.microsoft.com/office/drawing/2014/main" id="{62730B14-6253-BA0E-143D-92954E253950}"/>
              </a:ext>
            </a:extLst>
          </p:cNvPr>
          <p:cNvSpPr txBox="1"/>
          <p:nvPr/>
        </p:nvSpPr>
        <p:spPr>
          <a:xfrm>
            <a:off x="318769" y="2427712"/>
            <a:ext cx="3950086" cy="1403461"/>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E6E6E6"/>
                </a:solidFill>
                <a:effectLst/>
                <a:uLnTx/>
                <a:uFillTx/>
                <a:latin typeface="Segoe UI"/>
                <a:ea typeface="+mn-ea"/>
                <a:cs typeface="+mn-cs"/>
              </a:rPr>
              <a:t>Visit us in our community of practice &lt;insert name/</a:t>
            </a:r>
            <a:r>
              <a:rPr kumimoji="0" lang="en-US" sz="1800" b="0" i="0" u="none" strike="noStrike" kern="1200" cap="none" spc="0" normalizeH="0" baseline="0" noProof="0" dirty="0" err="1">
                <a:ln>
                  <a:noFill/>
                </a:ln>
                <a:solidFill>
                  <a:srgbClr val="E6E6E6"/>
                </a:solidFill>
                <a:effectLst/>
                <a:uLnTx/>
                <a:uFillTx/>
                <a:latin typeface="Segoe UI"/>
                <a:ea typeface="+mn-ea"/>
                <a:cs typeface="+mn-cs"/>
              </a:rPr>
              <a:t>CoE</a:t>
            </a:r>
            <a:r>
              <a:rPr kumimoji="0" lang="en-US" sz="1800" b="0" i="0" u="none" strike="noStrike" kern="1200" cap="none" spc="0" normalizeH="0" baseline="0" noProof="0" dirty="0">
                <a:ln>
                  <a:noFill/>
                </a:ln>
                <a:solidFill>
                  <a:srgbClr val="E6E6E6"/>
                </a:solidFill>
                <a:effectLst/>
                <a:uLnTx/>
                <a:uFillTx/>
                <a:latin typeface="Segoe UI"/>
                <a:ea typeface="+mn-ea"/>
                <a:cs typeface="+mn-cs"/>
              </a:rPr>
              <a:t> link&gt; to share your journey and get inspired with more training content. </a:t>
            </a:r>
          </a:p>
        </p:txBody>
      </p:sp>
      <p:sp>
        <p:nvSpPr>
          <p:cNvPr id="2" name="Title 1">
            <a:extLst>
              <a:ext uri="{FF2B5EF4-FFF2-40B4-BE49-F238E27FC236}">
                <a16:creationId xmlns:a16="http://schemas.microsoft.com/office/drawing/2014/main" id="{C0169222-F063-48CC-88D8-F5ABA865CD8B}"/>
              </a:ext>
            </a:extLst>
          </p:cNvPr>
          <p:cNvSpPr txBox="1">
            <a:spLocks/>
          </p:cNvSpPr>
          <p:nvPr/>
        </p:nvSpPr>
        <p:spPr>
          <a:xfrm>
            <a:off x="5165990" y="1506797"/>
            <a:ext cx="6438766" cy="41547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US" sz="2000" b="1" i="0" u="none" strike="noStrike" kern="1200" cap="none" spc="0" normalizeH="0" baseline="0" noProof="0" dirty="0">
                <a:ln>
                  <a:noFill/>
                </a:ln>
                <a:solidFill>
                  <a:srgbClr val="080808"/>
                </a:solidFill>
                <a:effectLst/>
                <a:uLnTx/>
                <a:uFillTx/>
                <a:latin typeface="Segoe UI"/>
                <a:ea typeface="+mj-ea"/>
                <a:cs typeface="+mj-cs"/>
              </a:rPr>
              <a:t>Join us for our next Microsoft 365 Copilot training:</a:t>
            </a: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US" sz="1800" b="0" i="0" u="none" strike="noStrike" kern="1200" cap="none" spc="0" normalizeH="0" baseline="0" noProof="0" dirty="0">
              <a:ln>
                <a:noFill/>
              </a:ln>
              <a:solidFill>
                <a:srgbClr val="080808"/>
              </a:solidFill>
              <a:effectLst/>
              <a:uLnTx/>
              <a:uFillTx/>
              <a:latin typeface="Segoe UI"/>
              <a:ea typeface="+mj-ea"/>
              <a:cs typeface="+mj-cs"/>
            </a:endParaRPr>
          </a:p>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US" sz="1800" b="0" i="0" u="none" strike="noStrike" kern="1200" cap="none" spc="0" normalizeH="0" baseline="0" noProof="0" dirty="0">
                <a:ln>
                  <a:noFill/>
                </a:ln>
                <a:solidFill>
                  <a:srgbClr val="080808"/>
                </a:solidFill>
                <a:effectLst/>
                <a:uLnTx/>
                <a:uFillTx/>
                <a:latin typeface="Segoe UI"/>
                <a:ea typeface="+mj-ea"/>
                <a:cs typeface="+mj-cs"/>
              </a:rPr>
              <a:t>&lt;insert training schedule here&gt;</a:t>
            </a: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US" sz="1800" b="0" i="0" u="none" strike="noStrike" kern="1200" cap="none" spc="0" normalizeH="0" baseline="0" noProof="0" dirty="0">
              <a:ln>
                <a:noFill/>
              </a:ln>
              <a:solidFill>
                <a:srgbClr val="080808"/>
              </a:solidFill>
              <a:effectLst/>
              <a:uLnTx/>
              <a:uFillTx/>
              <a:latin typeface="Segoe UI"/>
              <a:ea typeface="+mj-ea"/>
              <a:cs typeface="+mj-cs"/>
            </a:endParaRP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US" sz="1800" b="0" i="0" u="none" strike="noStrike" kern="1200" cap="none" spc="0" normalizeH="0" baseline="0" noProof="0" dirty="0">
              <a:ln>
                <a:noFill/>
              </a:ln>
              <a:solidFill>
                <a:srgbClr val="080808"/>
              </a:solidFill>
              <a:effectLst/>
              <a:uLnTx/>
              <a:uFillTx/>
              <a:latin typeface="Segoe UI"/>
              <a:ea typeface="+mj-ea"/>
              <a:cs typeface="+mj-cs"/>
            </a:endParaRPr>
          </a:p>
          <a:p>
            <a:pPr marL="0" marR="0" lvl="0" indent="0" algn="l" defTabSz="914400" rtl="0" eaLnBrk="1" fontAlgn="auto" latinLnBrk="0" hangingPunct="1">
              <a:lnSpc>
                <a:spcPct val="100000"/>
              </a:lnSpc>
              <a:spcBef>
                <a:spcPct val="0"/>
              </a:spcBef>
              <a:spcAft>
                <a:spcPts val="588"/>
              </a:spcAft>
              <a:buClrTx/>
              <a:buSzTx/>
              <a:buFontTx/>
              <a:buNone/>
              <a:tabLst/>
              <a:defRPr/>
            </a:pPr>
            <a:endParaRPr kumimoji="0" lang="en-US" sz="1800" b="0" i="0" u="none" strike="noStrike" kern="1200" cap="none" spc="0" normalizeH="0" baseline="0" noProof="0" dirty="0">
              <a:ln>
                <a:noFill/>
              </a:ln>
              <a:solidFill>
                <a:srgbClr val="080808"/>
              </a:solidFill>
              <a:effectLst/>
              <a:uLnTx/>
              <a:uFillTx/>
              <a:latin typeface="Segoe UI"/>
              <a:ea typeface="+mj-ea"/>
              <a:cs typeface="+mj-cs"/>
            </a:endParaRPr>
          </a:p>
          <a:p>
            <a:pPr marL="0" marR="0" lvl="0" indent="0" algn="l" defTabSz="914400" rtl="0" eaLnBrk="1" fontAlgn="auto" latinLnBrk="0" hangingPunct="1">
              <a:lnSpc>
                <a:spcPct val="100000"/>
              </a:lnSpc>
              <a:spcBef>
                <a:spcPct val="0"/>
              </a:spcBef>
              <a:spcAft>
                <a:spcPts val="588"/>
              </a:spcAft>
              <a:buClrTx/>
              <a:buSzTx/>
              <a:buFontTx/>
              <a:buNone/>
              <a:tabLst/>
              <a:defRPr/>
            </a:pPr>
            <a:r>
              <a:rPr kumimoji="0" lang="en-US" sz="1800" b="0" i="0" u="none" strike="noStrike" kern="1200" cap="none" spc="0" normalizeH="0" baseline="0" noProof="0" dirty="0">
                <a:ln>
                  <a:noFill/>
                </a:ln>
                <a:solidFill>
                  <a:srgbClr val="080808"/>
                </a:solidFill>
                <a:effectLst/>
                <a:uLnTx/>
                <a:uFillTx/>
                <a:latin typeface="Segoe UI"/>
                <a:ea typeface="+mj-ea"/>
                <a:cs typeface="+mj-cs"/>
              </a:rPr>
              <a:t>Need help?  Ask your question in the community or file a support ticket &lt;insert link&gt; </a:t>
            </a:r>
          </a:p>
        </p:txBody>
      </p:sp>
    </p:spTree>
    <p:extLst>
      <p:ext uri="{BB962C8B-B14F-4D97-AF65-F5344CB8AC3E}">
        <p14:creationId xmlns:p14="http://schemas.microsoft.com/office/powerpoint/2010/main" val="1121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2B2C66-5284-EB69-E53B-7F03C9FDB414}"/>
              </a:ext>
            </a:extLst>
          </p:cNvPr>
          <p:cNvSpPr txBox="1">
            <a:spLocks noGrp="1"/>
          </p:cNvSpPr>
          <p:nvPr>
            <p:ph type="title"/>
          </p:nvPr>
        </p:nvSpPr>
        <p:spPr>
          <a:xfrm>
            <a:off x="457200" y="2962417"/>
            <a:ext cx="7683500" cy="11252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600"/>
              </a:lnSpc>
              <a:spcBef>
                <a:spcPts val="1000"/>
              </a:spcBef>
              <a:spcAft>
                <a:spcPts val="1000"/>
              </a:spcAft>
              <a:buClrTx/>
              <a:buSzTx/>
              <a:buFontTx/>
              <a:buNone/>
              <a:tabLst/>
              <a:defRPr/>
            </a:pPr>
            <a:r>
              <a:rPr kumimoji="0" lang="en-US" sz="4400" b="0" i="0" u="none" strike="noStrike" kern="1200" cap="none" spc="-50" normalizeH="0" baseline="0" noProof="0">
                <a:ln w="3175">
                  <a:noFill/>
                </a:ln>
                <a:effectLst/>
                <a:uLnTx/>
                <a:uFillTx/>
                <a:latin typeface="Segoe UI Semibold"/>
                <a:ea typeface="+mj-lt"/>
                <a:cs typeface="Segoe UI" pitchFamily="34" charset="0"/>
              </a:rPr>
              <a:t>Rapid adoption training</a:t>
            </a:r>
            <a:br>
              <a:rPr kumimoji="0" lang="en-US" b="0" i="0" u="none" strike="noStrike" kern="1200" cap="none" spc="-50" normalizeH="0" baseline="0" noProof="0">
                <a:ln w="3175">
                  <a:noFill/>
                </a:ln>
                <a:effectLst/>
                <a:uLnTx/>
                <a:uFillTx/>
                <a:latin typeface="Segoe UI Semibold"/>
                <a:ea typeface="+mj-lt"/>
                <a:cs typeface="Segoe UI" pitchFamily="34" charset="0"/>
              </a:rPr>
            </a:br>
            <a:r>
              <a:rPr kumimoji="0" lang="en-US" sz="3200" b="0" i="0" u="none" strike="noStrike" kern="1200" cap="none" spc="-50" normalizeH="0" baseline="0" noProof="0">
                <a:ln w="3175">
                  <a:noFill/>
                </a:ln>
                <a:effectLst/>
                <a:uLnTx/>
                <a:uFillTx/>
                <a:latin typeface="Segoe UI Semibold"/>
                <a:ea typeface="+mj-lt"/>
                <a:cs typeface="Segoe UI" pitchFamily="34" charset="0"/>
              </a:rPr>
              <a:t>Microsoft 365 Copilot</a:t>
            </a:r>
            <a:r>
              <a:rPr lang="en-US" sz="3200">
                <a:latin typeface="Segoe UI Semibold"/>
                <a:ea typeface="+mj-lt"/>
              </a:rPr>
              <a:t> </a:t>
            </a:r>
            <a:r>
              <a:rPr kumimoji="0" lang="en-US" sz="3200" b="0" i="0" u="none" strike="noStrike" kern="1200" cap="none" spc="-50" normalizeH="0" baseline="0" noProof="0">
                <a:ln w="3175">
                  <a:noFill/>
                </a:ln>
                <a:effectLst/>
                <a:uLnTx/>
                <a:uFillTx/>
                <a:latin typeface="Segoe UI Semibold"/>
                <a:ea typeface="+mj-lt"/>
                <a:cs typeface="Segoe UI" pitchFamily="34" charset="0"/>
              </a:rPr>
              <a:t>adoption</a:t>
            </a:r>
            <a:endParaRPr kumimoji="0" lang="en-US" b="0" i="0" u="none" strike="noStrike" kern="1200" cap="none" spc="-50" normalizeH="0" baseline="0" noProof="0">
              <a:ln w="3175">
                <a:noFill/>
              </a:ln>
              <a:effectLst/>
              <a:uLnTx/>
              <a:uFillTx/>
              <a:latin typeface="Segoe UI Semilight" panose="020B0402040204020203" pitchFamily="34" charset="0"/>
              <a:ea typeface="+mj-lt"/>
              <a:cs typeface="Segoe UI Semilight" panose="020B0402040204020203" pitchFamily="34" charset="0"/>
            </a:endParaRPr>
          </a:p>
        </p:txBody>
      </p:sp>
      <p:pic>
        <p:nvPicPr>
          <p:cNvPr id="7" name="Picture 6" descr="Microsoft 365 Copilot Logo">
            <a:extLst>
              <a:ext uri="{FF2B5EF4-FFF2-40B4-BE49-F238E27FC236}">
                <a16:creationId xmlns:a16="http://schemas.microsoft.com/office/drawing/2014/main" id="{4AA9A80A-93C0-429D-3F40-DB087EE1B1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 y="1819618"/>
            <a:ext cx="908305" cy="908305"/>
          </a:xfrm>
          <a:prstGeom prst="rect">
            <a:avLst/>
          </a:prstGeom>
        </p:spPr>
      </p:pic>
      <p:sp>
        <p:nvSpPr>
          <p:cNvPr id="8" name="TextBox 7">
            <a:extLst>
              <a:ext uri="{FF2B5EF4-FFF2-40B4-BE49-F238E27FC236}">
                <a16:creationId xmlns:a16="http://schemas.microsoft.com/office/drawing/2014/main" id="{3E3896B7-EEF0-63D5-8219-B357453B71EF}"/>
              </a:ext>
            </a:extLst>
          </p:cNvPr>
          <p:cNvSpPr txBox="1"/>
          <p:nvPr/>
        </p:nvSpPr>
        <p:spPr>
          <a:xfrm>
            <a:off x="398071" y="5875320"/>
            <a:ext cx="543342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panose="020B0402040204020203" pitchFamily="34" charset="0"/>
                <a:ea typeface="+mn-ea"/>
                <a:cs typeface="Segoe UI Semibold" panose="020B0402040204020203" pitchFamily="34" charset="0"/>
              </a:rPr>
              <a:t>Oct 2023</a:t>
            </a:r>
          </a:p>
        </p:txBody>
      </p:sp>
      <p:sp>
        <p:nvSpPr>
          <p:cNvPr id="10" name="TextBox 9">
            <a:extLst>
              <a:ext uri="{FF2B5EF4-FFF2-40B4-BE49-F238E27FC236}">
                <a16:creationId xmlns:a16="http://schemas.microsoft.com/office/drawing/2014/main" id="{8CF4E815-9061-985B-F342-B22B5D9F4104}"/>
              </a:ext>
            </a:extLst>
          </p:cNvPr>
          <p:cNvSpPr txBox="1"/>
          <p:nvPr/>
        </p:nvSpPr>
        <p:spPr>
          <a:xfrm>
            <a:off x="398071" y="6127228"/>
            <a:ext cx="543342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a:ln>
                  <a:noFill/>
                </a:ln>
                <a:solidFill>
                  <a:prstClr val="black"/>
                </a:solidFill>
                <a:effectLst/>
                <a:uLnTx/>
                <a:uFillTx/>
                <a:latin typeface="Segoe UI Semibold" panose="020B0402040204020203" pitchFamily="34" charset="0"/>
                <a:ea typeface="+mn-ea"/>
                <a:cs typeface="Segoe UI Semibold" panose="020B0402040204020203" pitchFamily="34" charset="0"/>
              </a:rPr>
              <a:t>© Copyright Microsoft Corporation. All rights reserved. </a:t>
            </a:r>
          </a:p>
        </p:txBody>
      </p:sp>
    </p:spTree>
    <p:extLst>
      <p:ext uri="{BB962C8B-B14F-4D97-AF65-F5344CB8AC3E}">
        <p14:creationId xmlns:p14="http://schemas.microsoft.com/office/powerpoint/2010/main" val="214867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8F74ADC-FE82-5BAE-833A-33A5BC9E7D3F}"/>
              </a:ext>
              <a:ext uri="{C183D7F6-B498-43B3-948B-1728B52AA6E4}">
                <adec:decorative xmlns:adec="http://schemas.microsoft.com/office/drawing/2017/decorative" val="1"/>
              </a:ext>
            </a:extLst>
          </p:cNvPr>
          <p:cNvSpPr/>
          <p:nvPr/>
        </p:nvSpPr>
        <p:spPr>
          <a:xfrm>
            <a:off x="8192986" y="4347189"/>
            <a:ext cx="3618070" cy="1825011"/>
          </a:xfrm>
          <a:prstGeom prst="roundRect">
            <a:avLst>
              <a:gd name="adj" fmla="val 7371"/>
            </a:avLst>
          </a:prstGeom>
          <a:gradFill flip="none" rotWithShape="1">
            <a:gsLst>
              <a:gs pos="89000">
                <a:schemeClr val="bg1">
                  <a:alpha val="35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Extend to Outlook, Word, and PowerPoint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Focus on content creation and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Extend prompt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Highlight “/” capabilities for including relevant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11" name="Rectangle: Rounded Corners 10">
            <a:extLst>
              <a:ext uri="{FF2B5EF4-FFF2-40B4-BE49-F238E27FC236}">
                <a16:creationId xmlns:a16="http://schemas.microsoft.com/office/drawing/2014/main" id="{50EB7798-F2BC-473F-699B-108D816E4BAE}"/>
              </a:ext>
              <a:ext uri="{C183D7F6-B498-43B3-948B-1728B52AA6E4}">
                <adec:decorative xmlns:adec="http://schemas.microsoft.com/office/drawing/2017/decorative" val="1"/>
              </a:ext>
            </a:extLst>
          </p:cNvPr>
          <p:cNvSpPr/>
          <p:nvPr/>
        </p:nvSpPr>
        <p:spPr>
          <a:xfrm>
            <a:off x="357700" y="4345409"/>
            <a:ext cx="3618070" cy="1825011"/>
          </a:xfrm>
          <a:prstGeom prst="roundRect">
            <a:avLst>
              <a:gd name="adj" fmla="val 7371"/>
            </a:avLst>
          </a:prstGeom>
          <a:gradFill flip="none" rotWithShape="1">
            <a:gsLst>
              <a:gs pos="89000">
                <a:schemeClr val="bg1">
                  <a:alpha val="35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Responsible AI Principals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Copilot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Understanding and identifying AI-ready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Where do I find Copilot? What is its future?</a:t>
            </a:r>
          </a:p>
        </p:txBody>
      </p:sp>
      <p:sp>
        <p:nvSpPr>
          <p:cNvPr id="3" name="Title 2">
            <a:extLst>
              <a:ext uri="{FF2B5EF4-FFF2-40B4-BE49-F238E27FC236}">
                <a16:creationId xmlns:a16="http://schemas.microsoft.com/office/drawing/2014/main" id="{AB107604-10E9-164E-A03D-58AF7E87EF9F}"/>
              </a:ext>
            </a:extLst>
          </p:cNvPr>
          <p:cNvSpPr>
            <a:spLocks noGrp="1"/>
          </p:cNvSpPr>
          <p:nvPr>
            <p:ph type="title"/>
          </p:nvPr>
        </p:nvSpPr>
        <p:spPr>
          <a:xfrm>
            <a:off x="381000" y="326749"/>
            <a:ext cx="9436100" cy="1080854"/>
          </a:xfrm>
        </p:spPr>
        <p:txBody>
          <a:bodyPr>
            <a:normAutofit/>
          </a:bodyPr>
          <a:lstStyle/>
          <a:p>
            <a:r>
              <a:rPr lang="en-US" sz="3600">
                <a:solidFill>
                  <a:srgbClr val="463668"/>
                </a:solidFill>
              </a:rPr>
              <a:t>3 steps to understanding</a:t>
            </a:r>
          </a:p>
        </p:txBody>
      </p:sp>
      <p:sp>
        <p:nvSpPr>
          <p:cNvPr id="5" name="Rectangle: Rounded Corners 4">
            <a:extLst>
              <a:ext uri="{FF2B5EF4-FFF2-40B4-BE49-F238E27FC236}">
                <a16:creationId xmlns:a16="http://schemas.microsoft.com/office/drawing/2014/main" id="{53E6184F-808D-ACFB-2B33-66BFB4E108AA}"/>
              </a:ext>
              <a:ext uri="{C183D7F6-B498-43B3-948B-1728B52AA6E4}">
                <adec:decorative xmlns:adec="http://schemas.microsoft.com/office/drawing/2017/decorative" val="1"/>
              </a:ext>
            </a:extLst>
          </p:cNvPr>
          <p:cNvSpPr>
            <a:spLocks noChangeAspect="1"/>
          </p:cNvSpPr>
          <p:nvPr/>
        </p:nvSpPr>
        <p:spPr bwMode="auto">
          <a:xfrm>
            <a:off x="4545461" y="2374423"/>
            <a:ext cx="3113702" cy="581851"/>
          </a:xfrm>
          <a:prstGeom prst="roundRect">
            <a:avLst/>
          </a:prstGeom>
          <a:gradFill>
            <a:gsLst>
              <a:gs pos="0">
                <a:srgbClr val="8661C5"/>
              </a:gs>
              <a:gs pos="100000">
                <a:srgbClr val="BF3CC4"/>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Rapid adoption </a:t>
            </a:r>
          </a:p>
        </p:txBody>
      </p:sp>
      <p:sp>
        <p:nvSpPr>
          <p:cNvPr id="12" name="Right Brace 11" descr="Bracket connecting Rapid adoption with the 3 steps to understanding">
            <a:extLst>
              <a:ext uri="{FF2B5EF4-FFF2-40B4-BE49-F238E27FC236}">
                <a16:creationId xmlns:a16="http://schemas.microsoft.com/office/drawing/2014/main" id="{0A3456A2-151C-CBA0-AA2A-022FFAA43950}"/>
              </a:ext>
            </a:extLst>
          </p:cNvPr>
          <p:cNvSpPr/>
          <p:nvPr/>
        </p:nvSpPr>
        <p:spPr>
          <a:xfrm rot="16200000">
            <a:off x="5873712" y="-2023169"/>
            <a:ext cx="457200" cy="10607040"/>
          </a:xfrm>
          <a:prstGeom prst="rightBrace">
            <a:avLst/>
          </a:prstGeom>
          <a:ln w="31750">
            <a:solidFill>
              <a:srgbClr val="8661C5"/>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26B61AF8-1002-51D9-E8FE-74DE15E558BF}"/>
              </a:ext>
            </a:extLst>
          </p:cNvPr>
          <p:cNvSpPr txBox="1"/>
          <p:nvPr/>
        </p:nvSpPr>
        <p:spPr>
          <a:xfrm>
            <a:off x="492432" y="1277761"/>
            <a:ext cx="11204268"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Microsoft 365 Copilot represents a fundamentally different way of interacting with your devices and data. It is a personal journey at its onset. Our rapid adoption plan involves 3 key steps to create foundational insights. We then build upon those insights to layer on more product features, scenarios, and AI-ready opportunities.  </a:t>
            </a:r>
          </a:p>
        </p:txBody>
      </p:sp>
      <p:sp>
        <p:nvSpPr>
          <p:cNvPr id="8" name="Rectangle: Rounded Corners 7">
            <a:extLst>
              <a:ext uri="{FF2B5EF4-FFF2-40B4-BE49-F238E27FC236}">
                <a16:creationId xmlns:a16="http://schemas.microsoft.com/office/drawing/2014/main" id="{B46F48C5-1EBC-CFD2-8DE5-6DFD7F9EA443}"/>
              </a:ext>
              <a:ext uri="{C183D7F6-B498-43B3-948B-1728B52AA6E4}">
                <adec:decorative xmlns:adec="http://schemas.microsoft.com/office/drawing/2017/decorative" val="1"/>
              </a:ext>
            </a:extLst>
          </p:cNvPr>
          <p:cNvSpPr>
            <a:spLocks noChangeAspect="1"/>
          </p:cNvSpPr>
          <p:nvPr/>
        </p:nvSpPr>
        <p:spPr bwMode="auto">
          <a:xfrm>
            <a:off x="8199084" y="3637964"/>
            <a:ext cx="3618070" cy="528956"/>
          </a:xfrm>
          <a:prstGeom prst="roundRect">
            <a:avLst/>
          </a:prstGeom>
          <a:gradFill>
            <a:gsLst>
              <a:gs pos="0">
                <a:srgbClr val="8661C5"/>
              </a:gs>
              <a:gs pos="100000">
                <a:srgbClr val="BF3CC4"/>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Copilot for your t</a:t>
            </a:r>
            <a:r>
              <a:rPr kumimoji="0" lang="en-US" sz="1600" b="0" i="0" u="none" strike="noStrike" kern="0" cap="none" spc="0" normalizeH="0" baseline="0" noProof="0" err="1">
                <a:ln>
                  <a:noFill/>
                </a:ln>
                <a:solidFill>
                  <a:prstClr val="white"/>
                </a:solidFill>
                <a:effectLst/>
                <a:uLnTx/>
                <a:uFillTx/>
                <a:latin typeface="Segoe UI Semibold"/>
                <a:ea typeface="+mn-ea"/>
                <a:cs typeface="Segoe UI" panose="020B0502040204020203" pitchFamily="34" charset="0"/>
              </a:rPr>
              <a:t>eam</a:t>
            </a:r>
            <a:endParaRPr kumimoji="0" lang="en-US" sz="16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endParaRPr>
          </a:p>
        </p:txBody>
      </p:sp>
      <p:sp>
        <p:nvSpPr>
          <p:cNvPr id="48" name="Rectangle: Rounded Corners 47">
            <a:extLst>
              <a:ext uri="{FF2B5EF4-FFF2-40B4-BE49-F238E27FC236}">
                <a16:creationId xmlns:a16="http://schemas.microsoft.com/office/drawing/2014/main" id="{C4C6A3AB-9F08-F263-0A60-9197B58633D4}"/>
              </a:ext>
              <a:ext uri="{C183D7F6-B498-43B3-948B-1728B52AA6E4}">
                <adec:decorative xmlns:adec="http://schemas.microsoft.com/office/drawing/2017/decorative" val="1"/>
              </a:ext>
            </a:extLst>
          </p:cNvPr>
          <p:cNvSpPr>
            <a:spLocks noChangeAspect="1"/>
          </p:cNvSpPr>
          <p:nvPr/>
        </p:nvSpPr>
        <p:spPr bwMode="auto">
          <a:xfrm>
            <a:off x="4276193" y="3637215"/>
            <a:ext cx="3618070" cy="528956"/>
          </a:xfrm>
          <a:prstGeom prst="roundRect">
            <a:avLst/>
          </a:prstGeom>
          <a:gradFill>
            <a:gsLst>
              <a:gs pos="0">
                <a:srgbClr val="8661C5"/>
              </a:gs>
              <a:gs pos="100000">
                <a:srgbClr val="BF3CC4"/>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Copilot for you</a:t>
            </a:r>
          </a:p>
        </p:txBody>
      </p:sp>
      <p:sp>
        <p:nvSpPr>
          <p:cNvPr id="49" name="Rectangle: Rounded Corners 48">
            <a:extLst>
              <a:ext uri="{FF2B5EF4-FFF2-40B4-BE49-F238E27FC236}">
                <a16:creationId xmlns:a16="http://schemas.microsoft.com/office/drawing/2014/main" id="{ED80F7FF-D3C3-84F8-5350-65C02767B7AA}"/>
              </a:ext>
              <a:ext uri="{C183D7F6-B498-43B3-948B-1728B52AA6E4}">
                <adec:decorative xmlns:adec="http://schemas.microsoft.com/office/drawing/2017/decorative" val="1"/>
              </a:ext>
            </a:extLst>
          </p:cNvPr>
          <p:cNvSpPr>
            <a:spLocks noChangeAspect="1"/>
          </p:cNvSpPr>
          <p:nvPr/>
        </p:nvSpPr>
        <p:spPr bwMode="auto">
          <a:xfrm>
            <a:off x="357700" y="3637215"/>
            <a:ext cx="3618070" cy="528956"/>
          </a:xfrm>
          <a:prstGeom prst="roundRect">
            <a:avLst/>
          </a:prstGeom>
          <a:gradFill>
            <a:gsLst>
              <a:gs pos="0">
                <a:srgbClr val="8661C5"/>
              </a:gs>
              <a:gs pos="100000">
                <a:srgbClr val="BF3CC4"/>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Art of the Possible summary</a:t>
            </a:r>
          </a:p>
        </p:txBody>
      </p:sp>
      <p:sp>
        <p:nvSpPr>
          <p:cNvPr id="51" name="Rectangle: Rounded Corners 50">
            <a:extLst>
              <a:ext uri="{FF2B5EF4-FFF2-40B4-BE49-F238E27FC236}">
                <a16:creationId xmlns:a16="http://schemas.microsoft.com/office/drawing/2014/main" id="{AE7153C3-79A5-2B53-94A3-6A63C2567C02}"/>
              </a:ext>
              <a:ext uri="{C183D7F6-B498-43B3-948B-1728B52AA6E4}">
                <adec:decorative xmlns:adec="http://schemas.microsoft.com/office/drawing/2017/decorative" val="1"/>
              </a:ext>
            </a:extLst>
          </p:cNvPr>
          <p:cNvSpPr/>
          <p:nvPr/>
        </p:nvSpPr>
        <p:spPr>
          <a:xfrm>
            <a:off x="4275343" y="4347188"/>
            <a:ext cx="3618070" cy="1825011"/>
          </a:xfrm>
          <a:prstGeom prst="roundRect">
            <a:avLst>
              <a:gd name="adj" fmla="val 7371"/>
            </a:avLst>
          </a:prstGeom>
          <a:gradFill flip="none" rotWithShape="1">
            <a:gsLst>
              <a:gs pos="89000">
                <a:schemeClr val="bg1">
                  <a:alpha val="35000"/>
                </a:schemeClr>
              </a:gs>
              <a:gs pos="100000">
                <a:schemeClr val="bg1">
                  <a:alpha val="58000"/>
                </a:schemeClr>
              </a:gs>
            </a:gsLst>
            <a:path path="rect">
              <a:fillToRect l="50000" t="50000" r="50000" b="50000"/>
            </a:path>
            <a:tileRect/>
          </a:gra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Lead with Microsoft 365 Chat and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Utilize Copilot Lab in product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Pivot to “Stay on Top” for personalized prompts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Build foundational prompt skills</a:t>
            </a:r>
          </a:p>
        </p:txBody>
      </p:sp>
    </p:spTree>
    <p:extLst>
      <p:ext uri="{BB962C8B-B14F-4D97-AF65-F5344CB8AC3E}">
        <p14:creationId xmlns:p14="http://schemas.microsoft.com/office/powerpoint/2010/main" val="366727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8B51BC-507F-670D-68C2-0088DB43BFA2}"/>
              </a:ext>
              <a:ext uri="{C183D7F6-B498-43B3-948B-1728B52AA6E4}">
                <adec:decorative xmlns:adec="http://schemas.microsoft.com/office/drawing/2017/decorative" val="1"/>
              </a:ext>
            </a:extLst>
          </p:cNvPr>
          <p:cNvPicPr>
            <a:picLocks noChangeAspect="1"/>
          </p:cNvPicPr>
          <p:nvPr/>
        </p:nvPicPr>
        <p:blipFill rotWithShape="1">
          <a:blip r:embed="rId3" cstate="hqprint">
            <a:alphaModFix amt="39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8476" t="10888" r="18476" b="9901"/>
          <a:stretch/>
        </p:blipFill>
        <p:spPr>
          <a:xfrm>
            <a:off x="1219200" y="782638"/>
            <a:ext cx="9753600" cy="5486400"/>
          </a:xfrm>
          <a:prstGeom prst="roundRect">
            <a:avLst>
              <a:gd name="adj" fmla="val 3205"/>
            </a:avLst>
          </a:prstGeom>
          <a:solidFill>
            <a:schemeClr val="bg1"/>
          </a:solidFill>
          <a:ln>
            <a:noFill/>
          </a:ln>
          <a:effectLst>
            <a:outerShdw blurRad="343645" dist="295501" dir="2700000" algn="tl" rotWithShape="0">
              <a:srgbClr val="F3484C">
                <a:alpha val="15816"/>
              </a:srgbClr>
            </a:outerShdw>
          </a:effectLst>
        </p:spPr>
      </p:pic>
      <p:sp>
        <p:nvSpPr>
          <p:cNvPr id="21" name="Title 20">
            <a:extLst>
              <a:ext uri="{FF2B5EF4-FFF2-40B4-BE49-F238E27FC236}">
                <a16:creationId xmlns:a16="http://schemas.microsoft.com/office/drawing/2014/main" id="{E7788FB4-54ED-FD6D-2B59-D4F29C00192B}"/>
              </a:ext>
            </a:extLst>
          </p:cNvPr>
          <p:cNvSpPr txBox="1">
            <a:spLocks noGrp="1"/>
          </p:cNvSpPr>
          <p:nvPr>
            <p:ph type="title" idx="4294967295"/>
          </p:nvPr>
        </p:nvSpPr>
        <p:spPr>
          <a:xfrm>
            <a:off x="4113213" y="2224088"/>
            <a:ext cx="3965575"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defRPr/>
            </a:pPr>
            <a:r>
              <a:rPr lang="en-US" sz="3200" spc="-100">
                <a:ln>
                  <a:noFill/>
                </a:ln>
                <a:solidFill>
                  <a:prstClr val="black"/>
                </a:solidFill>
                <a:latin typeface="Segoe UI Semibold" panose="020B0702040204020203" pitchFamily="34" charset="0"/>
                <a:cs typeface="Segoe UI Semibold" panose="020B0702040204020203" pitchFamily="34" charset="0"/>
              </a:rPr>
              <a:t>Microsoft 365 Copilot</a:t>
            </a:r>
          </a:p>
        </p:txBody>
      </p:sp>
      <p:pic>
        <p:nvPicPr>
          <p:cNvPr id="3" name="Picture 2">
            <a:extLst>
              <a:ext uri="{FF2B5EF4-FFF2-40B4-BE49-F238E27FC236}">
                <a16:creationId xmlns:a16="http://schemas.microsoft.com/office/drawing/2014/main" id="{F28B88CE-9E4F-1192-488F-574086D1534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712823" y="1268633"/>
            <a:ext cx="766354" cy="766354"/>
          </a:xfrm>
          <a:prstGeom prst="rect">
            <a:avLst/>
          </a:prstGeom>
        </p:spPr>
      </p:pic>
      <p:sp>
        <p:nvSpPr>
          <p:cNvPr id="25" name="Rectangle: Rounded Corners 24">
            <a:extLst>
              <a:ext uri="{FF2B5EF4-FFF2-40B4-BE49-F238E27FC236}">
                <a16:creationId xmlns:a16="http://schemas.microsoft.com/office/drawing/2014/main" id="{D097C850-4AA7-10CE-DAF9-8D4706C921BC}"/>
              </a:ext>
              <a:ext uri="{C183D7F6-B498-43B3-948B-1728B52AA6E4}">
                <adec:decorative xmlns:adec="http://schemas.microsoft.com/office/drawing/2017/decorative" val="1"/>
              </a:ext>
            </a:extLst>
          </p:cNvPr>
          <p:cNvSpPr/>
          <p:nvPr/>
        </p:nvSpPr>
        <p:spPr bwMode="auto">
          <a:xfrm>
            <a:off x="2679378" y="3204309"/>
            <a:ext cx="7010400" cy="2376158"/>
          </a:xfrm>
          <a:prstGeom prst="roundRect">
            <a:avLst>
              <a:gd name="adj" fmla="val 5345"/>
            </a:avLst>
          </a:prstGeom>
          <a:solidFill>
            <a:schemeClr val="bg1"/>
          </a:solidFill>
          <a:ln w="9525">
            <a:noFill/>
            <a:headEnd type="none" w="med" len="med"/>
            <a:tailEnd type="none" w="med" len="med"/>
          </a:ln>
          <a:effectLst>
            <a:outerShdw blurRad="228600" dist="38100" dir="2700026" rotWithShape="0">
              <a:scrgbClr r="0" g="0" b="0">
                <a:alpha val="9000"/>
              </a:sc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100" b="0" i="0" u="none" strike="noStrike" kern="1200" cap="none" spc="0" normalizeH="0" baseline="0" noProof="0" err="1">
              <a:ln>
                <a:noFill/>
              </a:ln>
              <a:solidFill>
                <a:srgbClr val="000000"/>
              </a:solidFill>
              <a:effectLst/>
              <a:uLnTx/>
              <a:uFillTx/>
              <a:latin typeface="Segoe UI" panose="020B0502040204020203" pitchFamily="34" charset="0"/>
              <a:ea typeface="+mn-ea"/>
              <a:cs typeface="+mn-cs"/>
            </a:endParaRPr>
          </a:p>
        </p:txBody>
      </p:sp>
      <p:sp>
        <p:nvSpPr>
          <p:cNvPr id="42" name="Graphic 8">
            <a:extLst>
              <a:ext uri="{FF2B5EF4-FFF2-40B4-BE49-F238E27FC236}">
                <a16:creationId xmlns:a16="http://schemas.microsoft.com/office/drawing/2014/main" id="{9EBAD7BB-ECF6-ABB7-EB6F-939015ACF0D0}"/>
              </a:ext>
              <a:ext uri="{C183D7F6-B498-43B3-948B-1728B52AA6E4}">
                <adec:decorative xmlns:adec="http://schemas.microsoft.com/office/drawing/2017/decorative" val="1"/>
              </a:ext>
            </a:extLst>
          </p:cNvPr>
          <p:cNvSpPr/>
          <p:nvPr/>
        </p:nvSpPr>
        <p:spPr>
          <a:xfrm>
            <a:off x="4826346" y="4211980"/>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accent3"/>
          </a:solidFill>
          <a:ln w="31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9" name="TextBox 18">
            <a:extLst>
              <a:ext uri="{FF2B5EF4-FFF2-40B4-BE49-F238E27FC236}">
                <a16:creationId xmlns:a16="http://schemas.microsoft.com/office/drawing/2014/main" id="{6C4478ED-6454-2841-9A32-F37A5086BD66}"/>
              </a:ext>
            </a:extLst>
          </p:cNvPr>
          <p:cNvSpPr txBox="1"/>
          <p:nvPr/>
        </p:nvSpPr>
        <p:spPr>
          <a:xfrm>
            <a:off x="4757731" y="3470574"/>
            <a:ext cx="2676539" cy="338554"/>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Natural Language</a:t>
            </a:r>
          </a:p>
        </p:txBody>
      </p:sp>
      <p:grpSp>
        <p:nvGrpSpPr>
          <p:cNvPr id="4" name="Group 3" descr="Large Language Models">
            <a:extLst>
              <a:ext uri="{FF2B5EF4-FFF2-40B4-BE49-F238E27FC236}">
                <a16:creationId xmlns:a16="http://schemas.microsoft.com/office/drawing/2014/main" id="{306395CC-CD44-28D1-DA4F-EDFA8FC639A4}"/>
              </a:ext>
            </a:extLst>
          </p:cNvPr>
          <p:cNvGrpSpPr/>
          <p:nvPr/>
        </p:nvGrpSpPr>
        <p:grpSpPr>
          <a:xfrm>
            <a:off x="3095297" y="4094193"/>
            <a:ext cx="1530703" cy="1081255"/>
            <a:chOff x="3095297" y="4094193"/>
            <a:chExt cx="1530703" cy="1081255"/>
          </a:xfrm>
        </p:grpSpPr>
        <p:sp>
          <p:nvSpPr>
            <p:cNvPr id="15" name="TextBox 14">
              <a:extLst>
                <a:ext uri="{FF2B5EF4-FFF2-40B4-BE49-F238E27FC236}">
                  <a16:creationId xmlns:a16="http://schemas.microsoft.com/office/drawing/2014/main" id="{3178387C-94EF-7E6A-C85E-63B5D03554D2}"/>
                </a:ext>
              </a:extLst>
            </p:cNvPr>
            <p:cNvSpPr txBox="1"/>
            <p:nvPr/>
          </p:nvSpPr>
          <p:spPr>
            <a:xfrm>
              <a:off x="3095297" y="4713783"/>
              <a:ext cx="1530703" cy="461665"/>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Large Language Models</a:t>
              </a:r>
            </a:p>
          </p:txBody>
        </p:sp>
        <p:sp>
          <p:nvSpPr>
            <p:cNvPr id="17" name="Graphic 15">
              <a:extLst>
                <a:ext uri="{FF2B5EF4-FFF2-40B4-BE49-F238E27FC236}">
                  <a16:creationId xmlns:a16="http://schemas.microsoft.com/office/drawing/2014/main" id="{161D4CB6-7C05-F7D7-C8D1-2620B60D7935}"/>
                </a:ext>
                <a:ext uri="{C183D7F6-B498-43B3-948B-1728B52AA6E4}">
                  <adec:decorative xmlns:adec="http://schemas.microsoft.com/office/drawing/2017/decorative" val="1"/>
                </a:ext>
              </a:extLst>
            </p:cNvPr>
            <p:cNvSpPr/>
            <p:nvPr/>
          </p:nvSpPr>
          <p:spPr>
            <a:xfrm>
              <a:off x="3674086" y="4094193"/>
              <a:ext cx="410435" cy="410467"/>
            </a:xfrm>
            <a:custGeom>
              <a:avLst/>
              <a:gdLst>
                <a:gd name="connsiteX0" fmla="*/ 262834 w 410435"/>
                <a:gd name="connsiteY0" fmla="*/ 119629 h 410467"/>
                <a:gd name="connsiteX1" fmla="*/ 258461 w 410435"/>
                <a:gd name="connsiteY1" fmla="*/ 114655 h 410467"/>
                <a:gd name="connsiteX2" fmla="*/ 237698 w 410435"/>
                <a:gd name="connsiteY2" fmla="*/ 101804 h 410467"/>
                <a:gd name="connsiteX3" fmla="*/ 211994 w 410435"/>
                <a:gd name="connsiteY3" fmla="*/ 93456 h 410467"/>
                <a:gd name="connsiteX4" fmla="*/ 207083 w 410435"/>
                <a:gd name="connsiteY4" fmla="*/ 89749 h 410467"/>
                <a:gd name="connsiteX5" fmla="*/ 205218 w 410435"/>
                <a:gd name="connsiteY5" fmla="*/ 83889 h 410467"/>
                <a:gd name="connsiteX6" fmla="*/ 207083 w 410435"/>
                <a:gd name="connsiteY6" fmla="*/ 78028 h 410467"/>
                <a:gd name="connsiteX7" fmla="*/ 211994 w 410435"/>
                <a:gd name="connsiteY7" fmla="*/ 74321 h 410467"/>
                <a:gd name="connsiteX8" fmla="*/ 237698 w 410435"/>
                <a:gd name="connsiteY8" fmla="*/ 65973 h 410467"/>
                <a:gd name="connsiteX9" fmla="*/ 258145 w 410435"/>
                <a:gd name="connsiteY9" fmla="*/ 53084 h 410467"/>
                <a:gd name="connsiteX10" fmla="*/ 270514 w 410435"/>
                <a:gd name="connsiteY10" fmla="*/ 33091 h 410467"/>
                <a:gd name="connsiteX11" fmla="*/ 270727 w 410435"/>
                <a:gd name="connsiteY11" fmla="*/ 32455 h 410467"/>
                <a:gd name="connsiteX12" fmla="*/ 279081 w 410435"/>
                <a:gd name="connsiteY12" fmla="*/ 6770 h 410467"/>
                <a:gd name="connsiteX13" fmla="*/ 282792 w 410435"/>
                <a:gd name="connsiteY13" fmla="*/ 1864 h 410467"/>
                <a:gd name="connsiteX14" fmla="*/ 288656 w 410435"/>
                <a:gd name="connsiteY14" fmla="*/ 0 h 410467"/>
                <a:gd name="connsiteX15" fmla="*/ 294521 w 410435"/>
                <a:gd name="connsiteY15" fmla="*/ 1864 h 410467"/>
                <a:gd name="connsiteX16" fmla="*/ 298232 w 410435"/>
                <a:gd name="connsiteY16" fmla="*/ 6770 h 410467"/>
                <a:gd name="connsiteX17" fmla="*/ 306586 w 410435"/>
                <a:gd name="connsiteY17" fmla="*/ 32455 h 410467"/>
                <a:gd name="connsiteX18" fmla="*/ 319390 w 410435"/>
                <a:gd name="connsiteY18" fmla="*/ 53178 h 410467"/>
                <a:gd name="connsiteX19" fmla="*/ 340130 w 410435"/>
                <a:gd name="connsiteY19" fmla="*/ 65973 h 410467"/>
                <a:gd name="connsiteX20" fmla="*/ 365834 w 410435"/>
                <a:gd name="connsiteY20" fmla="*/ 74321 h 410467"/>
                <a:gd name="connsiteX21" fmla="*/ 366347 w 410435"/>
                <a:gd name="connsiteY21" fmla="*/ 74449 h 410467"/>
                <a:gd name="connsiteX22" fmla="*/ 371258 w 410435"/>
                <a:gd name="connsiteY22" fmla="*/ 78157 h 410467"/>
                <a:gd name="connsiteX23" fmla="*/ 373123 w 410435"/>
                <a:gd name="connsiteY23" fmla="*/ 84017 h 410467"/>
                <a:gd name="connsiteX24" fmla="*/ 371258 w 410435"/>
                <a:gd name="connsiteY24" fmla="*/ 89877 h 410467"/>
                <a:gd name="connsiteX25" fmla="*/ 366347 w 410435"/>
                <a:gd name="connsiteY25" fmla="*/ 93585 h 410467"/>
                <a:gd name="connsiteX26" fmla="*/ 340643 w 410435"/>
                <a:gd name="connsiteY26" fmla="*/ 101932 h 410467"/>
                <a:gd name="connsiteX27" fmla="*/ 319905 w 410435"/>
                <a:gd name="connsiteY27" fmla="*/ 114728 h 410467"/>
                <a:gd name="connsiteX28" fmla="*/ 307099 w 410435"/>
                <a:gd name="connsiteY28" fmla="*/ 135451 h 410467"/>
                <a:gd name="connsiteX29" fmla="*/ 298745 w 410435"/>
                <a:gd name="connsiteY29" fmla="*/ 161135 h 410467"/>
                <a:gd name="connsiteX30" fmla="*/ 298499 w 410435"/>
                <a:gd name="connsiteY30" fmla="*/ 161766 h 410467"/>
                <a:gd name="connsiteX31" fmla="*/ 295036 w 410435"/>
                <a:gd name="connsiteY31" fmla="*/ 166042 h 410467"/>
                <a:gd name="connsiteX32" fmla="*/ 289171 w 410435"/>
                <a:gd name="connsiteY32" fmla="*/ 167906 h 410467"/>
                <a:gd name="connsiteX33" fmla="*/ 283305 w 410435"/>
                <a:gd name="connsiteY33" fmla="*/ 166042 h 410467"/>
                <a:gd name="connsiteX34" fmla="*/ 279596 w 410435"/>
                <a:gd name="connsiteY34" fmla="*/ 161135 h 410467"/>
                <a:gd name="connsiteX35" fmla="*/ 271242 w 410435"/>
                <a:gd name="connsiteY35" fmla="*/ 135451 h 410467"/>
                <a:gd name="connsiteX36" fmla="*/ 262834 w 410435"/>
                <a:gd name="connsiteY36" fmla="*/ 119629 h 410467"/>
                <a:gd name="connsiteX37" fmla="*/ 406385 w 410435"/>
                <a:gd name="connsiteY37" fmla="*/ 190539 h 410467"/>
                <a:gd name="connsiteX38" fmla="*/ 392106 w 410435"/>
                <a:gd name="connsiteY38" fmla="*/ 185901 h 410467"/>
                <a:gd name="connsiteX39" fmla="*/ 380584 w 410435"/>
                <a:gd name="connsiteY39" fmla="*/ 178793 h 410467"/>
                <a:gd name="connsiteX40" fmla="*/ 373470 w 410435"/>
                <a:gd name="connsiteY40" fmla="*/ 167280 h 410467"/>
                <a:gd name="connsiteX41" fmla="*/ 368829 w 410435"/>
                <a:gd name="connsiteY41" fmla="*/ 153011 h 410467"/>
                <a:gd name="connsiteX42" fmla="*/ 366767 w 410435"/>
                <a:gd name="connsiteY42" fmla="*/ 150285 h 410467"/>
                <a:gd name="connsiteX43" fmla="*/ 363510 w 410435"/>
                <a:gd name="connsiteY43" fmla="*/ 149249 h 410467"/>
                <a:gd name="connsiteX44" fmla="*/ 360251 w 410435"/>
                <a:gd name="connsiteY44" fmla="*/ 150285 h 410467"/>
                <a:gd name="connsiteX45" fmla="*/ 358191 w 410435"/>
                <a:gd name="connsiteY45" fmla="*/ 153011 h 410467"/>
                <a:gd name="connsiteX46" fmla="*/ 353549 w 410435"/>
                <a:gd name="connsiteY46" fmla="*/ 167280 h 410467"/>
                <a:gd name="connsiteX47" fmla="*/ 346559 w 410435"/>
                <a:gd name="connsiteY47" fmla="*/ 178740 h 410467"/>
                <a:gd name="connsiteX48" fmla="*/ 335199 w 410435"/>
                <a:gd name="connsiteY48" fmla="*/ 185901 h 410467"/>
                <a:gd name="connsiteX49" fmla="*/ 320920 w 410435"/>
                <a:gd name="connsiteY49" fmla="*/ 190539 h 410467"/>
                <a:gd name="connsiteX50" fmla="*/ 318190 w 410435"/>
                <a:gd name="connsiteY50" fmla="*/ 192599 h 410467"/>
                <a:gd name="connsiteX51" fmla="*/ 317155 w 410435"/>
                <a:gd name="connsiteY51" fmla="*/ 195854 h 410467"/>
                <a:gd name="connsiteX52" fmla="*/ 318190 w 410435"/>
                <a:gd name="connsiteY52" fmla="*/ 199110 h 410467"/>
                <a:gd name="connsiteX53" fmla="*/ 320920 w 410435"/>
                <a:gd name="connsiteY53" fmla="*/ 201169 h 410467"/>
                <a:gd name="connsiteX54" fmla="*/ 335199 w 410435"/>
                <a:gd name="connsiteY54" fmla="*/ 205807 h 410467"/>
                <a:gd name="connsiteX55" fmla="*/ 346734 w 410435"/>
                <a:gd name="connsiteY55" fmla="*/ 212947 h 410467"/>
                <a:gd name="connsiteX56" fmla="*/ 353835 w 410435"/>
                <a:gd name="connsiteY56" fmla="*/ 224499 h 410467"/>
                <a:gd name="connsiteX57" fmla="*/ 358476 w 410435"/>
                <a:gd name="connsiteY57" fmla="*/ 238769 h 410467"/>
                <a:gd name="connsiteX58" fmla="*/ 360538 w 410435"/>
                <a:gd name="connsiteY58" fmla="*/ 241495 h 410467"/>
                <a:gd name="connsiteX59" fmla="*/ 363795 w 410435"/>
                <a:gd name="connsiteY59" fmla="*/ 242530 h 410467"/>
                <a:gd name="connsiteX60" fmla="*/ 367053 w 410435"/>
                <a:gd name="connsiteY60" fmla="*/ 241495 h 410467"/>
                <a:gd name="connsiteX61" fmla="*/ 369114 w 410435"/>
                <a:gd name="connsiteY61" fmla="*/ 238769 h 410467"/>
                <a:gd name="connsiteX62" fmla="*/ 373756 w 410435"/>
                <a:gd name="connsiteY62" fmla="*/ 224499 h 410467"/>
                <a:gd name="connsiteX63" fmla="*/ 380869 w 410435"/>
                <a:gd name="connsiteY63" fmla="*/ 212986 h 410467"/>
                <a:gd name="connsiteX64" fmla="*/ 392391 w 410435"/>
                <a:gd name="connsiteY64" fmla="*/ 205878 h 410467"/>
                <a:gd name="connsiteX65" fmla="*/ 406671 w 410435"/>
                <a:gd name="connsiteY65" fmla="*/ 201240 h 410467"/>
                <a:gd name="connsiteX66" fmla="*/ 409400 w 410435"/>
                <a:gd name="connsiteY66" fmla="*/ 199181 h 410467"/>
                <a:gd name="connsiteX67" fmla="*/ 410436 w 410435"/>
                <a:gd name="connsiteY67" fmla="*/ 195925 h 410467"/>
                <a:gd name="connsiteX68" fmla="*/ 409400 w 410435"/>
                <a:gd name="connsiteY68" fmla="*/ 192670 h 410467"/>
                <a:gd name="connsiteX69" fmla="*/ 406671 w 410435"/>
                <a:gd name="connsiteY69" fmla="*/ 190610 h 410467"/>
                <a:gd name="connsiteX70" fmla="*/ 406385 w 410435"/>
                <a:gd name="connsiteY70" fmla="*/ 190539 h 410467"/>
                <a:gd name="connsiteX71" fmla="*/ 186562 w 410435"/>
                <a:gd name="connsiteY71" fmla="*/ 37312 h 410467"/>
                <a:gd name="connsiteX72" fmla="*/ 238032 w 410435"/>
                <a:gd name="connsiteY72" fmla="*/ 44503 h 410467"/>
                <a:gd name="connsiteX73" fmla="*/ 231150 w 410435"/>
                <a:gd name="connsiteY73" fmla="*/ 47742 h 410467"/>
                <a:gd name="connsiteX74" fmla="*/ 206151 w 410435"/>
                <a:gd name="connsiteY74" fmla="*/ 55950 h 410467"/>
                <a:gd name="connsiteX75" fmla="*/ 192700 w 410435"/>
                <a:gd name="connsiteY75" fmla="*/ 65413 h 410467"/>
                <a:gd name="connsiteX76" fmla="*/ 186562 w 410435"/>
                <a:gd name="connsiteY76" fmla="*/ 65297 h 410467"/>
                <a:gd name="connsiteX77" fmla="*/ 27984 w 410435"/>
                <a:gd name="connsiteY77" fmla="*/ 223874 h 410467"/>
                <a:gd name="connsiteX78" fmla="*/ 48003 w 410435"/>
                <a:gd name="connsiteY78" fmla="*/ 301064 h 410467"/>
                <a:gd name="connsiteX79" fmla="*/ 50813 w 410435"/>
                <a:gd name="connsiteY79" fmla="*/ 306095 h 410467"/>
                <a:gd name="connsiteX80" fmla="*/ 30054 w 410435"/>
                <a:gd name="connsiteY80" fmla="*/ 380425 h 410467"/>
                <a:gd name="connsiteX81" fmla="*/ 104429 w 410435"/>
                <a:gd name="connsiteY81" fmla="*/ 359676 h 410467"/>
                <a:gd name="connsiteX82" fmla="*/ 109457 w 410435"/>
                <a:gd name="connsiteY82" fmla="*/ 362480 h 410467"/>
                <a:gd name="connsiteX83" fmla="*/ 186562 w 410435"/>
                <a:gd name="connsiteY83" fmla="*/ 382451 h 410467"/>
                <a:gd name="connsiteX84" fmla="*/ 342792 w 410435"/>
                <a:gd name="connsiteY84" fmla="*/ 251205 h 410467"/>
                <a:gd name="connsiteX85" fmla="*/ 349057 w 410435"/>
                <a:gd name="connsiteY85" fmla="*/ 257623 h 410467"/>
                <a:gd name="connsiteX86" fmla="*/ 363049 w 410435"/>
                <a:gd name="connsiteY86" fmla="*/ 262110 h 410467"/>
                <a:gd name="connsiteX87" fmla="*/ 369375 w 410435"/>
                <a:gd name="connsiteY87" fmla="*/ 261263 h 410467"/>
                <a:gd name="connsiteX88" fmla="*/ 186562 w 410435"/>
                <a:gd name="connsiteY88" fmla="*/ 410436 h 410467"/>
                <a:gd name="connsiteX89" fmla="*/ 100983 w 410435"/>
                <a:gd name="connsiteY89" fmla="*/ 389690 h 410467"/>
                <a:gd name="connsiteX90" fmla="*/ 29608 w 410435"/>
                <a:gd name="connsiteY90" fmla="*/ 409602 h 410467"/>
                <a:gd name="connsiteX91" fmla="*/ 875 w 410435"/>
                <a:gd name="connsiteY91" fmla="*/ 393414 h 410467"/>
                <a:gd name="connsiteX92" fmla="*/ 876 w 410435"/>
                <a:gd name="connsiteY92" fmla="*/ 380868 h 410467"/>
                <a:gd name="connsiteX93" fmla="*/ 20794 w 410435"/>
                <a:gd name="connsiteY93" fmla="*/ 309547 h 410467"/>
                <a:gd name="connsiteX94" fmla="*/ 0 w 410435"/>
                <a:gd name="connsiteY94" fmla="*/ 223874 h 410467"/>
                <a:gd name="connsiteX95" fmla="*/ 186562 w 410435"/>
                <a:gd name="connsiteY95" fmla="*/ 37312 h 41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10435" h="410467">
                  <a:moveTo>
                    <a:pt x="262834" y="119629"/>
                  </a:moveTo>
                  <a:cubicBezTo>
                    <a:pt x="261485" y="117886"/>
                    <a:pt x="260024" y="116224"/>
                    <a:pt x="258461" y="114655"/>
                  </a:cubicBezTo>
                  <a:cubicBezTo>
                    <a:pt x="252636" y="108813"/>
                    <a:pt x="245526" y="104412"/>
                    <a:pt x="237698" y="101804"/>
                  </a:cubicBezTo>
                  <a:lnTo>
                    <a:pt x="211994" y="93456"/>
                  </a:lnTo>
                  <a:cubicBezTo>
                    <a:pt x="210012" y="92758"/>
                    <a:pt x="208296" y="91462"/>
                    <a:pt x="207083" y="89749"/>
                  </a:cubicBezTo>
                  <a:cubicBezTo>
                    <a:pt x="205869" y="88035"/>
                    <a:pt x="205218" y="85988"/>
                    <a:pt x="205218" y="83889"/>
                  </a:cubicBezTo>
                  <a:cubicBezTo>
                    <a:pt x="205218" y="81789"/>
                    <a:pt x="205869" y="79742"/>
                    <a:pt x="207083" y="78028"/>
                  </a:cubicBezTo>
                  <a:cubicBezTo>
                    <a:pt x="208296" y="76315"/>
                    <a:pt x="210012" y="75019"/>
                    <a:pt x="211994" y="74321"/>
                  </a:cubicBezTo>
                  <a:lnTo>
                    <a:pt x="237698" y="65973"/>
                  </a:lnTo>
                  <a:cubicBezTo>
                    <a:pt x="245416" y="63310"/>
                    <a:pt x="252416" y="58898"/>
                    <a:pt x="258145" y="53084"/>
                  </a:cubicBezTo>
                  <a:cubicBezTo>
                    <a:pt x="263718" y="47428"/>
                    <a:pt x="267945" y="40595"/>
                    <a:pt x="270514" y="33091"/>
                  </a:cubicBezTo>
                  <a:lnTo>
                    <a:pt x="270727" y="32455"/>
                  </a:lnTo>
                  <a:lnTo>
                    <a:pt x="279081" y="6770"/>
                  </a:lnTo>
                  <a:cubicBezTo>
                    <a:pt x="279781" y="4791"/>
                    <a:pt x="281078" y="3076"/>
                    <a:pt x="282792" y="1864"/>
                  </a:cubicBezTo>
                  <a:cubicBezTo>
                    <a:pt x="284507" y="651"/>
                    <a:pt x="286555" y="0"/>
                    <a:pt x="288656" y="0"/>
                  </a:cubicBezTo>
                  <a:cubicBezTo>
                    <a:pt x="290758" y="0"/>
                    <a:pt x="292807" y="651"/>
                    <a:pt x="294521" y="1864"/>
                  </a:cubicBezTo>
                  <a:cubicBezTo>
                    <a:pt x="296236" y="3076"/>
                    <a:pt x="297532" y="4791"/>
                    <a:pt x="298232" y="6770"/>
                  </a:cubicBezTo>
                  <a:lnTo>
                    <a:pt x="306586" y="32455"/>
                  </a:lnTo>
                  <a:cubicBezTo>
                    <a:pt x="309183" y="40264"/>
                    <a:pt x="313567" y="47359"/>
                    <a:pt x="319390" y="53178"/>
                  </a:cubicBezTo>
                  <a:cubicBezTo>
                    <a:pt x="325214" y="58996"/>
                    <a:pt x="332315" y="63378"/>
                    <a:pt x="340130" y="65973"/>
                  </a:cubicBezTo>
                  <a:lnTo>
                    <a:pt x="365834" y="74321"/>
                  </a:lnTo>
                  <a:lnTo>
                    <a:pt x="366347" y="74449"/>
                  </a:lnTo>
                  <a:cubicBezTo>
                    <a:pt x="368329" y="75148"/>
                    <a:pt x="370045" y="76443"/>
                    <a:pt x="371258" y="78157"/>
                  </a:cubicBezTo>
                  <a:cubicBezTo>
                    <a:pt x="372472" y="79870"/>
                    <a:pt x="373123" y="81918"/>
                    <a:pt x="373123" y="84017"/>
                  </a:cubicBezTo>
                  <a:cubicBezTo>
                    <a:pt x="373123" y="86116"/>
                    <a:pt x="372472" y="88164"/>
                    <a:pt x="371258" y="89877"/>
                  </a:cubicBezTo>
                  <a:cubicBezTo>
                    <a:pt x="370045" y="91591"/>
                    <a:pt x="368329" y="92886"/>
                    <a:pt x="366347" y="93585"/>
                  </a:cubicBezTo>
                  <a:lnTo>
                    <a:pt x="340643" y="101932"/>
                  </a:lnTo>
                  <a:cubicBezTo>
                    <a:pt x="332830" y="104528"/>
                    <a:pt x="325727" y="108909"/>
                    <a:pt x="319905" y="114728"/>
                  </a:cubicBezTo>
                  <a:cubicBezTo>
                    <a:pt x="314082" y="120546"/>
                    <a:pt x="309698" y="127642"/>
                    <a:pt x="307099" y="135451"/>
                  </a:cubicBezTo>
                  <a:lnTo>
                    <a:pt x="298745" y="161135"/>
                  </a:lnTo>
                  <a:cubicBezTo>
                    <a:pt x="298670" y="161349"/>
                    <a:pt x="298588" y="161559"/>
                    <a:pt x="298499" y="161766"/>
                  </a:cubicBezTo>
                  <a:cubicBezTo>
                    <a:pt x="297762" y="163479"/>
                    <a:pt x="296566" y="164960"/>
                    <a:pt x="295036" y="166042"/>
                  </a:cubicBezTo>
                  <a:cubicBezTo>
                    <a:pt x="293320" y="167254"/>
                    <a:pt x="291271" y="167906"/>
                    <a:pt x="289171" y="167906"/>
                  </a:cubicBezTo>
                  <a:cubicBezTo>
                    <a:pt x="287070" y="167906"/>
                    <a:pt x="285021" y="167254"/>
                    <a:pt x="283305" y="166042"/>
                  </a:cubicBezTo>
                  <a:cubicBezTo>
                    <a:pt x="281591" y="164829"/>
                    <a:pt x="280294" y="163115"/>
                    <a:pt x="279596" y="161135"/>
                  </a:cubicBezTo>
                  <a:lnTo>
                    <a:pt x="271242" y="135451"/>
                  </a:lnTo>
                  <a:cubicBezTo>
                    <a:pt x="269354" y="129722"/>
                    <a:pt x="266505" y="124374"/>
                    <a:pt x="262834" y="119629"/>
                  </a:cubicBezTo>
                  <a:close/>
                  <a:moveTo>
                    <a:pt x="406385" y="190539"/>
                  </a:moveTo>
                  <a:lnTo>
                    <a:pt x="392106" y="185901"/>
                  </a:lnTo>
                  <a:cubicBezTo>
                    <a:pt x="387765" y="184459"/>
                    <a:pt x="383819" y="182025"/>
                    <a:pt x="380584" y="178793"/>
                  </a:cubicBezTo>
                  <a:cubicBezTo>
                    <a:pt x="377349" y="175560"/>
                    <a:pt x="374912" y="171618"/>
                    <a:pt x="373470" y="167280"/>
                  </a:cubicBezTo>
                  <a:lnTo>
                    <a:pt x="368829" y="153011"/>
                  </a:lnTo>
                  <a:cubicBezTo>
                    <a:pt x="368441" y="151911"/>
                    <a:pt x="367721" y="150958"/>
                    <a:pt x="366767" y="150285"/>
                  </a:cubicBezTo>
                  <a:cubicBezTo>
                    <a:pt x="365816" y="149611"/>
                    <a:pt x="364678" y="149249"/>
                    <a:pt x="363510" y="149249"/>
                  </a:cubicBezTo>
                  <a:cubicBezTo>
                    <a:pt x="362342" y="149249"/>
                    <a:pt x="361204" y="149611"/>
                    <a:pt x="360251" y="150285"/>
                  </a:cubicBezTo>
                  <a:cubicBezTo>
                    <a:pt x="359299" y="150958"/>
                    <a:pt x="358579" y="151911"/>
                    <a:pt x="358191" y="153011"/>
                  </a:cubicBezTo>
                  <a:lnTo>
                    <a:pt x="353549" y="167280"/>
                  </a:lnTo>
                  <a:cubicBezTo>
                    <a:pt x="352135" y="171587"/>
                    <a:pt x="349742" y="175510"/>
                    <a:pt x="346559" y="178740"/>
                  </a:cubicBezTo>
                  <a:cubicBezTo>
                    <a:pt x="343376" y="181971"/>
                    <a:pt x="339488" y="184422"/>
                    <a:pt x="335199" y="185901"/>
                  </a:cubicBezTo>
                  <a:lnTo>
                    <a:pt x="320920" y="190539"/>
                  </a:lnTo>
                  <a:cubicBezTo>
                    <a:pt x="319819" y="190927"/>
                    <a:pt x="318866" y="191645"/>
                    <a:pt x="318190" y="192599"/>
                  </a:cubicBezTo>
                  <a:cubicBezTo>
                    <a:pt x="317517" y="193550"/>
                    <a:pt x="317155" y="194688"/>
                    <a:pt x="317155" y="195854"/>
                  </a:cubicBezTo>
                  <a:cubicBezTo>
                    <a:pt x="317155" y="197020"/>
                    <a:pt x="317517" y="198158"/>
                    <a:pt x="318190" y="199110"/>
                  </a:cubicBezTo>
                  <a:cubicBezTo>
                    <a:pt x="318866" y="200061"/>
                    <a:pt x="319819" y="200781"/>
                    <a:pt x="320920" y="201169"/>
                  </a:cubicBezTo>
                  <a:lnTo>
                    <a:pt x="335199" y="205807"/>
                  </a:lnTo>
                  <a:cubicBezTo>
                    <a:pt x="339548" y="207257"/>
                    <a:pt x="343497" y="209701"/>
                    <a:pt x="346734" y="212947"/>
                  </a:cubicBezTo>
                  <a:cubicBezTo>
                    <a:pt x="349969" y="216191"/>
                    <a:pt x="352402" y="220148"/>
                    <a:pt x="353835" y="224499"/>
                  </a:cubicBezTo>
                  <a:lnTo>
                    <a:pt x="358476" y="238769"/>
                  </a:lnTo>
                  <a:cubicBezTo>
                    <a:pt x="358864" y="239868"/>
                    <a:pt x="359585" y="240821"/>
                    <a:pt x="360538" y="241495"/>
                  </a:cubicBezTo>
                  <a:cubicBezTo>
                    <a:pt x="361489" y="242168"/>
                    <a:pt x="362627" y="242530"/>
                    <a:pt x="363795" y="242530"/>
                  </a:cubicBezTo>
                  <a:cubicBezTo>
                    <a:pt x="364963" y="242530"/>
                    <a:pt x="366101" y="242168"/>
                    <a:pt x="367053" y="241495"/>
                  </a:cubicBezTo>
                  <a:cubicBezTo>
                    <a:pt x="368006" y="240821"/>
                    <a:pt x="368726" y="239868"/>
                    <a:pt x="369114" y="238769"/>
                  </a:cubicBezTo>
                  <a:lnTo>
                    <a:pt x="373756" y="224499"/>
                  </a:lnTo>
                  <a:cubicBezTo>
                    <a:pt x="375200" y="220161"/>
                    <a:pt x="377634" y="216219"/>
                    <a:pt x="380869" y="212986"/>
                  </a:cubicBezTo>
                  <a:cubicBezTo>
                    <a:pt x="384104" y="209755"/>
                    <a:pt x="388050" y="207320"/>
                    <a:pt x="392391" y="205878"/>
                  </a:cubicBezTo>
                  <a:lnTo>
                    <a:pt x="406671" y="201240"/>
                  </a:lnTo>
                  <a:cubicBezTo>
                    <a:pt x="407772" y="200852"/>
                    <a:pt x="408725" y="200134"/>
                    <a:pt x="409400" y="199181"/>
                  </a:cubicBezTo>
                  <a:cubicBezTo>
                    <a:pt x="410074" y="198229"/>
                    <a:pt x="410436" y="197091"/>
                    <a:pt x="410436" y="195925"/>
                  </a:cubicBezTo>
                  <a:cubicBezTo>
                    <a:pt x="410436" y="194759"/>
                    <a:pt x="410074" y="193621"/>
                    <a:pt x="409400" y="192670"/>
                  </a:cubicBezTo>
                  <a:cubicBezTo>
                    <a:pt x="408725" y="191718"/>
                    <a:pt x="407772" y="190998"/>
                    <a:pt x="406671" y="190610"/>
                  </a:cubicBezTo>
                  <a:lnTo>
                    <a:pt x="406385" y="190539"/>
                  </a:lnTo>
                  <a:close/>
                  <a:moveTo>
                    <a:pt x="186562" y="37312"/>
                  </a:moveTo>
                  <a:cubicBezTo>
                    <a:pt x="204416" y="37312"/>
                    <a:pt x="221684" y="39820"/>
                    <a:pt x="238032" y="44503"/>
                  </a:cubicBezTo>
                  <a:cubicBezTo>
                    <a:pt x="235879" y="45841"/>
                    <a:pt x="233570" y="46929"/>
                    <a:pt x="231150" y="47742"/>
                  </a:cubicBezTo>
                  <a:lnTo>
                    <a:pt x="206151" y="55950"/>
                  </a:lnTo>
                  <a:cubicBezTo>
                    <a:pt x="200884" y="57830"/>
                    <a:pt x="196237" y="61105"/>
                    <a:pt x="192700" y="65413"/>
                  </a:cubicBezTo>
                  <a:cubicBezTo>
                    <a:pt x="190664" y="65336"/>
                    <a:pt x="188618" y="65297"/>
                    <a:pt x="186562" y="65297"/>
                  </a:cubicBezTo>
                  <a:cubicBezTo>
                    <a:pt x="98982" y="65297"/>
                    <a:pt x="27984" y="136294"/>
                    <a:pt x="27984" y="223874"/>
                  </a:cubicBezTo>
                  <a:cubicBezTo>
                    <a:pt x="27984" y="251291"/>
                    <a:pt x="34939" y="277667"/>
                    <a:pt x="48003" y="301064"/>
                  </a:cubicBezTo>
                  <a:lnTo>
                    <a:pt x="50813" y="306095"/>
                  </a:lnTo>
                  <a:lnTo>
                    <a:pt x="30054" y="380425"/>
                  </a:lnTo>
                  <a:lnTo>
                    <a:pt x="104429" y="359676"/>
                  </a:lnTo>
                  <a:lnTo>
                    <a:pt x="109457" y="362480"/>
                  </a:lnTo>
                  <a:cubicBezTo>
                    <a:pt x="132833" y="375513"/>
                    <a:pt x="159178" y="382451"/>
                    <a:pt x="186562" y="382451"/>
                  </a:cubicBezTo>
                  <a:cubicBezTo>
                    <a:pt x="264822" y="382451"/>
                    <a:pt x="329841" y="325761"/>
                    <a:pt x="342792" y="251205"/>
                  </a:cubicBezTo>
                  <a:cubicBezTo>
                    <a:pt x="344471" y="253688"/>
                    <a:pt x="346587" y="255866"/>
                    <a:pt x="349057" y="257623"/>
                  </a:cubicBezTo>
                  <a:cubicBezTo>
                    <a:pt x="353139" y="260541"/>
                    <a:pt x="358031" y="262110"/>
                    <a:pt x="363049" y="262110"/>
                  </a:cubicBezTo>
                  <a:cubicBezTo>
                    <a:pt x="365198" y="262110"/>
                    <a:pt x="367325" y="261821"/>
                    <a:pt x="369375" y="261263"/>
                  </a:cubicBezTo>
                  <a:cubicBezTo>
                    <a:pt x="352061" y="346380"/>
                    <a:pt x="276792" y="410436"/>
                    <a:pt x="186562" y="410436"/>
                  </a:cubicBezTo>
                  <a:cubicBezTo>
                    <a:pt x="156370" y="410436"/>
                    <a:pt x="127194" y="403246"/>
                    <a:pt x="100983" y="389690"/>
                  </a:cubicBezTo>
                  <a:lnTo>
                    <a:pt x="29608" y="409602"/>
                  </a:lnTo>
                  <a:cubicBezTo>
                    <a:pt x="17203" y="413066"/>
                    <a:pt x="4339" y="405818"/>
                    <a:pt x="875" y="393414"/>
                  </a:cubicBezTo>
                  <a:cubicBezTo>
                    <a:pt x="-271" y="389309"/>
                    <a:pt x="-271" y="384968"/>
                    <a:pt x="876" y="380868"/>
                  </a:cubicBezTo>
                  <a:lnTo>
                    <a:pt x="20794" y="309547"/>
                  </a:lnTo>
                  <a:cubicBezTo>
                    <a:pt x="7208" y="283313"/>
                    <a:pt x="0" y="254103"/>
                    <a:pt x="0" y="223874"/>
                  </a:cubicBezTo>
                  <a:cubicBezTo>
                    <a:pt x="0" y="120839"/>
                    <a:pt x="83526" y="37312"/>
                    <a:pt x="186562" y="37312"/>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grpSp>
        <p:nvGrpSpPr>
          <p:cNvPr id="5" name="Group 4" descr="Microsoft Graph - your data">
            <a:extLst>
              <a:ext uri="{FF2B5EF4-FFF2-40B4-BE49-F238E27FC236}">
                <a16:creationId xmlns:a16="http://schemas.microsoft.com/office/drawing/2014/main" id="{6DF24842-2800-B7B0-843B-3A4A51637348}"/>
              </a:ext>
            </a:extLst>
          </p:cNvPr>
          <p:cNvGrpSpPr/>
          <p:nvPr/>
        </p:nvGrpSpPr>
        <p:grpSpPr>
          <a:xfrm>
            <a:off x="5323055" y="4099386"/>
            <a:ext cx="1545891" cy="1076062"/>
            <a:chOff x="5323055" y="4099386"/>
            <a:chExt cx="1545891" cy="1076062"/>
          </a:xfrm>
        </p:grpSpPr>
        <p:sp>
          <p:nvSpPr>
            <p:cNvPr id="12" name="TextBox 11">
              <a:extLst>
                <a:ext uri="{FF2B5EF4-FFF2-40B4-BE49-F238E27FC236}">
                  <a16:creationId xmlns:a16="http://schemas.microsoft.com/office/drawing/2014/main" id="{367DD82F-6D04-9382-15B3-BDCEF8456E63}"/>
                </a:ext>
              </a:extLst>
            </p:cNvPr>
            <p:cNvSpPr txBox="1"/>
            <p:nvPr/>
          </p:nvSpPr>
          <p:spPr>
            <a:xfrm>
              <a:off x="5323055" y="4713783"/>
              <a:ext cx="1545891" cy="461665"/>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Microsoft Graph</a:t>
              </a:r>
              <a:b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b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 Your Data - </a:t>
              </a:r>
            </a:p>
          </p:txBody>
        </p:sp>
        <p:sp>
          <p:nvSpPr>
            <p:cNvPr id="18" name="Graphic 12">
              <a:extLst>
                <a:ext uri="{FF2B5EF4-FFF2-40B4-BE49-F238E27FC236}">
                  <a16:creationId xmlns:a16="http://schemas.microsoft.com/office/drawing/2014/main" id="{A02F001B-DA40-9D3E-1D5F-66EECBFB5EEA}"/>
                </a:ext>
                <a:ext uri="{C183D7F6-B498-43B3-948B-1728B52AA6E4}">
                  <adec:decorative xmlns:adec="http://schemas.microsoft.com/office/drawing/2017/decorative" val="1"/>
                </a:ext>
              </a:extLst>
            </p:cNvPr>
            <p:cNvSpPr/>
            <p:nvPr/>
          </p:nvSpPr>
          <p:spPr>
            <a:xfrm>
              <a:off x="5846563" y="4099386"/>
              <a:ext cx="498874" cy="432130"/>
            </a:xfrm>
            <a:custGeom>
              <a:avLst/>
              <a:gdLst>
                <a:gd name="connsiteX0" fmla="*/ 498874 w 498874"/>
                <a:gd name="connsiteY0" fmla="*/ 216065 h 432130"/>
                <a:gd name="connsiteX1" fmla="*/ 438707 w 498874"/>
                <a:gd name="connsiteY1" fmla="*/ 320078 h 432130"/>
                <a:gd name="connsiteX2" fmla="*/ 378297 w 498874"/>
                <a:gd name="connsiteY2" fmla="*/ 424335 h 432130"/>
                <a:gd name="connsiteX3" fmla="*/ 373912 w 498874"/>
                <a:gd name="connsiteY3" fmla="*/ 432130 h 432130"/>
                <a:gd name="connsiteX4" fmla="*/ 124719 w 498874"/>
                <a:gd name="connsiteY4" fmla="*/ 432130 h 432130"/>
                <a:gd name="connsiteX5" fmla="*/ 120334 w 498874"/>
                <a:gd name="connsiteY5" fmla="*/ 424335 h 432130"/>
                <a:gd name="connsiteX6" fmla="*/ 60167 w 498874"/>
                <a:gd name="connsiteY6" fmla="*/ 320078 h 432130"/>
                <a:gd name="connsiteX7" fmla="*/ 0 w 498874"/>
                <a:gd name="connsiteY7" fmla="*/ 216065 h 432130"/>
                <a:gd name="connsiteX8" fmla="*/ 62359 w 498874"/>
                <a:gd name="connsiteY8" fmla="*/ 108154 h 432130"/>
                <a:gd name="connsiteX9" fmla="*/ 124719 w 498874"/>
                <a:gd name="connsiteY9" fmla="*/ 0 h 432130"/>
                <a:gd name="connsiteX10" fmla="*/ 373912 w 498874"/>
                <a:gd name="connsiteY10" fmla="*/ 0 h 432130"/>
                <a:gd name="connsiteX11" fmla="*/ 404604 w 498874"/>
                <a:gd name="connsiteY11" fmla="*/ 54321 h 432130"/>
                <a:gd name="connsiteX12" fmla="*/ 436271 w 498874"/>
                <a:gd name="connsiteY12" fmla="*/ 107911 h 432130"/>
                <a:gd name="connsiteX13" fmla="*/ 468182 w 498874"/>
                <a:gd name="connsiteY13" fmla="*/ 161744 h 432130"/>
                <a:gd name="connsiteX14" fmla="*/ 498874 w 498874"/>
                <a:gd name="connsiteY14" fmla="*/ 216065 h 432130"/>
                <a:gd name="connsiteX15" fmla="*/ 376591 w 498874"/>
                <a:gd name="connsiteY15" fmla="*/ 197309 h 432130"/>
                <a:gd name="connsiteX16" fmla="*/ 358322 w 498874"/>
                <a:gd name="connsiteY16" fmla="*/ 26064 h 432130"/>
                <a:gd name="connsiteX17" fmla="*/ 191462 w 498874"/>
                <a:gd name="connsiteY17" fmla="*/ 87693 h 432130"/>
                <a:gd name="connsiteX18" fmla="*/ 191950 w 498874"/>
                <a:gd name="connsiteY18" fmla="*/ 90859 h 432130"/>
                <a:gd name="connsiteX19" fmla="*/ 191950 w 498874"/>
                <a:gd name="connsiteY19" fmla="*/ 94270 h 432130"/>
                <a:gd name="connsiteX20" fmla="*/ 370258 w 498874"/>
                <a:gd name="connsiteY20" fmla="*/ 200232 h 432130"/>
                <a:gd name="connsiteX21" fmla="*/ 376591 w 498874"/>
                <a:gd name="connsiteY21" fmla="*/ 197309 h 432130"/>
                <a:gd name="connsiteX22" fmla="*/ 189757 w 498874"/>
                <a:gd name="connsiteY22" fmla="*/ 321783 h 432130"/>
                <a:gd name="connsiteX23" fmla="*/ 361002 w 498874"/>
                <a:gd name="connsiteY23" fmla="*/ 221911 h 432130"/>
                <a:gd name="connsiteX24" fmla="*/ 360514 w 498874"/>
                <a:gd name="connsiteY24" fmla="*/ 218014 h 432130"/>
                <a:gd name="connsiteX25" fmla="*/ 361245 w 498874"/>
                <a:gd name="connsiteY25" fmla="*/ 212655 h 432130"/>
                <a:gd name="connsiteX26" fmla="*/ 185129 w 498874"/>
                <a:gd name="connsiteY26" fmla="*/ 108154 h 432130"/>
                <a:gd name="connsiteX27" fmla="*/ 177578 w 498874"/>
                <a:gd name="connsiteY27" fmla="*/ 112539 h 432130"/>
                <a:gd name="connsiteX28" fmla="*/ 182206 w 498874"/>
                <a:gd name="connsiteY28" fmla="*/ 317155 h 432130"/>
                <a:gd name="connsiteX29" fmla="*/ 189757 w 498874"/>
                <a:gd name="connsiteY29" fmla="*/ 321783 h 432130"/>
                <a:gd name="connsiteX30" fmla="*/ 162719 w 498874"/>
                <a:gd name="connsiteY30" fmla="*/ 320078 h 432130"/>
                <a:gd name="connsiteX31" fmla="*/ 166860 w 498874"/>
                <a:gd name="connsiteY31" fmla="*/ 317886 h 432130"/>
                <a:gd name="connsiteX32" fmla="*/ 162231 w 498874"/>
                <a:gd name="connsiteY32" fmla="*/ 112052 h 432130"/>
                <a:gd name="connsiteX33" fmla="*/ 159308 w 498874"/>
                <a:gd name="connsiteY33" fmla="*/ 110590 h 432130"/>
                <a:gd name="connsiteX34" fmla="*/ 156629 w 498874"/>
                <a:gd name="connsiteY34" fmla="*/ 108398 h 432130"/>
                <a:gd name="connsiteX35" fmla="*/ 29718 w 498874"/>
                <a:gd name="connsiteY35" fmla="*/ 215821 h 432130"/>
                <a:gd name="connsiteX36" fmla="*/ 162719 w 498874"/>
                <a:gd name="connsiteY36" fmla="*/ 320078 h 432130"/>
                <a:gd name="connsiteX37" fmla="*/ 342976 w 498874"/>
                <a:gd name="connsiteY37" fmla="*/ 15346 h 432130"/>
                <a:gd name="connsiteX38" fmla="*/ 142013 w 498874"/>
                <a:gd name="connsiteY38" fmla="*/ 15346 h 432130"/>
                <a:gd name="connsiteX39" fmla="*/ 168321 w 498874"/>
                <a:gd name="connsiteY39" fmla="*/ 71129 h 432130"/>
                <a:gd name="connsiteX40" fmla="*/ 169296 w 498874"/>
                <a:gd name="connsiteY40" fmla="*/ 71129 h 432130"/>
                <a:gd name="connsiteX41" fmla="*/ 170514 w 498874"/>
                <a:gd name="connsiteY41" fmla="*/ 70885 h 432130"/>
                <a:gd name="connsiteX42" fmla="*/ 176603 w 498874"/>
                <a:gd name="connsiteY42" fmla="*/ 71859 h 432130"/>
                <a:gd name="connsiteX43" fmla="*/ 182450 w 498874"/>
                <a:gd name="connsiteY43" fmla="*/ 74539 h 432130"/>
                <a:gd name="connsiteX44" fmla="*/ 342976 w 498874"/>
                <a:gd name="connsiteY44" fmla="*/ 15346 h 432130"/>
                <a:gd name="connsiteX45" fmla="*/ 128860 w 498874"/>
                <a:gd name="connsiteY45" fmla="*/ 23385 h 432130"/>
                <a:gd name="connsiteX46" fmla="*/ 28987 w 498874"/>
                <a:gd name="connsiteY46" fmla="*/ 196334 h 432130"/>
                <a:gd name="connsiteX47" fmla="*/ 149321 w 498874"/>
                <a:gd name="connsiteY47" fmla="*/ 94513 h 432130"/>
                <a:gd name="connsiteX48" fmla="*/ 150296 w 498874"/>
                <a:gd name="connsiteY48" fmla="*/ 85744 h 432130"/>
                <a:gd name="connsiteX49" fmla="*/ 154680 w 498874"/>
                <a:gd name="connsiteY49" fmla="*/ 78193 h 432130"/>
                <a:gd name="connsiteX50" fmla="*/ 128860 w 498874"/>
                <a:gd name="connsiteY50" fmla="*/ 23385 h 432130"/>
                <a:gd name="connsiteX51" fmla="*/ 28013 w 498874"/>
                <a:gd name="connsiteY51" fmla="*/ 233847 h 432130"/>
                <a:gd name="connsiteX52" fmla="*/ 129103 w 498874"/>
                <a:gd name="connsiteY52" fmla="*/ 408745 h 432130"/>
                <a:gd name="connsiteX53" fmla="*/ 159552 w 498874"/>
                <a:gd name="connsiteY53" fmla="*/ 351745 h 432130"/>
                <a:gd name="connsiteX54" fmla="*/ 155411 w 498874"/>
                <a:gd name="connsiteY54" fmla="*/ 345168 h 432130"/>
                <a:gd name="connsiteX55" fmla="*/ 153949 w 498874"/>
                <a:gd name="connsiteY55" fmla="*/ 337130 h 432130"/>
                <a:gd name="connsiteX56" fmla="*/ 153949 w 498874"/>
                <a:gd name="connsiteY56" fmla="*/ 334937 h 432130"/>
                <a:gd name="connsiteX57" fmla="*/ 154437 w 498874"/>
                <a:gd name="connsiteY57" fmla="*/ 332745 h 432130"/>
                <a:gd name="connsiteX58" fmla="*/ 28013 w 498874"/>
                <a:gd name="connsiteY58" fmla="*/ 233847 h 432130"/>
                <a:gd name="connsiteX59" fmla="*/ 142257 w 498874"/>
                <a:gd name="connsiteY59" fmla="*/ 416784 h 432130"/>
                <a:gd name="connsiteX60" fmla="*/ 344681 w 498874"/>
                <a:gd name="connsiteY60" fmla="*/ 416784 h 432130"/>
                <a:gd name="connsiteX61" fmla="*/ 189514 w 498874"/>
                <a:gd name="connsiteY61" fmla="*/ 353450 h 432130"/>
                <a:gd name="connsiteX62" fmla="*/ 181962 w 498874"/>
                <a:gd name="connsiteY62" fmla="*/ 357835 h 432130"/>
                <a:gd name="connsiteX63" fmla="*/ 173193 w 498874"/>
                <a:gd name="connsiteY63" fmla="*/ 358809 h 432130"/>
                <a:gd name="connsiteX64" fmla="*/ 142257 w 498874"/>
                <a:gd name="connsiteY64" fmla="*/ 416784 h 432130"/>
                <a:gd name="connsiteX65" fmla="*/ 358566 w 498874"/>
                <a:gd name="connsiteY65" fmla="*/ 405822 h 432130"/>
                <a:gd name="connsiteX66" fmla="*/ 375373 w 498874"/>
                <a:gd name="connsiteY66" fmla="*/ 238475 h 432130"/>
                <a:gd name="connsiteX67" fmla="*/ 368797 w 498874"/>
                <a:gd name="connsiteY67" fmla="*/ 235065 h 432130"/>
                <a:gd name="connsiteX68" fmla="*/ 196578 w 498874"/>
                <a:gd name="connsiteY68" fmla="*/ 335425 h 432130"/>
                <a:gd name="connsiteX69" fmla="*/ 196578 w 498874"/>
                <a:gd name="connsiteY69" fmla="*/ 339809 h 432130"/>
                <a:gd name="connsiteX70" fmla="*/ 358566 w 498874"/>
                <a:gd name="connsiteY70" fmla="*/ 405822 h 432130"/>
                <a:gd name="connsiteX71" fmla="*/ 374399 w 498874"/>
                <a:gd name="connsiteY71" fmla="*/ 400707 h 432130"/>
                <a:gd name="connsiteX72" fmla="*/ 476707 w 498874"/>
                <a:gd name="connsiteY72" fmla="*/ 223860 h 432130"/>
                <a:gd name="connsiteX73" fmla="*/ 402656 w 498874"/>
                <a:gd name="connsiteY73" fmla="*/ 223860 h 432130"/>
                <a:gd name="connsiteX74" fmla="*/ 398271 w 498874"/>
                <a:gd name="connsiteY74" fmla="*/ 231898 h 432130"/>
                <a:gd name="connsiteX75" fmla="*/ 390963 w 498874"/>
                <a:gd name="connsiteY75" fmla="*/ 237501 h 432130"/>
                <a:gd name="connsiteX76" fmla="*/ 374399 w 498874"/>
                <a:gd name="connsiteY76" fmla="*/ 400707 h 432130"/>
                <a:gd name="connsiteX77" fmla="*/ 400951 w 498874"/>
                <a:gd name="connsiteY77" fmla="*/ 208270 h 432130"/>
                <a:gd name="connsiteX78" fmla="*/ 476707 w 498874"/>
                <a:gd name="connsiteY78" fmla="*/ 208270 h 432130"/>
                <a:gd name="connsiteX79" fmla="*/ 374399 w 498874"/>
                <a:gd name="connsiteY79" fmla="*/ 31667 h 432130"/>
                <a:gd name="connsiteX80" fmla="*/ 392181 w 498874"/>
                <a:gd name="connsiteY80" fmla="*/ 199257 h 432130"/>
                <a:gd name="connsiteX81" fmla="*/ 400951 w 498874"/>
                <a:gd name="connsiteY81" fmla="*/ 208270 h 4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98874" h="432130">
                  <a:moveTo>
                    <a:pt x="498874" y="216065"/>
                  </a:moveTo>
                  <a:cubicBezTo>
                    <a:pt x="478576" y="250979"/>
                    <a:pt x="458518" y="285652"/>
                    <a:pt x="438707" y="320078"/>
                  </a:cubicBezTo>
                  <a:cubicBezTo>
                    <a:pt x="418896" y="354505"/>
                    <a:pt x="398758" y="389258"/>
                    <a:pt x="378297" y="424335"/>
                  </a:cubicBezTo>
                  <a:lnTo>
                    <a:pt x="373912" y="432130"/>
                  </a:lnTo>
                  <a:lnTo>
                    <a:pt x="124719" y="432130"/>
                  </a:lnTo>
                  <a:lnTo>
                    <a:pt x="120334" y="424335"/>
                  </a:lnTo>
                  <a:cubicBezTo>
                    <a:pt x="100035" y="389421"/>
                    <a:pt x="79979" y="354668"/>
                    <a:pt x="60167" y="320078"/>
                  </a:cubicBezTo>
                  <a:cubicBezTo>
                    <a:pt x="40355" y="285488"/>
                    <a:pt x="20299" y="250818"/>
                    <a:pt x="0" y="216065"/>
                  </a:cubicBezTo>
                  <a:cubicBezTo>
                    <a:pt x="19974" y="179689"/>
                    <a:pt x="40761" y="143719"/>
                    <a:pt x="62359" y="108154"/>
                  </a:cubicBezTo>
                  <a:cubicBezTo>
                    <a:pt x="83958" y="72590"/>
                    <a:pt x="104744" y="36539"/>
                    <a:pt x="124719" y="0"/>
                  </a:cubicBezTo>
                  <a:lnTo>
                    <a:pt x="373912" y="0"/>
                  </a:lnTo>
                  <a:cubicBezTo>
                    <a:pt x="383819" y="18350"/>
                    <a:pt x="394050" y="36458"/>
                    <a:pt x="404604" y="54321"/>
                  </a:cubicBezTo>
                  <a:cubicBezTo>
                    <a:pt x="415159" y="72184"/>
                    <a:pt x="425716" y="90047"/>
                    <a:pt x="436271" y="107911"/>
                  </a:cubicBezTo>
                  <a:cubicBezTo>
                    <a:pt x="446826" y="125774"/>
                    <a:pt x="457464" y="143719"/>
                    <a:pt x="468182" y="161744"/>
                  </a:cubicBezTo>
                  <a:cubicBezTo>
                    <a:pt x="478900" y="179770"/>
                    <a:pt x="489130" y="197877"/>
                    <a:pt x="498874" y="216065"/>
                  </a:cubicBezTo>
                  <a:close/>
                  <a:moveTo>
                    <a:pt x="376591" y="197309"/>
                  </a:moveTo>
                  <a:lnTo>
                    <a:pt x="358322" y="26064"/>
                  </a:lnTo>
                  <a:lnTo>
                    <a:pt x="191462" y="87693"/>
                  </a:lnTo>
                  <a:cubicBezTo>
                    <a:pt x="191787" y="88830"/>
                    <a:pt x="191950" y="89885"/>
                    <a:pt x="191950" y="90859"/>
                  </a:cubicBezTo>
                  <a:cubicBezTo>
                    <a:pt x="191950" y="91834"/>
                    <a:pt x="191950" y="92971"/>
                    <a:pt x="191950" y="94270"/>
                  </a:cubicBezTo>
                  <a:lnTo>
                    <a:pt x="370258" y="200232"/>
                  </a:lnTo>
                  <a:cubicBezTo>
                    <a:pt x="372044" y="199095"/>
                    <a:pt x="374156" y="198120"/>
                    <a:pt x="376591" y="197309"/>
                  </a:cubicBezTo>
                  <a:close/>
                  <a:moveTo>
                    <a:pt x="189757" y="321783"/>
                  </a:moveTo>
                  <a:lnTo>
                    <a:pt x="361002" y="221911"/>
                  </a:lnTo>
                  <a:cubicBezTo>
                    <a:pt x="360678" y="220286"/>
                    <a:pt x="360514" y="218988"/>
                    <a:pt x="360514" y="218014"/>
                  </a:cubicBezTo>
                  <a:cubicBezTo>
                    <a:pt x="360514" y="216228"/>
                    <a:pt x="360758" y="214440"/>
                    <a:pt x="361245" y="212655"/>
                  </a:cubicBezTo>
                  <a:lnTo>
                    <a:pt x="185129" y="108154"/>
                  </a:lnTo>
                  <a:cubicBezTo>
                    <a:pt x="183018" y="109941"/>
                    <a:pt x="180501" y="111402"/>
                    <a:pt x="177578" y="112539"/>
                  </a:cubicBezTo>
                  <a:lnTo>
                    <a:pt x="182206" y="317155"/>
                  </a:lnTo>
                  <a:cubicBezTo>
                    <a:pt x="185292" y="318293"/>
                    <a:pt x="187809" y="319835"/>
                    <a:pt x="189757" y="321783"/>
                  </a:cubicBezTo>
                  <a:close/>
                  <a:moveTo>
                    <a:pt x="162719" y="320078"/>
                  </a:moveTo>
                  <a:cubicBezTo>
                    <a:pt x="163856" y="319104"/>
                    <a:pt x="165236" y="318373"/>
                    <a:pt x="166860" y="317886"/>
                  </a:cubicBezTo>
                  <a:lnTo>
                    <a:pt x="162231" y="112052"/>
                  </a:lnTo>
                  <a:cubicBezTo>
                    <a:pt x="161095" y="111727"/>
                    <a:pt x="160120" y="111240"/>
                    <a:pt x="159308" y="110590"/>
                  </a:cubicBezTo>
                  <a:cubicBezTo>
                    <a:pt x="158497" y="109941"/>
                    <a:pt x="157603" y="109210"/>
                    <a:pt x="156629" y="108398"/>
                  </a:cubicBezTo>
                  <a:lnTo>
                    <a:pt x="29718" y="215821"/>
                  </a:lnTo>
                  <a:lnTo>
                    <a:pt x="162719" y="320078"/>
                  </a:lnTo>
                  <a:close/>
                  <a:moveTo>
                    <a:pt x="342976" y="15346"/>
                  </a:moveTo>
                  <a:lnTo>
                    <a:pt x="142013" y="15346"/>
                  </a:lnTo>
                  <a:lnTo>
                    <a:pt x="168321" y="71129"/>
                  </a:lnTo>
                  <a:lnTo>
                    <a:pt x="169296" y="71129"/>
                  </a:lnTo>
                  <a:cubicBezTo>
                    <a:pt x="169620" y="71129"/>
                    <a:pt x="170026" y="71047"/>
                    <a:pt x="170514" y="70885"/>
                  </a:cubicBezTo>
                  <a:cubicBezTo>
                    <a:pt x="172625" y="70885"/>
                    <a:pt x="174655" y="71210"/>
                    <a:pt x="176603" y="71859"/>
                  </a:cubicBezTo>
                  <a:cubicBezTo>
                    <a:pt x="178552" y="72509"/>
                    <a:pt x="180501" y="73402"/>
                    <a:pt x="182450" y="74539"/>
                  </a:cubicBezTo>
                  <a:lnTo>
                    <a:pt x="342976" y="15346"/>
                  </a:lnTo>
                  <a:close/>
                  <a:moveTo>
                    <a:pt x="128860" y="23385"/>
                  </a:moveTo>
                  <a:lnTo>
                    <a:pt x="28987" y="196334"/>
                  </a:lnTo>
                  <a:lnTo>
                    <a:pt x="149321" y="94513"/>
                  </a:lnTo>
                  <a:cubicBezTo>
                    <a:pt x="149321" y="91265"/>
                    <a:pt x="149646" y="88342"/>
                    <a:pt x="150296" y="85744"/>
                  </a:cubicBezTo>
                  <a:cubicBezTo>
                    <a:pt x="150945" y="83146"/>
                    <a:pt x="152407" y="80629"/>
                    <a:pt x="154680" y="78193"/>
                  </a:cubicBezTo>
                  <a:lnTo>
                    <a:pt x="128860" y="23385"/>
                  </a:lnTo>
                  <a:close/>
                  <a:moveTo>
                    <a:pt x="28013" y="233847"/>
                  </a:moveTo>
                  <a:lnTo>
                    <a:pt x="129103" y="408745"/>
                  </a:lnTo>
                  <a:lnTo>
                    <a:pt x="159552" y="351745"/>
                  </a:lnTo>
                  <a:cubicBezTo>
                    <a:pt x="157766" y="349960"/>
                    <a:pt x="156385" y="347767"/>
                    <a:pt x="155411" y="345168"/>
                  </a:cubicBezTo>
                  <a:cubicBezTo>
                    <a:pt x="154437" y="342569"/>
                    <a:pt x="153949" y="339890"/>
                    <a:pt x="153949" y="337130"/>
                  </a:cubicBezTo>
                  <a:lnTo>
                    <a:pt x="153949" y="334937"/>
                  </a:lnTo>
                  <a:cubicBezTo>
                    <a:pt x="153949" y="334287"/>
                    <a:pt x="154112" y="333556"/>
                    <a:pt x="154437" y="332745"/>
                  </a:cubicBezTo>
                  <a:lnTo>
                    <a:pt x="28013" y="233847"/>
                  </a:lnTo>
                  <a:close/>
                  <a:moveTo>
                    <a:pt x="142257" y="416784"/>
                  </a:moveTo>
                  <a:lnTo>
                    <a:pt x="344681" y="416784"/>
                  </a:lnTo>
                  <a:lnTo>
                    <a:pt x="189514" y="353450"/>
                  </a:lnTo>
                  <a:cubicBezTo>
                    <a:pt x="186915" y="355723"/>
                    <a:pt x="184398" y="357185"/>
                    <a:pt x="181962" y="357835"/>
                  </a:cubicBezTo>
                  <a:cubicBezTo>
                    <a:pt x="179526" y="358485"/>
                    <a:pt x="176603" y="358809"/>
                    <a:pt x="173193" y="358809"/>
                  </a:cubicBezTo>
                  <a:lnTo>
                    <a:pt x="142257" y="416784"/>
                  </a:lnTo>
                  <a:close/>
                  <a:moveTo>
                    <a:pt x="358566" y="405822"/>
                  </a:moveTo>
                  <a:lnTo>
                    <a:pt x="375373" y="238475"/>
                  </a:lnTo>
                  <a:cubicBezTo>
                    <a:pt x="373101" y="237825"/>
                    <a:pt x="370908" y="236690"/>
                    <a:pt x="368797" y="235065"/>
                  </a:cubicBezTo>
                  <a:lnTo>
                    <a:pt x="196578" y="335425"/>
                  </a:lnTo>
                  <a:lnTo>
                    <a:pt x="196578" y="339809"/>
                  </a:lnTo>
                  <a:lnTo>
                    <a:pt x="358566" y="405822"/>
                  </a:lnTo>
                  <a:close/>
                  <a:moveTo>
                    <a:pt x="374399" y="400707"/>
                  </a:moveTo>
                  <a:lnTo>
                    <a:pt x="476707" y="223860"/>
                  </a:lnTo>
                  <a:lnTo>
                    <a:pt x="402656" y="223860"/>
                  </a:lnTo>
                  <a:cubicBezTo>
                    <a:pt x="401844" y="226946"/>
                    <a:pt x="400383" y="229626"/>
                    <a:pt x="398271" y="231898"/>
                  </a:cubicBezTo>
                  <a:cubicBezTo>
                    <a:pt x="396159" y="234171"/>
                    <a:pt x="393723" y="236040"/>
                    <a:pt x="390963" y="237501"/>
                  </a:cubicBezTo>
                  <a:lnTo>
                    <a:pt x="374399" y="400707"/>
                  </a:lnTo>
                  <a:close/>
                  <a:moveTo>
                    <a:pt x="400951" y="208270"/>
                  </a:moveTo>
                  <a:lnTo>
                    <a:pt x="476707" y="208270"/>
                  </a:lnTo>
                  <a:lnTo>
                    <a:pt x="374399" y="31667"/>
                  </a:lnTo>
                  <a:lnTo>
                    <a:pt x="392181" y="199257"/>
                  </a:lnTo>
                  <a:cubicBezTo>
                    <a:pt x="396079" y="201531"/>
                    <a:pt x="399002" y="204535"/>
                    <a:pt x="400951" y="208270"/>
                  </a:cubicBezTo>
                  <a:close/>
                </a:path>
              </a:pathLst>
            </a:custGeom>
            <a:gradFill>
              <a:gsLst>
                <a:gs pos="0">
                  <a:schemeClr val="accent1"/>
                </a:gs>
                <a:gs pos="100000">
                  <a:schemeClr val="accent3"/>
                </a:gs>
              </a:gsLst>
              <a:lin ang="16200000" scaled="1"/>
            </a:gradFill>
            <a:ln w="9525">
              <a:gradFill>
                <a:gsLst>
                  <a:gs pos="90000">
                    <a:schemeClr val="accent1"/>
                  </a:gs>
                  <a:gs pos="0">
                    <a:schemeClr val="accent3"/>
                  </a:gs>
                </a:gsLst>
                <a:lin ang="5400000" scaled="1"/>
              </a:grad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grpSp>
        <p:nvGrpSpPr>
          <p:cNvPr id="6" name="Group 5" descr="Microsoft 365 apps">
            <a:extLst>
              <a:ext uri="{FF2B5EF4-FFF2-40B4-BE49-F238E27FC236}">
                <a16:creationId xmlns:a16="http://schemas.microsoft.com/office/drawing/2014/main" id="{4CFE74C7-2C04-197B-B24F-CA3B8FB49E92}"/>
              </a:ext>
            </a:extLst>
          </p:cNvPr>
          <p:cNvGrpSpPr/>
          <p:nvPr/>
        </p:nvGrpSpPr>
        <p:grpSpPr>
          <a:xfrm>
            <a:off x="7710528" y="4101131"/>
            <a:ext cx="1286385" cy="1074316"/>
            <a:chOff x="7710528" y="4101131"/>
            <a:chExt cx="1286385" cy="1074316"/>
          </a:xfrm>
        </p:grpSpPr>
        <p:sp>
          <p:nvSpPr>
            <p:cNvPr id="22" name="TextBox 21">
              <a:extLst>
                <a:ext uri="{FF2B5EF4-FFF2-40B4-BE49-F238E27FC236}">
                  <a16:creationId xmlns:a16="http://schemas.microsoft.com/office/drawing/2014/main" id="{62909943-E339-B597-2CC5-C741A9414C5B}"/>
                </a:ext>
              </a:extLst>
            </p:cNvPr>
            <p:cNvSpPr txBox="1"/>
            <p:nvPr/>
          </p:nvSpPr>
          <p:spPr>
            <a:xfrm>
              <a:off x="7710528" y="4713782"/>
              <a:ext cx="1286385" cy="461665"/>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Microsoft 365 Apps</a:t>
              </a:r>
            </a:p>
          </p:txBody>
        </p:sp>
        <p:sp>
          <p:nvSpPr>
            <p:cNvPr id="20" name="Graphic 22">
              <a:extLst>
                <a:ext uri="{FF2B5EF4-FFF2-40B4-BE49-F238E27FC236}">
                  <a16:creationId xmlns:a16="http://schemas.microsoft.com/office/drawing/2014/main" id="{0CDBBF24-391F-C35B-E405-538AE4347A8E}"/>
                </a:ext>
                <a:ext uri="{C183D7F6-B498-43B3-948B-1728B52AA6E4}">
                  <adec:decorative xmlns:adec="http://schemas.microsoft.com/office/drawing/2017/decorative" val="1"/>
                </a:ext>
              </a:extLst>
            </p:cNvPr>
            <p:cNvSpPr/>
            <p:nvPr/>
          </p:nvSpPr>
          <p:spPr>
            <a:xfrm>
              <a:off x="8164681" y="4101131"/>
              <a:ext cx="406012" cy="405985"/>
            </a:xfrm>
            <a:custGeom>
              <a:avLst/>
              <a:gdLst>
                <a:gd name="connsiteX0" fmla="*/ 325404 w 406012"/>
                <a:gd name="connsiteY0" fmla="*/ 13842 h 405985"/>
                <a:gd name="connsiteX1" fmla="*/ 392170 w 406012"/>
                <a:gd name="connsiteY1" fmla="*/ 80610 h 405985"/>
                <a:gd name="connsiteX2" fmla="*/ 392170 w 406012"/>
                <a:gd name="connsiteY2" fmla="*/ 147445 h 405985"/>
                <a:gd name="connsiteX3" fmla="*/ 337887 w 406012"/>
                <a:gd name="connsiteY3" fmla="*/ 201719 h 405985"/>
                <a:gd name="connsiteX4" fmla="*/ 378077 w 406012"/>
                <a:gd name="connsiteY4" fmla="*/ 248453 h 405985"/>
                <a:gd name="connsiteX5" fmla="*/ 378077 w 406012"/>
                <a:gd name="connsiteY5" fmla="*/ 358726 h 405985"/>
                <a:gd name="connsiteX6" fmla="*/ 330817 w 406012"/>
                <a:gd name="connsiteY6" fmla="*/ 405985 h 405985"/>
                <a:gd name="connsiteX7" fmla="*/ 47260 w 406012"/>
                <a:gd name="connsiteY7" fmla="*/ 405985 h 405985"/>
                <a:gd name="connsiteX8" fmla="*/ 0 w 406012"/>
                <a:gd name="connsiteY8" fmla="*/ 358726 h 405985"/>
                <a:gd name="connsiteX9" fmla="*/ 0 w 406012"/>
                <a:gd name="connsiteY9" fmla="*/ 75167 h 405985"/>
                <a:gd name="connsiteX10" fmla="*/ 47260 w 406012"/>
                <a:gd name="connsiteY10" fmla="*/ 27908 h 405985"/>
                <a:gd name="connsiteX11" fmla="*/ 157532 w 406012"/>
                <a:gd name="connsiteY11" fmla="*/ 27908 h 405985"/>
                <a:gd name="connsiteX12" fmla="*/ 204273 w 406012"/>
                <a:gd name="connsiteY12" fmla="*/ 68140 h 405985"/>
                <a:gd name="connsiteX13" fmla="*/ 258569 w 406012"/>
                <a:gd name="connsiteY13" fmla="*/ 13842 h 405985"/>
                <a:gd name="connsiteX14" fmla="*/ 325404 w 406012"/>
                <a:gd name="connsiteY14" fmla="*/ 13842 h 405985"/>
                <a:gd name="connsiteX15" fmla="*/ 31506 w 406012"/>
                <a:gd name="connsiteY15" fmla="*/ 358726 h 405985"/>
                <a:gd name="connsiteX16" fmla="*/ 47260 w 406012"/>
                <a:gd name="connsiteY16" fmla="*/ 374479 h 405985"/>
                <a:gd name="connsiteX17" fmla="*/ 173264 w 406012"/>
                <a:gd name="connsiteY17" fmla="*/ 374464 h 405985"/>
                <a:gd name="connsiteX18" fmla="*/ 173285 w 406012"/>
                <a:gd name="connsiteY18" fmla="*/ 232700 h 405985"/>
                <a:gd name="connsiteX19" fmla="*/ 31506 w 406012"/>
                <a:gd name="connsiteY19" fmla="*/ 232686 h 405985"/>
                <a:gd name="connsiteX20" fmla="*/ 31506 w 406012"/>
                <a:gd name="connsiteY20" fmla="*/ 358726 h 405985"/>
                <a:gd name="connsiteX21" fmla="*/ 204770 w 406012"/>
                <a:gd name="connsiteY21" fmla="*/ 374464 h 405985"/>
                <a:gd name="connsiteX22" fmla="*/ 330817 w 406012"/>
                <a:gd name="connsiteY22" fmla="*/ 374479 h 405985"/>
                <a:gd name="connsiteX23" fmla="*/ 346570 w 406012"/>
                <a:gd name="connsiteY23" fmla="*/ 358726 h 405985"/>
                <a:gd name="connsiteX24" fmla="*/ 346570 w 406012"/>
                <a:gd name="connsiteY24" fmla="*/ 248453 h 405985"/>
                <a:gd name="connsiteX25" fmla="*/ 330817 w 406012"/>
                <a:gd name="connsiteY25" fmla="*/ 232700 h 405985"/>
                <a:gd name="connsiteX26" fmla="*/ 204770 w 406012"/>
                <a:gd name="connsiteY26" fmla="*/ 232686 h 405985"/>
                <a:gd name="connsiteX27" fmla="*/ 204770 w 406012"/>
                <a:gd name="connsiteY27" fmla="*/ 374464 h 405985"/>
                <a:gd name="connsiteX28" fmla="*/ 157532 w 406012"/>
                <a:gd name="connsiteY28" fmla="*/ 59414 h 405985"/>
                <a:gd name="connsiteX29" fmla="*/ 47260 w 406012"/>
                <a:gd name="connsiteY29" fmla="*/ 59414 h 405985"/>
                <a:gd name="connsiteX30" fmla="*/ 31506 w 406012"/>
                <a:gd name="connsiteY30" fmla="*/ 75167 h 405985"/>
                <a:gd name="connsiteX31" fmla="*/ 31506 w 406012"/>
                <a:gd name="connsiteY31" fmla="*/ 201179 h 405985"/>
                <a:gd name="connsiteX32" fmla="*/ 173285 w 406012"/>
                <a:gd name="connsiteY32" fmla="*/ 201179 h 405985"/>
                <a:gd name="connsiteX33" fmla="*/ 173285 w 406012"/>
                <a:gd name="connsiteY33" fmla="*/ 75167 h 405985"/>
                <a:gd name="connsiteX34" fmla="*/ 157532 w 406012"/>
                <a:gd name="connsiteY34" fmla="*/ 59414 h 405985"/>
                <a:gd name="connsiteX35" fmla="*/ 204791 w 406012"/>
                <a:gd name="connsiteY35" fmla="*/ 160431 h 405985"/>
                <a:gd name="connsiteX36" fmla="*/ 204791 w 406012"/>
                <a:gd name="connsiteY36" fmla="*/ 201194 h 405985"/>
                <a:gd name="connsiteX37" fmla="*/ 245540 w 406012"/>
                <a:gd name="connsiteY37" fmla="*/ 201179 h 405985"/>
                <a:gd name="connsiteX38" fmla="*/ 204791 w 406012"/>
                <a:gd name="connsiteY38" fmla="*/ 160431 h 405985"/>
                <a:gd name="connsiteX39" fmla="*/ 280846 w 406012"/>
                <a:gd name="connsiteY39" fmla="*/ 36120 h 405985"/>
                <a:gd name="connsiteX40" fmla="*/ 214080 w 406012"/>
                <a:gd name="connsiteY40" fmla="*/ 102888 h 405985"/>
                <a:gd name="connsiteX41" fmla="*/ 214080 w 406012"/>
                <a:gd name="connsiteY41" fmla="*/ 125166 h 405985"/>
                <a:gd name="connsiteX42" fmla="*/ 280846 w 406012"/>
                <a:gd name="connsiteY42" fmla="*/ 191933 h 405985"/>
                <a:gd name="connsiteX43" fmla="*/ 303125 w 406012"/>
                <a:gd name="connsiteY43" fmla="*/ 191933 h 405985"/>
                <a:gd name="connsiteX44" fmla="*/ 369893 w 406012"/>
                <a:gd name="connsiteY44" fmla="*/ 125166 h 405985"/>
                <a:gd name="connsiteX45" fmla="*/ 369893 w 406012"/>
                <a:gd name="connsiteY45" fmla="*/ 102888 h 405985"/>
                <a:gd name="connsiteX46" fmla="*/ 303125 w 406012"/>
                <a:gd name="connsiteY46" fmla="*/ 36120 h 405985"/>
                <a:gd name="connsiteX47" fmla="*/ 280846 w 406012"/>
                <a:gd name="connsiteY47" fmla="*/ 36120 h 40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6012" h="405985">
                  <a:moveTo>
                    <a:pt x="325404" y="13842"/>
                  </a:moveTo>
                  <a:lnTo>
                    <a:pt x="392170" y="80610"/>
                  </a:lnTo>
                  <a:cubicBezTo>
                    <a:pt x="410627" y="99066"/>
                    <a:pt x="410627" y="128989"/>
                    <a:pt x="392170" y="147445"/>
                  </a:cubicBezTo>
                  <a:lnTo>
                    <a:pt x="337887" y="201719"/>
                  </a:lnTo>
                  <a:cubicBezTo>
                    <a:pt x="360635" y="205130"/>
                    <a:pt x="378077" y="224754"/>
                    <a:pt x="378077" y="248453"/>
                  </a:cubicBezTo>
                  <a:lnTo>
                    <a:pt x="378077" y="358726"/>
                  </a:lnTo>
                  <a:cubicBezTo>
                    <a:pt x="378077" y="384826"/>
                    <a:pt x="356917" y="405985"/>
                    <a:pt x="330817" y="405985"/>
                  </a:cubicBezTo>
                  <a:lnTo>
                    <a:pt x="47260" y="405985"/>
                  </a:lnTo>
                  <a:cubicBezTo>
                    <a:pt x="21159" y="405985"/>
                    <a:pt x="0" y="384826"/>
                    <a:pt x="0" y="358726"/>
                  </a:cubicBezTo>
                  <a:lnTo>
                    <a:pt x="0" y="75167"/>
                  </a:lnTo>
                  <a:cubicBezTo>
                    <a:pt x="0" y="49067"/>
                    <a:pt x="21159" y="27908"/>
                    <a:pt x="47260" y="27908"/>
                  </a:cubicBezTo>
                  <a:lnTo>
                    <a:pt x="157532" y="27908"/>
                  </a:lnTo>
                  <a:cubicBezTo>
                    <a:pt x="181244" y="27908"/>
                    <a:pt x="200878" y="45372"/>
                    <a:pt x="204273" y="68140"/>
                  </a:cubicBezTo>
                  <a:lnTo>
                    <a:pt x="258569" y="13842"/>
                  </a:lnTo>
                  <a:cubicBezTo>
                    <a:pt x="277025" y="-4614"/>
                    <a:pt x="306948" y="-4614"/>
                    <a:pt x="325404" y="13842"/>
                  </a:cubicBezTo>
                  <a:close/>
                  <a:moveTo>
                    <a:pt x="31506" y="358726"/>
                  </a:moveTo>
                  <a:cubicBezTo>
                    <a:pt x="31506" y="367426"/>
                    <a:pt x="38559" y="374479"/>
                    <a:pt x="47260" y="374479"/>
                  </a:cubicBezTo>
                  <a:lnTo>
                    <a:pt x="173264" y="374464"/>
                  </a:lnTo>
                  <a:lnTo>
                    <a:pt x="173285" y="232700"/>
                  </a:lnTo>
                  <a:lnTo>
                    <a:pt x="31506" y="232686"/>
                  </a:lnTo>
                  <a:lnTo>
                    <a:pt x="31506" y="358726"/>
                  </a:lnTo>
                  <a:close/>
                  <a:moveTo>
                    <a:pt x="204770" y="374464"/>
                  </a:moveTo>
                  <a:lnTo>
                    <a:pt x="330817" y="374479"/>
                  </a:lnTo>
                  <a:cubicBezTo>
                    <a:pt x="339517" y="374479"/>
                    <a:pt x="346570" y="367426"/>
                    <a:pt x="346570" y="358726"/>
                  </a:cubicBezTo>
                  <a:lnTo>
                    <a:pt x="346570" y="248453"/>
                  </a:lnTo>
                  <a:cubicBezTo>
                    <a:pt x="346570" y="239751"/>
                    <a:pt x="339517" y="232700"/>
                    <a:pt x="330817" y="232700"/>
                  </a:cubicBezTo>
                  <a:lnTo>
                    <a:pt x="204770" y="232686"/>
                  </a:lnTo>
                  <a:lnTo>
                    <a:pt x="204770" y="374464"/>
                  </a:lnTo>
                  <a:close/>
                  <a:moveTo>
                    <a:pt x="157532" y="59414"/>
                  </a:moveTo>
                  <a:lnTo>
                    <a:pt x="47260" y="59414"/>
                  </a:lnTo>
                  <a:cubicBezTo>
                    <a:pt x="38559" y="59414"/>
                    <a:pt x="31506" y="66467"/>
                    <a:pt x="31506" y="75167"/>
                  </a:cubicBezTo>
                  <a:lnTo>
                    <a:pt x="31506" y="201179"/>
                  </a:lnTo>
                  <a:lnTo>
                    <a:pt x="173285" y="201179"/>
                  </a:lnTo>
                  <a:lnTo>
                    <a:pt x="173285" y="75167"/>
                  </a:lnTo>
                  <a:cubicBezTo>
                    <a:pt x="173285" y="66467"/>
                    <a:pt x="166232" y="59414"/>
                    <a:pt x="157532" y="59414"/>
                  </a:cubicBezTo>
                  <a:close/>
                  <a:moveTo>
                    <a:pt x="204791" y="160431"/>
                  </a:moveTo>
                  <a:lnTo>
                    <a:pt x="204791" y="201194"/>
                  </a:lnTo>
                  <a:lnTo>
                    <a:pt x="245540" y="201179"/>
                  </a:lnTo>
                  <a:lnTo>
                    <a:pt x="204791" y="160431"/>
                  </a:lnTo>
                  <a:close/>
                  <a:moveTo>
                    <a:pt x="280846" y="36120"/>
                  </a:moveTo>
                  <a:lnTo>
                    <a:pt x="214080" y="102888"/>
                  </a:lnTo>
                  <a:cubicBezTo>
                    <a:pt x="207927" y="109040"/>
                    <a:pt x="207927" y="119014"/>
                    <a:pt x="214080" y="125166"/>
                  </a:cubicBezTo>
                  <a:lnTo>
                    <a:pt x="280846" y="191933"/>
                  </a:lnTo>
                  <a:cubicBezTo>
                    <a:pt x="286998" y="198085"/>
                    <a:pt x="296973" y="198085"/>
                    <a:pt x="303125" y="191933"/>
                  </a:cubicBezTo>
                  <a:lnTo>
                    <a:pt x="369893" y="125166"/>
                  </a:lnTo>
                  <a:cubicBezTo>
                    <a:pt x="376045" y="119014"/>
                    <a:pt x="376045" y="109040"/>
                    <a:pt x="369893" y="102888"/>
                  </a:cubicBezTo>
                  <a:lnTo>
                    <a:pt x="303125" y="36120"/>
                  </a:lnTo>
                  <a:cubicBezTo>
                    <a:pt x="296973" y="29968"/>
                    <a:pt x="286998" y="29968"/>
                    <a:pt x="280846" y="36120"/>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sp>
        <p:nvSpPr>
          <p:cNvPr id="43" name="Graphic 28">
            <a:extLst>
              <a:ext uri="{FF2B5EF4-FFF2-40B4-BE49-F238E27FC236}">
                <a16:creationId xmlns:a16="http://schemas.microsoft.com/office/drawing/2014/main" id="{19B095E5-97AE-8443-EEE6-D59D4EFFC3D9}"/>
              </a:ext>
              <a:ext uri="{C183D7F6-B498-43B3-948B-1728B52AA6E4}">
                <adec:decorative xmlns:adec="http://schemas.microsoft.com/office/drawing/2017/decorative" val="1"/>
              </a:ext>
            </a:extLst>
          </p:cNvPr>
          <p:cNvSpPr/>
          <p:nvPr/>
        </p:nvSpPr>
        <p:spPr>
          <a:xfrm>
            <a:off x="7105164" y="420953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accent3"/>
          </a:solidFill>
          <a:ln w="31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043633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1D366F6-F757-2840-6D58-2A8D0EE03299}"/>
              </a:ext>
              <a:ext uri="{C183D7F6-B498-43B3-948B-1728B52AA6E4}">
                <adec:decorative xmlns:adec="http://schemas.microsoft.com/office/drawing/2017/decorative" val="1"/>
              </a:ext>
            </a:extLst>
          </p:cNvPr>
          <p:cNvPicPr>
            <a:picLocks noChangeAspect="1"/>
          </p:cNvPicPr>
          <p:nvPr/>
        </p:nvPicPr>
        <p:blipFill rotWithShape="1">
          <a:blip r:embed="rId3" cstate="hqprint">
            <a:alphaModFix amt="39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8476" t="10888" r="18476" b="9901"/>
          <a:stretch/>
        </p:blipFill>
        <p:spPr>
          <a:xfrm>
            <a:off x="1219200" y="782638"/>
            <a:ext cx="9753600" cy="5486400"/>
          </a:xfrm>
          <a:prstGeom prst="roundRect">
            <a:avLst>
              <a:gd name="adj" fmla="val 3205"/>
            </a:avLst>
          </a:prstGeom>
          <a:solidFill>
            <a:schemeClr val="bg1"/>
          </a:solidFill>
          <a:ln>
            <a:noFill/>
          </a:ln>
          <a:effectLst>
            <a:outerShdw blurRad="343645" dist="295501" dir="2700000" algn="tl" rotWithShape="0">
              <a:srgbClr val="F3484C">
                <a:alpha val="15816"/>
              </a:srgbClr>
            </a:outerShdw>
          </a:effectLst>
        </p:spPr>
      </p:pic>
      <p:sp>
        <p:nvSpPr>
          <p:cNvPr id="9" name="Title 20">
            <a:extLst>
              <a:ext uri="{FF2B5EF4-FFF2-40B4-BE49-F238E27FC236}">
                <a16:creationId xmlns:a16="http://schemas.microsoft.com/office/drawing/2014/main" id="{9E9061CF-9BA4-030D-CE05-0E3A1847A23D}"/>
              </a:ext>
            </a:extLst>
          </p:cNvPr>
          <p:cNvSpPr txBox="1">
            <a:spLocks noGrp="1"/>
          </p:cNvSpPr>
          <p:nvPr>
            <p:ph type="title" idx="4294967295"/>
          </p:nvPr>
        </p:nvSpPr>
        <p:spPr>
          <a:xfrm>
            <a:off x="4112701" y="2223488"/>
            <a:ext cx="2961067"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Microsoft 365 Copilot    </a:t>
            </a:r>
          </a:p>
        </p:txBody>
      </p:sp>
      <p:pic>
        <p:nvPicPr>
          <p:cNvPr id="10" name="Picture 9">
            <a:extLst>
              <a:ext uri="{FF2B5EF4-FFF2-40B4-BE49-F238E27FC236}">
                <a16:creationId xmlns:a16="http://schemas.microsoft.com/office/drawing/2014/main" id="{2BF339A9-E4A6-10CF-8811-C43FF17C58E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712823" y="1268633"/>
            <a:ext cx="766354" cy="766354"/>
          </a:xfrm>
          <a:prstGeom prst="rect">
            <a:avLst/>
          </a:prstGeom>
        </p:spPr>
      </p:pic>
      <p:sp>
        <p:nvSpPr>
          <p:cNvPr id="19" name="TextBox 18">
            <a:extLst>
              <a:ext uri="{FF2B5EF4-FFF2-40B4-BE49-F238E27FC236}">
                <a16:creationId xmlns:a16="http://schemas.microsoft.com/office/drawing/2014/main" id="{6C4478ED-6454-2841-9A32-F37A5086BD66}"/>
              </a:ext>
            </a:extLst>
          </p:cNvPr>
          <p:cNvSpPr txBox="1"/>
          <p:nvPr/>
        </p:nvSpPr>
        <p:spPr>
          <a:xfrm>
            <a:off x="2927350" y="3525503"/>
            <a:ext cx="6337300" cy="338554"/>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Access to your business </a:t>
            </a:r>
            <a:r>
              <a:rPr kumimoji="0" lang="en-US" sz="2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content</a:t>
            </a:r>
            <a:r>
              <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 and </a:t>
            </a:r>
            <a:r>
              <a:rPr kumimoji="0" lang="en-US" sz="2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context</a:t>
            </a:r>
          </a:p>
        </p:txBody>
      </p:sp>
      <p:sp>
        <p:nvSpPr>
          <p:cNvPr id="65" name="Rectangle: Rounded Corners 20">
            <a:extLst>
              <a:ext uri="{FF2B5EF4-FFF2-40B4-BE49-F238E27FC236}">
                <a16:creationId xmlns:a16="http://schemas.microsoft.com/office/drawing/2014/main" id="{C47E25DE-C111-F32D-9090-9386E0BBDACC}"/>
              </a:ext>
              <a:ext uri="{C183D7F6-B498-43B3-948B-1728B52AA6E4}">
                <adec:decorative xmlns:adec="http://schemas.microsoft.com/office/drawing/2017/decorative" val="1"/>
              </a:ext>
            </a:extLst>
          </p:cNvPr>
          <p:cNvSpPr/>
          <p:nvPr/>
        </p:nvSpPr>
        <p:spPr bwMode="auto">
          <a:xfrm>
            <a:off x="2927350" y="4201291"/>
            <a:ext cx="6337300" cy="906555"/>
          </a:xfrm>
          <a:prstGeom prst="roundRect">
            <a:avLst>
              <a:gd name="adj" fmla="val 11832"/>
            </a:avLst>
          </a:prstGeom>
          <a:solidFill>
            <a:schemeClr val="bg1"/>
          </a:solidFill>
          <a:ln w="9525">
            <a:noFill/>
            <a:headEnd type="none" w="med" len="med"/>
            <a:tailEnd type="none" w="med" len="med"/>
          </a:ln>
          <a:effectLst>
            <a:outerShdw blurRad="228600" dist="38100" dir="2700026" rotWithShape="0">
              <a:scrgbClr r="0" g="0" b="0">
                <a:alpha val="9000"/>
              </a:sc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100" b="0" i="0" u="none" strike="noStrike" kern="1200" cap="none" spc="0" normalizeH="0" baseline="0" noProof="0" err="1">
              <a:ln>
                <a:noFill/>
              </a:ln>
              <a:solidFill>
                <a:srgbClr val="000000"/>
              </a:solidFill>
              <a:effectLst/>
              <a:uLnTx/>
              <a:uFillTx/>
              <a:latin typeface="Segoe UI" panose="020B0502040204020203" pitchFamily="34" charset="0"/>
              <a:ea typeface="+mn-ea"/>
              <a:cs typeface="+mn-cs"/>
            </a:endParaRPr>
          </a:p>
        </p:txBody>
      </p:sp>
      <p:sp>
        <p:nvSpPr>
          <p:cNvPr id="5" name="Graphic 55">
            <a:extLst>
              <a:ext uri="{FF2B5EF4-FFF2-40B4-BE49-F238E27FC236}">
                <a16:creationId xmlns:a16="http://schemas.microsoft.com/office/drawing/2014/main" id="{1CCB2E0E-09CA-D96A-37B9-6519A3754347}"/>
              </a:ext>
              <a:ext uri="{C183D7F6-B498-43B3-948B-1728B52AA6E4}">
                <adec:decorative xmlns:adec="http://schemas.microsoft.com/office/drawing/2017/decorative" val="1"/>
              </a:ext>
            </a:extLst>
          </p:cNvPr>
          <p:cNvSpPr/>
          <p:nvPr/>
        </p:nvSpPr>
        <p:spPr>
          <a:xfrm>
            <a:off x="4508955" y="4502638"/>
            <a:ext cx="379822" cy="303858"/>
          </a:xfrm>
          <a:custGeom>
            <a:avLst/>
            <a:gdLst>
              <a:gd name="connsiteX0" fmla="*/ 61721 w 379822"/>
              <a:gd name="connsiteY0" fmla="*/ 0 h 303858"/>
              <a:gd name="connsiteX1" fmla="*/ 318101 w 379822"/>
              <a:gd name="connsiteY1" fmla="*/ 0 h 303858"/>
              <a:gd name="connsiteX2" fmla="*/ 379726 w 379822"/>
              <a:gd name="connsiteY2" fmla="*/ 58219 h 303858"/>
              <a:gd name="connsiteX3" fmla="*/ 379823 w 379822"/>
              <a:gd name="connsiteY3" fmla="*/ 61721 h 303858"/>
              <a:gd name="connsiteX4" fmla="*/ 379823 w 379822"/>
              <a:gd name="connsiteY4" fmla="*/ 242137 h 303858"/>
              <a:gd name="connsiteX5" fmla="*/ 321603 w 379822"/>
              <a:gd name="connsiteY5" fmla="*/ 303762 h 303858"/>
              <a:gd name="connsiteX6" fmla="*/ 318101 w 379822"/>
              <a:gd name="connsiteY6" fmla="*/ 303859 h 303858"/>
              <a:gd name="connsiteX7" fmla="*/ 61721 w 379822"/>
              <a:gd name="connsiteY7" fmla="*/ 303859 h 303858"/>
              <a:gd name="connsiteX8" fmla="*/ 98 w 379822"/>
              <a:gd name="connsiteY8" fmla="*/ 245639 h 303858"/>
              <a:gd name="connsiteX9" fmla="*/ 0 w 379822"/>
              <a:gd name="connsiteY9" fmla="*/ 242137 h 303858"/>
              <a:gd name="connsiteX10" fmla="*/ 0 w 379822"/>
              <a:gd name="connsiteY10" fmla="*/ 61721 h 303858"/>
              <a:gd name="connsiteX11" fmla="*/ 58219 w 379822"/>
              <a:gd name="connsiteY11" fmla="*/ 98 h 303858"/>
              <a:gd name="connsiteX12" fmla="*/ 61721 w 379822"/>
              <a:gd name="connsiteY12" fmla="*/ 0 h 303858"/>
              <a:gd name="connsiteX13" fmla="*/ 318101 w 379822"/>
              <a:gd name="connsiteY13" fmla="*/ 0 h 303858"/>
              <a:gd name="connsiteX14" fmla="*/ 61721 w 379822"/>
              <a:gd name="connsiteY14" fmla="*/ 0 h 303858"/>
              <a:gd name="connsiteX15" fmla="*/ 351336 w 379822"/>
              <a:gd name="connsiteY15" fmla="*/ 102040 h 303858"/>
              <a:gd name="connsiteX16" fmla="*/ 196545 w 379822"/>
              <a:gd name="connsiteY16" fmla="*/ 183525 h 303858"/>
              <a:gd name="connsiteX17" fmla="*/ 185103 w 379822"/>
              <a:gd name="connsiteY17" fmla="*/ 184328 h 303858"/>
              <a:gd name="connsiteX18" fmla="*/ 183278 w 379822"/>
              <a:gd name="connsiteY18" fmla="*/ 183525 h 303858"/>
              <a:gd name="connsiteX19" fmla="*/ 28487 w 379822"/>
              <a:gd name="connsiteY19" fmla="*/ 102059 h 303858"/>
              <a:gd name="connsiteX20" fmla="*/ 28487 w 379822"/>
              <a:gd name="connsiteY20" fmla="*/ 242137 h 303858"/>
              <a:gd name="connsiteX21" fmla="*/ 58995 w 379822"/>
              <a:gd name="connsiteY21" fmla="*/ 275262 h 303858"/>
              <a:gd name="connsiteX22" fmla="*/ 61721 w 379822"/>
              <a:gd name="connsiteY22" fmla="*/ 275372 h 303858"/>
              <a:gd name="connsiteX23" fmla="*/ 318101 w 379822"/>
              <a:gd name="connsiteY23" fmla="*/ 275372 h 303858"/>
              <a:gd name="connsiteX24" fmla="*/ 351226 w 379822"/>
              <a:gd name="connsiteY24" fmla="*/ 244863 h 303858"/>
              <a:gd name="connsiteX25" fmla="*/ 351336 w 379822"/>
              <a:gd name="connsiteY25" fmla="*/ 242137 h 303858"/>
              <a:gd name="connsiteX26" fmla="*/ 351336 w 379822"/>
              <a:gd name="connsiteY26" fmla="*/ 102040 h 303858"/>
              <a:gd name="connsiteX27" fmla="*/ 318101 w 379822"/>
              <a:gd name="connsiteY27" fmla="*/ 28487 h 303858"/>
              <a:gd name="connsiteX28" fmla="*/ 61721 w 379822"/>
              <a:gd name="connsiteY28" fmla="*/ 28487 h 303858"/>
              <a:gd name="connsiteX29" fmla="*/ 28597 w 379822"/>
              <a:gd name="connsiteY29" fmla="*/ 58995 h 303858"/>
              <a:gd name="connsiteX30" fmla="*/ 28487 w 379822"/>
              <a:gd name="connsiteY30" fmla="*/ 61721 h 303858"/>
              <a:gd name="connsiteX31" fmla="*/ 28487 w 379822"/>
              <a:gd name="connsiteY31" fmla="*/ 69869 h 303858"/>
              <a:gd name="connsiteX32" fmla="*/ 189911 w 379822"/>
              <a:gd name="connsiteY32" fmla="*/ 154825 h 303858"/>
              <a:gd name="connsiteX33" fmla="*/ 351336 w 379822"/>
              <a:gd name="connsiteY33" fmla="*/ 69850 h 303858"/>
              <a:gd name="connsiteX34" fmla="*/ 351336 w 379822"/>
              <a:gd name="connsiteY34" fmla="*/ 61721 h 303858"/>
              <a:gd name="connsiteX35" fmla="*/ 320827 w 379822"/>
              <a:gd name="connsiteY35" fmla="*/ 28597 h 303858"/>
              <a:gd name="connsiteX36" fmla="*/ 318101 w 379822"/>
              <a:gd name="connsiteY36" fmla="*/ 28487 h 30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9822" h="303858">
                <a:moveTo>
                  <a:pt x="61721" y="0"/>
                </a:moveTo>
                <a:lnTo>
                  <a:pt x="318101" y="0"/>
                </a:lnTo>
                <a:cubicBezTo>
                  <a:pt x="351013" y="0"/>
                  <a:pt x="377908" y="25761"/>
                  <a:pt x="379726" y="58219"/>
                </a:cubicBezTo>
                <a:lnTo>
                  <a:pt x="379823" y="61721"/>
                </a:lnTo>
                <a:lnTo>
                  <a:pt x="379823" y="242137"/>
                </a:lnTo>
                <a:cubicBezTo>
                  <a:pt x="379823" y="275049"/>
                  <a:pt x="354061" y="301944"/>
                  <a:pt x="321603" y="303762"/>
                </a:cubicBezTo>
                <a:lnTo>
                  <a:pt x="318101" y="303859"/>
                </a:lnTo>
                <a:lnTo>
                  <a:pt x="61721" y="303859"/>
                </a:lnTo>
                <a:cubicBezTo>
                  <a:pt x="28809" y="303859"/>
                  <a:pt x="1913" y="278097"/>
                  <a:pt x="98" y="245639"/>
                </a:cubicBezTo>
                <a:lnTo>
                  <a:pt x="0" y="242137"/>
                </a:lnTo>
                <a:lnTo>
                  <a:pt x="0" y="61721"/>
                </a:lnTo>
                <a:cubicBezTo>
                  <a:pt x="0" y="28809"/>
                  <a:pt x="25761" y="1913"/>
                  <a:pt x="58219" y="98"/>
                </a:cubicBezTo>
                <a:lnTo>
                  <a:pt x="61721" y="0"/>
                </a:lnTo>
                <a:lnTo>
                  <a:pt x="318101" y="0"/>
                </a:lnTo>
                <a:lnTo>
                  <a:pt x="61721" y="0"/>
                </a:lnTo>
                <a:close/>
                <a:moveTo>
                  <a:pt x="351336" y="102040"/>
                </a:moveTo>
                <a:lnTo>
                  <a:pt x="196545" y="183525"/>
                </a:lnTo>
                <a:cubicBezTo>
                  <a:pt x="192986" y="185397"/>
                  <a:pt x="188831" y="185665"/>
                  <a:pt x="185103" y="184328"/>
                </a:cubicBezTo>
                <a:lnTo>
                  <a:pt x="183278" y="183525"/>
                </a:lnTo>
                <a:lnTo>
                  <a:pt x="28487" y="102059"/>
                </a:lnTo>
                <a:lnTo>
                  <a:pt x="28487" y="242137"/>
                </a:lnTo>
                <a:cubicBezTo>
                  <a:pt x="28487" y="259575"/>
                  <a:pt x="41916" y="273875"/>
                  <a:pt x="58995" y="275262"/>
                </a:cubicBezTo>
                <a:lnTo>
                  <a:pt x="61721" y="275372"/>
                </a:lnTo>
                <a:lnTo>
                  <a:pt x="318101" y="275372"/>
                </a:lnTo>
                <a:cubicBezTo>
                  <a:pt x="335539" y="275372"/>
                  <a:pt x="349839" y="261943"/>
                  <a:pt x="351226" y="244863"/>
                </a:cubicBezTo>
                <a:lnTo>
                  <a:pt x="351336" y="242137"/>
                </a:lnTo>
                <a:lnTo>
                  <a:pt x="351336" y="102040"/>
                </a:lnTo>
                <a:close/>
                <a:moveTo>
                  <a:pt x="318101" y="28487"/>
                </a:moveTo>
                <a:lnTo>
                  <a:pt x="61721" y="28487"/>
                </a:lnTo>
                <a:cubicBezTo>
                  <a:pt x="44284" y="28487"/>
                  <a:pt x="29983" y="41916"/>
                  <a:pt x="28597" y="58995"/>
                </a:cubicBezTo>
                <a:lnTo>
                  <a:pt x="28487" y="61721"/>
                </a:lnTo>
                <a:lnTo>
                  <a:pt x="28487" y="69869"/>
                </a:lnTo>
                <a:lnTo>
                  <a:pt x="189911" y="154825"/>
                </a:lnTo>
                <a:lnTo>
                  <a:pt x="351336" y="69850"/>
                </a:lnTo>
                <a:lnTo>
                  <a:pt x="351336" y="61721"/>
                </a:lnTo>
                <a:cubicBezTo>
                  <a:pt x="351336" y="44284"/>
                  <a:pt x="337907" y="29983"/>
                  <a:pt x="320827" y="28597"/>
                </a:cubicBezTo>
                <a:lnTo>
                  <a:pt x="318101" y="28487"/>
                </a:ln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6" name="Graphic 56">
            <a:extLst>
              <a:ext uri="{FF2B5EF4-FFF2-40B4-BE49-F238E27FC236}">
                <a16:creationId xmlns:a16="http://schemas.microsoft.com/office/drawing/2014/main" id="{8402D836-2D79-1156-5B74-8B14C7E85FC6}"/>
              </a:ext>
              <a:ext uri="{C183D7F6-B498-43B3-948B-1728B52AA6E4}">
                <adec:decorative xmlns:adec="http://schemas.microsoft.com/office/drawing/2017/decorative" val="1"/>
              </a:ext>
            </a:extLst>
          </p:cNvPr>
          <p:cNvSpPr/>
          <p:nvPr/>
        </p:nvSpPr>
        <p:spPr>
          <a:xfrm>
            <a:off x="7368173" y="4502638"/>
            <a:ext cx="379735" cy="303946"/>
          </a:xfrm>
          <a:custGeom>
            <a:avLst/>
            <a:gdLst>
              <a:gd name="connsiteX0" fmla="*/ 337005 w 379735"/>
              <a:gd name="connsiteY0" fmla="*/ 0 h 303946"/>
              <a:gd name="connsiteX1" fmla="*/ 379735 w 379735"/>
              <a:gd name="connsiteY1" fmla="*/ 42730 h 303946"/>
              <a:gd name="connsiteX2" fmla="*/ 379735 w 379735"/>
              <a:gd name="connsiteY2" fmla="*/ 261216 h 303946"/>
              <a:gd name="connsiteX3" fmla="*/ 337005 w 379735"/>
              <a:gd name="connsiteY3" fmla="*/ 303946 h 303946"/>
              <a:gd name="connsiteX4" fmla="*/ 42730 w 379735"/>
              <a:gd name="connsiteY4" fmla="*/ 303946 h 303946"/>
              <a:gd name="connsiteX5" fmla="*/ 0 w 379735"/>
              <a:gd name="connsiteY5" fmla="*/ 261216 h 303946"/>
              <a:gd name="connsiteX6" fmla="*/ 0 w 379735"/>
              <a:gd name="connsiteY6" fmla="*/ 42730 h 303946"/>
              <a:gd name="connsiteX7" fmla="*/ 42730 w 379735"/>
              <a:gd name="connsiteY7" fmla="*/ 0 h 303946"/>
              <a:gd name="connsiteX8" fmla="*/ 337005 w 379735"/>
              <a:gd name="connsiteY8" fmla="*/ 0 h 303946"/>
              <a:gd name="connsiteX9" fmla="*/ 337005 w 379735"/>
              <a:gd name="connsiteY9" fmla="*/ 28487 h 303946"/>
              <a:gd name="connsiteX10" fmla="*/ 42730 w 379735"/>
              <a:gd name="connsiteY10" fmla="*/ 28487 h 303946"/>
              <a:gd name="connsiteX11" fmla="*/ 28487 w 379735"/>
              <a:gd name="connsiteY11" fmla="*/ 42730 h 303946"/>
              <a:gd name="connsiteX12" fmla="*/ 28487 w 379735"/>
              <a:gd name="connsiteY12" fmla="*/ 261216 h 303946"/>
              <a:gd name="connsiteX13" fmla="*/ 42730 w 379735"/>
              <a:gd name="connsiteY13" fmla="*/ 275459 h 303946"/>
              <a:gd name="connsiteX14" fmla="*/ 94937 w 379735"/>
              <a:gd name="connsiteY14" fmla="*/ 275448 h 303946"/>
              <a:gd name="connsiteX15" fmla="*/ 94956 w 379735"/>
              <a:gd name="connsiteY15" fmla="*/ 223146 h 303946"/>
              <a:gd name="connsiteX16" fmla="*/ 125464 w 379735"/>
              <a:gd name="connsiteY16" fmla="*/ 190022 h 303946"/>
              <a:gd name="connsiteX17" fmla="*/ 128190 w 379735"/>
              <a:gd name="connsiteY17" fmla="*/ 189912 h 303946"/>
              <a:gd name="connsiteX18" fmla="*/ 251532 w 379735"/>
              <a:gd name="connsiteY18" fmla="*/ 189912 h 303946"/>
              <a:gd name="connsiteX19" fmla="*/ 284656 w 379735"/>
              <a:gd name="connsiteY19" fmla="*/ 220421 h 303946"/>
              <a:gd name="connsiteX20" fmla="*/ 284766 w 379735"/>
              <a:gd name="connsiteY20" fmla="*/ 223146 h 303946"/>
              <a:gd name="connsiteX21" fmla="*/ 284753 w 379735"/>
              <a:gd name="connsiteY21" fmla="*/ 275448 h 303946"/>
              <a:gd name="connsiteX22" fmla="*/ 337005 w 379735"/>
              <a:gd name="connsiteY22" fmla="*/ 275459 h 303946"/>
              <a:gd name="connsiteX23" fmla="*/ 351248 w 379735"/>
              <a:gd name="connsiteY23" fmla="*/ 261216 h 303946"/>
              <a:gd name="connsiteX24" fmla="*/ 351248 w 379735"/>
              <a:gd name="connsiteY24" fmla="*/ 42730 h 303946"/>
              <a:gd name="connsiteX25" fmla="*/ 337005 w 379735"/>
              <a:gd name="connsiteY25" fmla="*/ 28487 h 303946"/>
              <a:gd name="connsiteX26" fmla="*/ 251532 w 379735"/>
              <a:gd name="connsiteY26" fmla="*/ 218398 h 303946"/>
              <a:gd name="connsiteX27" fmla="*/ 128190 w 379735"/>
              <a:gd name="connsiteY27" fmla="*/ 218398 h 303946"/>
              <a:gd name="connsiteX28" fmla="*/ 123568 w 379735"/>
              <a:gd name="connsiteY28" fmla="*/ 222058 h 303946"/>
              <a:gd name="connsiteX29" fmla="*/ 123442 w 379735"/>
              <a:gd name="connsiteY29" fmla="*/ 223146 h 303946"/>
              <a:gd name="connsiteX30" fmla="*/ 123423 w 379735"/>
              <a:gd name="connsiteY30" fmla="*/ 275448 h 303946"/>
              <a:gd name="connsiteX31" fmla="*/ 256266 w 379735"/>
              <a:gd name="connsiteY31" fmla="*/ 275448 h 303946"/>
              <a:gd name="connsiteX32" fmla="*/ 256280 w 379735"/>
              <a:gd name="connsiteY32" fmla="*/ 223146 h 303946"/>
              <a:gd name="connsiteX33" fmla="*/ 252620 w 379735"/>
              <a:gd name="connsiteY33" fmla="*/ 218524 h 303946"/>
              <a:gd name="connsiteX34" fmla="*/ 251532 w 379735"/>
              <a:gd name="connsiteY34" fmla="*/ 218398 h 303946"/>
              <a:gd name="connsiteX35" fmla="*/ 189911 w 379735"/>
              <a:gd name="connsiteY35" fmla="*/ 56982 h 303946"/>
              <a:gd name="connsiteX36" fmla="*/ 246885 w 379735"/>
              <a:gd name="connsiteY36" fmla="*/ 113956 h 303946"/>
              <a:gd name="connsiteX37" fmla="*/ 189911 w 379735"/>
              <a:gd name="connsiteY37" fmla="*/ 170930 h 303946"/>
              <a:gd name="connsiteX38" fmla="*/ 132938 w 379735"/>
              <a:gd name="connsiteY38" fmla="*/ 113956 h 303946"/>
              <a:gd name="connsiteX39" fmla="*/ 189911 w 379735"/>
              <a:gd name="connsiteY39" fmla="*/ 56982 h 303946"/>
              <a:gd name="connsiteX40" fmla="*/ 189911 w 379735"/>
              <a:gd name="connsiteY40" fmla="*/ 85469 h 303946"/>
              <a:gd name="connsiteX41" fmla="*/ 161425 w 379735"/>
              <a:gd name="connsiteY41" fmla="*/ 113956 h 303946"/>
              <a:gd name="connsiteX42" fmla="*/ 189911 w 379735"/>
              <a:gd name="connsiteY42" fmla="*/ 142443 h 303946"/>
              <a:gd name="connsiteX43" fmla="*/ 218398 w 379735"/>
              <a:gd name="connsiteY43" fmla="*/ 113956 h 303946"/>
              <a:gd name="connsiteX44" fmla="*/ 189911 w 379735"/>
              <a:gd name="connsiteY44" fmla="*/ 85469 h 30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9735" h="303946">
                <a:moveTo>
                  <a:pt x="337005" y="0"/>
                </a:moveTo>
                <a:cubicBezTo>
                  <a:pt x="360604" y="0"/>
                  <a:pt x="379735" y="19131"/>
                  <a:pt x="379735" y="42730"/>
                </a:cubicBezTo>
                <a:lnTo>
                  <a:pt x="379735" y="261216"/>
                </a:lnTo>
                <a:cubicBezTo>
                  <a:pt x="379735" y="284814"/>
                  <a:pt x="360604" y="303946"/>
                  <a:pt x="337005" y="303946"/>
                </a:cubicBezTo>
                <a:lnTo>
                  <a:pt x="42730" y="303946"/>
                </a:lnTo>
                <a:cubicBezTo>
                  <a:pt x="19131" y="303946"/>
                  <a:pt x="0" y="284814"/>
                  <a:pt x="0" y="261216"/>
                </a:cubicBezTo>
                <a:lnTo>
                  <a:pt x="0" y="42730"/>
                </a:lnTo>
                <a:cubicBezTo>
                  <a:pt x="0" y="19131"/>
                  <a:pt x="19131" y="0"/>
                  <a:pt x="42730" y="0"/>
                </a:cubicBezTo>
                <a:lnTo>
                  <a:pt x="337005" y="0"/>
                </a:lnTo>
                <a:close/>
                <a:moveTo>
                  <a:pt x="337005" y="28487"/>
                </a:moveTo>
                <a:lnTo>
                  <a:pt x="42730" y="28487"/>
                </a:lnTo>
                <a:cubicBezTo>
                  <a:pt x="34864" y="28487"/>
                  <a:pt x="28487" y="34864"/>
                  <a:pt x="28487" y="42730"/>
                </a:cubicBezTo>
                <a:lnTo>
                  <a:pt x="28487" y="261216"/>
                </a:lnTo>
                <a:cubicBezTo>
                  <a:pt x="28487" y="269082"/>
                  <a:pt x="34864" y="275459"/>
                  <a:pt x="42730" y="275459"/>
                </a:cubicBezTo>
                <a:lnTo>
                  <a:pt x="94937" y="275448"/>
                </a:lnTo>
                <a:lnTo>
                  <a:pt x="94956" y="223146"/>
                </a:lnTo>
                <a:cubicBezTo>
                  <a:pt x="94956" y="205709"/>
                  <a:pt x="108384" y="191408"/>
                  <a:pt x="125464" y="190022"/>
                </a:cubicBezTo>
                <a:lnTo>
                  <a:pt x="128190" y="189912"/>
                </a:lnTo>
                <a:lnTo>
                  <a:pt x="251532" y="189912"/>
                </a:lnTo>
                <a:cubicBezTo>
                  <a:pt x="268969" y="189912"/>
                  <a:pt x="283270" y="203340"/>
                  <a:pt x="284656" y="220421"/>
                </a:cubicBezTo>
                <a:lnTo>
                  <a:pt x="284766" y="223146"/>
                </a:lnTo>
                <a:lnTo>
                  <a:pt x="284753" y="275448"/>
                </a:lnTo>
                <a:lnTo>
                  <a:pt x="337005" y="275459"/>
                </a:lnTo>
                <a:cubicBezTo>
                  <a:pt x="344871" y="275459"/>
                  <a:pt x="351248" y="269082"/>
                  <a:pt x="351248" y="261216"/>
                </a:cubicBezTo>
                <a:lnTo>
                  <a:pt x="351248" y="42730"/>
                </a:lnTo>
                <a:cubicBezTo>
                  <a:pt x="351248" y="34864"/>
                  <a:pt x="344871" y="28487"/>
                  <a:pt x="337005" y="28487"/>
                </a:cubicBezTo>
                <a:close/>
                <a:moveTo>
                  <a:pt x="251532" y="218398"/>
                </a:moveTo>
                <a:lnTo>
                  <a:pt x="128190" y="218398"/>
                </a:lnTo>
                <a:cubicBezTo>
                  <a:pt x="125942" y="218398"/>
                  <a:pt x="124060" y="219959"/>
                  <a:pt x="123568" y="222058"/>
                </a:cubicBezTo>
                <a:lnTo>
                  <a:pt x="123442" y="223146"/>
                </a:lnTo>
                <a:lnTo>
                  <a:pt x="123423" y="275448"/>
                </a:lnTo>
                <a:lnTo>
                  <a:pt x="256266" y="275448"/>
                </a:lnTo>
                <a:lnTo>
                  <a:pt x="256280" y="223146"/>
                </a:lnTo>
                <a:cubicBezTo>
                  <a:pt x="256280" y="220900"/>
                  <a:pt x="254718" y="219016"/>
                  <a:pt x="252620" y="218524"/>
                </a:cubicBezTo>
                <a:lnTo>
                  <a:pt x="251532" y="218398"/>
                </a:lnTo>
                <a:close/>
                <a:moveTo>
                  <a:pt x="189911" y="56982"/>
                </a:moveTo>
                <a:cubicBezTo>
                  <a:pt x="221378" y="56982"/>
                  <a:pt x="246885" y="82490"/>
                  <a:pt x="246885" y="113956"/>
                </a:cubicBezTo>
                <a:cubicBezTo>
                  <a:pt x="246885" y="145421"/>
                  <a:pt x="221378" y="170930"/>
                  <a:pt x="189911" y="170930"/>
                </a:cubicBezTo>
                <a:cubicBezTo>
                  <a:pt x="158445" y="170930"/>
                  <a:pt x="132938" y="145421"/>
                  <a:pt x="132938" y="113956"/>
                </a:cubicBezTo>
                <a:cubicBezTo>
                  <a:pt x="132938" y="82490"/>
                  <a:pt x="158445" y="56982"/>
                  <a:pt x="189911" y="56982"/>
                </a:cubicBezTo>
                <a:close/>
                <a:moveTo>
                  <a:pt x="189911" y="85469"/>
                </a:moveTo>
                <a:cubicBezTo>
                  <a:pt x="174179" y="85469"/>
                  <a:pt x="161425" y="98223"/>
                  <a:pt x="161425" y="113956"/>
                </a:cubicBezTo>
                <a:cubicBezTo>
                  <a:pt x="161425" y="129689"/>
                  <a:pt x="174179" y="142443"/>
                  <a:pt x="189911" y="142443"/>
                </a:cubicBezTo>
                <a:cubicBezTo>
                  <a:pt x="205643" y="142443"/>
                  <a:pt x="218398" y="129689"/>
                  <a:pt x="218398" y="113956"/>
                </a:cubicBezTo>
                <a:cubicBezTo>
                  <a:pt x="218398" y="98223"/>
                  <a:pt x="205643" y="85469"/>
                  <a:pt x="189911" y="85469"/>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7" name="Graphic 58">
            <a:extLst>
              <a:ext uri="{FF2B5EF4-FFF2-40B4-BE49-F238E27FC236}">
                <a16:creationId xmlns:a16="http://schemas.microsoft.com/office/drawing/2014/main" id="{AEA16FEE-4345-C182-9EE8-C4BE214CDE9D}"/>
              </a:ext>
              <a:ext uri="{C183D7F6-B498-43B3-948B-1728B52AA6E4}">
                <adec:decorative xmlns:adec="http://schemas.microsoft.com/office/drawing/2017/decorative" val="1"/>
              </a:ext>
            </a:extLst>
          </p:cNvPr>
          <p:cNvSpPr/>
          <p:nvPr/>
        </p:nvSpPr>
        <p:spPr>
          <a:xfrm>
            <a:off x="5462027" y="4464656"/>
            <a:ext cx="379822" cy="379855"/>
          </a:xfrm>
          <a:custGeom>
            <a:avLst/>
            <a:gdLst>
              <a:gd name="connsiteX0" fmla="*/ 189911 w 379822"/>
              <a:gd name="connsiteY0" fmla="*/ 0 h 379855"/>
              <a:gd name="connsiteX1" fmla="*/ 379823 w 379822"/>
              <a:gd name="connsiteY1" fmla="*/ 189912 h 379855"/>
              <a:gd name="connsiteX2" fmla="*/ 189911 w 379822"/>
              <a:gd name="connsiteY2" fmla="*/ 379823 h 379855"/>
              <a:gd name="connsiteX3" fmla="*/ 102796 w 379822"/>
              <a:gd name="connsiteY3" fmla="*/ 358705 h 379855"/>
              <a:gd name="connsiteX4" fmla="*/ 30140 w 379822"/>
              <a:gd name="connsiteY4" fmla="*/ 378974 h 379855"/>
              <a:gd name="connsiteX5" fmla="*/ 891 w 379822"/>
              <a:gd name="connsiteY5" fmla="*/ 362496 h 379855"/>
              <a:gd name="connsiteX6" fmla="*/ 892 w 379822"/>
              <a:gd name="connsiteY6" fmla="*/ 349724 h 379855"/>
              <a:gd name="connsiteX7" fmla="*/ 21168 w 379822"/>
              <a:gd name="connsiteY7" fmla="*/ 277123 h 379855"/>
              <a:gd name="connsiteX8" fmla="*/ 0 w 379822"/>
              <a:gd name="connsiteY8" fmla="*/ 189912 h 379855"/>
              <a:gd name="connsiteX9" fmla="*/ 189911 w 379822"/>
              <a:gd name="connsiteY9" fmla="*/ 0 h 379855"/>
              <a:gd name="connsiteX10" fmla="*/ 189911 w 379822"/>
              <a:gd name="connsiteY10" fmla="*/ 28487 h 379855"/>
              <a:gd name="connsiteX11" fmla="*/ 28487 w 379822"/>
              <a:gd name="connsiteY11" fmla="*/ 189912 h 379855"/>
              <a:gd name="connsiteX12" fmla="*/ 48865 w 379822"/>
              <a:gd name="connsiteY12" fmla="*/ 268488 h 379855"/>
              <a:gd name="connsiteX13" fmla="*/ 51726 w 379822"/>
              <a:gd name="connsiteY13" fmla="*/ 273610 h 379855"/>
              <a:gd name="connsiteX14" fmla="*/ 30594 w 379822"/>
              <a:gd name="connsiteY14" fmla="*/ 349274 h 379855"/>
              <a:gd name="connsiteX15" fmla="*/ 106304 w 379822"/>
              <a:gd name="connsiteY15" fmla="*/ 328152 h 379855"/>
              <a:gd name="connsiteX16" fmla="*/ 111423 w 379822"/>
              <a:gd name="connsiteY16" fmla="*/ 331007 h 379855"/>
              <a:gd name="connsiteX17" fmla="*/ 189911 w 379822"/>
              <a:gd name="connsiteY17" fmla="*/ 351337 h 379855"/>
              <a:gd name="connsiteX18" fmla="*/ 351336 w 379822"/>
              <a:gd name="connsiteY18" fmla="*/ 189912 h 379855"/>
              <a:gd name="connsiteX19" fmla="*/ 189911 w 379822"/>
              <a:gd name="connsiteY19" fmla="*/ 28487 h 379855"/>
              <a:gd name="connsiteX20" fmla="*/ 128190 w 379822"/>
              <a:gd name="connsiteY20" fmla="*/ 208903 h 379855"/>
              <a:gd name="connsiteX21" fmla="*/ 213618 w 379822"/>
              <a:gd name="connsiteY21" fmla="*/ 208903 h 379855"/>
              <a:gd name="connsiteX22" fmla="*/ 227861 w 379822"/>
              <a:gd name="connsiteY22" fmla="*/ 223146 h 379855"/>
              <a:gd name="connsiteX23" fmla="*/ 215549 w 379822"/>
              <a:gd name="connsiteY23" fmla="*/ 237260 h 379855"/>
              <a:gd name="connsiteX24" fmla="*/ 213618 w 379822"/>
              <a:gd name="connsiteY24" fmla="*/ 237390 h 379855"/>
              <a:gd name="connsiteX25" fmla="*/ 128190 w 379822"/>
              <a:gd name="connsiteY25" fmla="*/ 237390 h 379855"/>
              <a:gd name="connsiteX26" fmla="*/ 113947 w 379822"/>
              <a:gd name="connsiteY26" fmla="*/ 223146 h 379855"/>
              <a:gd name="connsiteX27" fmla="*/ 126257 w 379822"/>
              <a:gd name="connsiteY27" fmla="*/ 209032 h 379855"/>
              <a:gd name="connsiteX28" fmla="*/ 128190 w 379822"/>
              <a:gd name="connsiteY28" fmla="*/ 208903 h 379855"/>
              <a:gd name="connsiteX29" fmla="*/ 213618 w 379822"/>
              <a:gd name="connsiteY29" fmla="*/ 208903 h 379855"/>
              <a:gd name="connsiteX30" fmla="*/ 128190 w 379822"/>
              <a:gd name="connsiteY30" fmla="*/ 208903 h 379855"/>
              <a:gd name="connsiteX31" fmla="*/ 128190 w 379822"/>
              <a:gd name="connsiteY31" fmla="*/ 142434 h 379855"/>
              <a:gd name="connsiteX32" fmla="*/ 251718 w 379822"/>
              <a:gd name="connsiteY32" fmla="*/ 142434 h 379855"/>
              <a:gd name="connsiteX33" fmla="*/ 265961 w 379822"/>
              <a:gd name="connsiteY33" fmla="*/ 156677 h 379855"/>
              <a:gd name="connsiteX34" fmla="*/ 253651 w 379822"/>
              <a:gd name="connsiteY34" fmla="*/ 170791 h 379855"/>
              <a:gd name="connsiteX35" fmla="*/ 251718 w 379822"/>
              <a:gd name="connsiteY35" fmla="*/ 170921 h 379855"/>
              <a:gd name="connsiteX36" fmla="*/ 128190 w 379822"/>
              <a:gd name="connsiteY36" fmla="*/ 170921 h 379855"/>
              <a:gd name="connsiteX37" fmla="*/ 113947 w 379822"/>
              <a:gd name="connsiteY37" fmla="*/ 156677 h 379855"/>
              <a:gd name="connsiteX38" fmla="*/ 126257 w 379822"/>
              <a:gd name="connsiteY38" fmla="*/ 142564 h 379855"/>
              <a:gd name="connsiteX39" fmla="*/ 128190 w 379822"/>
              <a:gd name="connsiteY39" fmla="*/ 142434 h 379855"/>
              <a:gd name="connsiteX40" fmla="*/ 251718 w 379822"/>
              <a:gd name="connsiteY40" fmla="*/ 142434 h 379855"/>
              <a:gd name="connsiteX41" fmla="*/ 128190 w 379822"/>
              <a:gd name="connsiteY41" fmla="*/ 142434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9822" h="379855">
                <a:moveTo>
                  <a:pt x="189911" y="0"/>
                </a:moveTo>
                <a:cubicBezTo>
                  <a:pt x="294795" y="0"/>
                  <a:pt x="379823" y="85026"/>
                  <a:pt x="379823" y="189912"/>
                </a:cubicBezTo>
                <a:cubicBezTo>
                  <a:pt x="379823" y="294796"/>
                  <a:pt x="294795" y="379823"/>
                  <a:pt x="189911" y="379823"/>
                </a:cubicBezTo>
                <a:cubicBezTo>
                  <a:pt x="159178" y="379823"/>
                  <a:pt x="129478" y="372504"/>
                  <a:pt x="102796" y="358705"/>
                </a:cubicBezTo>
                <a:lnTo>
                  <a:pt x="30140" y="378974"/>
                </a:lnTo>
                <a:cubicBezTo>
                  <a:pt x="17512" y="382501"/>
                  <a:pt x="4417" y="375123"/>
                  <a:pt x="891" y="362496"/>
                </a:cubicBezTo>
                <a:cubicBezTo>
                  <a:pt x="-276" y="358318"/>
                  <a:pt x="-276" y="353898"/>
                  <a:pt x="892" y="349724"/>
                </a:cubicBezTo>
                <a:lnTo>
                  <a:pt x="21168" y="277123"/>
                </a:lnTo>
                <a:cubicBezTo>
                  <a:pt x="7338" y="250418"/>
                  <a:pt x="0" y="220683"/>
                  <a:pt x="0" y="189912"/>
                </a:cubicBezTo>
                <a:cubicBezTo>
                  <a:pt x="0" y="85026"/>
                  <a:pt x="85026" y="0"/>
                  <a:pt x="189911" y="0"/>
                </a:cubicBezTo>
                <a:close/>
                <a:moveTo>
                  <a:pt x="189911" y="28487"/>
                </a:moveTo>
                <a:cubicBezTo>
                  <a:pt x="100759" y="28487"/>
                  <a:pt x="28487" y="100759"/>
                  <a:pt x="28487" y="189912"/>
                </a:cubicBezTo>
                <a:cubicBezTo>
                  <a:pt x="28487" y="217821"/>
                  <a:pt x="35566" y="244671"/>
                  <a:pt x="48865" y="268488"/>
                </a:cubicBezTo>
                <a:lnTo>
                  <a:pt x="51726" y="273610"/>
                </a:lnTo>
                <a:lnTo>
                  <a:pt x="30594" y="349274"/>
                </a:lnTo>
                <a:lnTo>
                  <a:pt x="106304" y="328152"/>
                </a:lnTo>
                <a:lnTo>
                  <a:pt x="111423" y="331007"/>
                </a:lnTo>
                <a:cubicBezTo>
                  <a:pt x="135218" y="344274"/>
                  <a:pt x="162036" y="351337"/>
                  <a:pt x="189911" y="351337"/>
                </a:cubicBezTo>
                <a:cubicBezTo>
                  <a:pt x="279063" y="351337"/>
                  <a:pt x="351336" y="279064"/>
                  <a:pt x="351336" y="189912"/>
                </a:cubicBezTo>
                <a:cubicBezTo>
                  <a:pt x="351336" y="100759"/>
                  <a:pt x="279063" y="28487"/>
                  <a:pt x="189911" y="28487"/>
                </a:cubicBezTo>
                <a:close/>
                <a:moveTo>
                  <a:pt x="128190" y="208903"/>
                </a:moveTo>
                <a:lnTo>
                  <a:pt x="213618" y="208903"/>
                </a:lnTo>
                <a:cubicBezTo>
                  <a:pt x="221484" y="208903"/>
                  <a:pt x="227861" y="215280"/>
                  <a:pt x="227861" y="223146"/>
                </a:cubicBezTo>
                <a:cubicBezTo>
                  <a:pt x="227861" y="230357"/>
                  <a:pt x="222502" y="236317"/>
                  <a:pt x="215549" y="237260"/>
                </a:cubicBezTo>
                <a:lnTo>
                  <a:pt x="213618" y="237390"/>
                </a:lnTo>
                <a:lnTo>
                  <a:pt x="128190" y="237390"/>
                </a:lnTo>
                <a:cubicBezTo>
                  <a:pt x="120324" y="237390"/>
                  <a:pt x="113947" y="231012"/>
                  <a:pt x="113947" y="223146"/>
                </a:cubicBezTo>
                <a:cubicBezTo>
                  <a:pt x="113947" y="215935"/>
                  <a:pt x="119305" y="209976"/>
                  <a:pt x="126257" y="209032"/>
                </a:cubicBezTo>
                <a:lnTo>
                  <a:pt x="128190" y="208903"/>
                </a:lnTo>
                <a:lnTo>
                  <a:pt x="213618" y="208903"/>
                </a:lnTo>
                <a:lnTo>
                  <a:pt x="128190" y="208903"/>
                </a:lnTo>
                <a:close/>
                <a:moveTo>
                  <a:pt x="128190" y="142434"/>
                </a:moveTo>
                <a:lnTo>
                  <a:pt x="251718" y="142434"/>
                </a:lnTo>
                <a:cubicBezTo>
                  <a:pt x="259584" y="142434"/>
                  <a:pt x="265961" y="148811"/>
                  <a:pt x="265961" y="156677"/>
                </a:cubicBezTo>
                <a:cubicBezTo>
                  <a:pt x="265961" y="163888"/>
                  <a:pt x="260602" y="169847"/>
                  <a:pt x="253651" y="170791"/>
                </a:cubicBezTo>
                <a:lnTo>
                  <a:pt x="251718" y="170921"/>
                </a:lnTo>
                <a:lnTo>
                  <a:pt x="128190" y="170921"/>
                </a:lnTo>
                <a:cubicBezTo>
                  <a:pt x="120324" y="170921"/>
                  <a:pt x="113947" y="164543"/>
                  <a:pt x="113947" y="156677"/>
                </a:cubicBezTo>
                <a:cubicBezTo>
                  <a:pt x="113947" y="149466"/>
                  <a:pt x="119305" y="143507"/>
                  <a:pt x="126257" y="142564"/>
                </a:cubicBezTo>
                <a:lnTo>
                  <a:pt x="128190" y="142434"/>
                </a:lnTo>
                <a:lnTo>
                  <a:pt x="251718" y="142434"/>
                </a:lnTo>
                <a:lnTo>
                  <a:pt x="128190" y="142434"/>
                </a:ln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B0922DB6-E4E6-E32E-42FA-4C0B1AAE40BE}"/>
              </a:ext>
              <a:ext uri="{C183D7F6-B498-43B3-948B-1728B52AA6E4}">
                <adec:decorative xmlns:adec="http://schemas.microsoft.com/office/drawing/2017/decorative" val="1"/>
              </a:ext>
            </a:extLst>
          </p:cNvPr>
          <p:cNvSpPr/>
          <p:nvPr/>
        </p:nvSpPr>
        <p:spPr>
          <a:xfrm>
            <a:off x="6453082" y="4464656"/>
            <a:ext cx="256380" cy="332345"/>
          </a:xfrm>
          <a:custGeom>
            <a:avLst/>
            <a:gdLst>
              <a:gd name="connsiteX0" fmla="*/ 0 w 256380"/>
              <a:gd name="connsiteY0" fmla="*/ 42730 h 332345"/>
              <a:gd name="connsiteX1" fmla="*/ 42730 w 256380"/>
              <a:gd name="connsiteY1" fmla="*/ 0 h 332345"/>
              <a:gd name="connsiteX2" fmla="*/ 125934 w 256380"/>
              <a:gd name="connsiteY2" fmla="*/ 0 h 332345"/>
              <a:gd name="connsiteX3" fmla="*/ 156147 w 256380"/>
              <a:gd name="connsiteY3" fmla="*/ 12515 h 332345"/>
              <a:gd name="connsiteX4" fmla="*/ 243865 w 256380"/>
              <a:gd name="connsiteY4" fmla="*/ 100233 h 332345"/>
              <a:gd name="connsiteX5" fmla="*/ 256380 w 256380"/>
              <a:gd name="connsiteY5" fmla="*/ 130447 h 332345"/>
              <a:gd name="connsiteX6" fmla="*/ 256380 w 256380"/>
              <a:gd name="connsiteY6" fmla="*/ 289615 h 332345"/>
              <a:gd name="connsiteX7" fmla="*/ 213650 w 256380"/>
              <a:gd name="connsiteY7" fmla="*/ 332345 h 332345"/>
              <a:gd name="connsiteX8" fmla="*/ 42730 w 256380"/>
              <a:gd name="connsiteY8" fmla="*/ 332345 h 332345"/>
              <a:gd name="connsiteX9" fmla="*/ 0 w 256380"/>
              <a:gd name="connsiteY9" fmla="*/ 289615 h 332345"/>
              <a:gd name="connsiteX10" fmla="*/ 0 w 256380"/>
              <a:gd name="connsiteY10" fmla="*/ 42730 h 332345"/>
              <a:gd name="connsiteX11" fmla="*/ 42730 w 256380"/>
              <a:gd name="connsiteY11" fmla="*/ 28487 h 332345"/>
              <a:gd name="connsiteX12" fmla="*/ 28487 w 256380"/>
              <a:gd name="connsiteY12" fmla="*/ 42730 h 332345"/>
              <a:gd name="connsiteX13" fmla="*/ 28487 w 256380"/>
              <a:gd name="connsiteY13" fmla="*/ 289615 h 332345"/>
              <a:gd name="connsiteX14" fmla="*/ 42730 w 256380"/>
              <a:gd name="connsiteY14" fmla="*/ 303859 h 332345"/>
              <a:gd name="connsiteX15" fmla="*/ 213650 w 256380"/>
              <a:gd name="connsiteY15" fmla="*/ 303859 h 332345"/>
              <a:gd name="connsiteX16" fmla="*/ 227894 w 256380"/>
              <a:gd name="connsiteY16" fmla="*/ 289615 h 332345"/>
              <a:gd name="connsiteX17" fmla="*/ 227894 w 256380"/>
              <a:gd name="connsiteY17" fmla="*/ 132891 h 332345"/>
              <a:gd name="connsiteX18" fmla="*/ 166246 w 256380"/>
              <a:gd name="connsiteY18" fmla="*/ 132891 h 332345"/>
              <a:gd name="connsiteX19" fmla="*/ 123516 w 256380"/>
              <a:gd name="connsiteY19" fmla="*/ 90161 h 332345"/>
              <a:gd name="connsiteX20" fmla="*/ 123516 w 256380"/>
              <a:gd name="connsiteY20" fmla="*/ 28487 h 332345"/>
              <a:gd name="connsiteX21" fmla="*/ 42730 w 256380"/>
              <a:gd name="connsiteY21" fmla="*/ 28487 h 332345"/>
              <a:gd name="connsiteX22" fmla="*/ 152003 w 256380"/>
              <a:gd name="connsiteY22" fmla="*/ 48657 h 332345"/>
              <a:gd name="connsiteX23" fmla="*/ 152003 w 256380"/>
              <a:gd name="connsiteY23" fmla="*/ 90161 h 332345"/>
              <a:gd name="connsiteX24" fmla="*/ 166246 w 256380"/>
              <a:gd name="connsiteY24" fmla="*/ 104405 h 332345"/>
              <a:gd name="connsiteX25" fmla="*/ 207750 w 256380"/>
              <a:gd name="connsiteY25" fmla="*/ 104405 h 332345"/>
              <a:gd name="connsiteX26" fmla="*/ 152003 w 256380"/>
              <a:gd name="connsiteY26" fmla="*/ 48657 h 3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6380" h="332345">
                <a:moveTo>
                  <a:pt x="0" y="42730"/>
                </a:moveTo>
                <a:cubicBezTo>
                  <a:pt x="0" y="19131"/>
                  <a:pt x="19131" y="0"/>
                  <a:pt x="42730" y="0"/>
                </a:cubicBezTo>
                <a:lnTo>
                  <a:pt x="125934" y="0"/>
                </a:lnTo>
                <a:cubicBezTo>
                  <a:pt x="137266" y="0"/>
                  <a:pt x="148135" y="4502"/>
                  <a:pt x="156147" y="12515"/>
                </a:cubicBezTo>
                <a:lnTo>
                  <a:pt x="243865" y="100233"/>
                </a:lnTo>
                <a:cubicBezTo>
                  <a:pt x="251877" y="108246"/>
                  <a:pt x="256380" y="119115"/>
                  <a:pt x="256380" y="130447"/>
                </a:cubicBezTo>
                <a:lnTo>
                  <a:pt x="256380" y="289615"/>
                </a:lnTo>
                <a:cubicBezTo>
                  <a:pt x="256380" y="313214"/>
                  <a:pt x="237249" y="332345"/>
                  <a:pt x="213650" y="332345"/>
                </a:cubicBezTo>
                <a:lnTo>
                  <a:pt x="42730" y="332345"/>
                </a:lnTo>
                <a:cubicBezTo>
                  <a:pt x="19131" y="332345"/>
                  <a:pt x="0" y="313214"/>
                  <a:pt x="0" y="289615"/>
                </a:cubicBezTo>
                <a:lnTo>
                  <a:pt x="0" y="42730"/>
                </a:lnTo>
                <a:close/>
                <a:moveTo>
                  <a:pt x="42730" y="28487"/>
                </a:moveTo>
                <a:cubicBezTo>
                  <a:pt x="34864" y="28487"/>
                  <a:pt x="28487" y="34864"/>
                  <a:pt x="28487" y="42730"/>
                </a:cubicBezTo>
                <a:lnTo>
                  <a:pt x="28487" y="289615"/>
                </a:lnTo>
                <a:cubicBezTo>
                  <a:pt x="28487" y="297481"/>
                  <a:pt x="34864" y="303859"/>
                  <a:pt x="42730" y="303859"/>
                </a:cubicBezTo>
                <a:lnTo>
                  <a:pt x="213650" y="303859"/>
                </a:lnTo>
                <a:cubicBezTo>
                  <a:pt x="221516" y="303859"/>
                  <a:pt x="227894" y="297481"/>
                  <a:pt x="227894" y="289615"/>
                </a:cubicBezTo>
                <a:lnTo>
                  <a:pt x="227894" y="132891"/>
                </a:lnTo>
                <a:lnTo>
                  <a:pt x="166246" y="132891"/>
                </a:lnTo>
                <a:cubicBezTo>
                  <a:pt x="142648" y="132891"/>
                  <a:pt x="123516" y="113760"/>
                  <a:pt x="123516" y="90161"/>
                </a:cubicBezTo>
                <a:lnTo>
                  <a:pt x="123516" y="28487"/>
                </a:lnTo>
                <a:lnTo>
                  <a:pt x="42730" y="28487"/>
                </a:lnTo>
                <a:close/>
                <a:moveTo>
                  <a:pt x="152003" y="48657"/>
                </a:moveTo>
                <a:lnTo>
                  <a:pt x="152003" y="90161"/>
                </a:lnTo>
                <a:cubicBezTo>
                  <a:pt x="152003" y="98027"/>
                  <a:pt x="158380" y="104405"/>
                  <a:pt x="166246" y="104405"/>
                </a:cubicBezTo>
                <a:lnTo>
                  <a:pt x="207750" y="104405"/>
                </a:lnTo>
                <a:lnTo>
                  <a:pt x="152003" y="48657"/>
                </a:ln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8A94A8C2-7B8E-9079-86A3-72C776D3B59F}"/>
              </a:ext>
              <a:ext uri="{C183D7F6-B498-43B3-948B-1728B52AA6E4}">
                <adec:decorative xmlns:adec="http://schemas.microsoft.com/office/drawing/2017/decorative" val="1"/>
              </a:ext>
            </a:extLst>
          </p:cNvPr>
          <p:cNvSpPr/>
          <p:nvPr/>
        </p:nvSpPr>
        <p:spPr>
          <a:xfrm>
            <a:off x="6503008" y="4596395"/>
            <a:ext cx="253949" cy="248083"/>
          </a:xfrm>
          <a:custGeom>
            <a:avLst/>
            <a:gdLst>
              <a:gd name="connsiteX0" fmla="*/ 0 w 253949"/>
              <a:gd name="connsiteY0" fmla="*/ 219597 h 248083"/>
              <a:gd name="connsiteX1" fmla="*/ 40299 w 253949"/>
              <a:gd name="connsiteY1" fmla="*/ 248084 h 248083"/>
              <a:gd name="connsiteX2" fmla="*/ 163741 w 253949"/>
              <a:gd name="connsiteY2" fmla="*/ 248084 h 248083"/>
              <a:gd name="connsiteX3" fmla="*/ 253949 w 253949"/>
              <a:gd name="connsiteY3" fmla="*/ 157876 h 248083"/>
              <a:gd name="connsiteX4" fmla="*/ 253949 w 253949"/>
              <a:gd name="connsiteY4" fmla="*/ 46187 h 248083"/>
              <a:gd name="connsiteX5" fmla="*/ 241434 w 253949"/>
              <a:gd name="connsiteY5" fmla="*/ 15971 h 248083"/>
              <a:gd name="connsiteX6" fmla="*/ 225462 w 253949"/>
              <a:gd name="connsiteY6" fmla="*/ 0 h 248083"/>
              <a:gd name="connsiteX7" fmla="*/ 225462 w 253949"/>
              <a:gd name="connsiteY7" fmla="*/ 157876 h 248083"/>
              <a:gd name="connsiteX8" fmla="*/ 163741 w 253949"/>
              <a:gd name="connsiteY8" fmla="*/ 219597 h 248083"/>
              <a:gd name="connsiteX9" fmla="*/ 0 w 253949"/>
              <a:gd name="connsiteY9" fmla="*/ 219597 h 24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949" h="248083">
                <a:moveTo>
                  <a:pt x="0" y="219597"/>
                </a:moveTo>
                <a:cubicBezTo>
                  <a:pt x="5866" y="236193"/>
                  <a:pt x="21694" y="248084"/>
                  <a:pt x="40299" y="248084"/>
                </a:cubicBezTo>
                <a:lnTo>
                  <a:pt x="163741" y="248084"/>
                </a:lnTo>
                <a:cubicBezTo>
                  <a:pt x="213561" y="248084"/>
                  <a:pt x="253949" y="207697"/>
                  <a:pt x="253949" y="157876"/>
                </a:cubicBezTo>
                <a:lnTo>
                  <a:pt x="253949" y="46187"/>
                </a:lnTo>
                <a:cubicBezTo>
                  <a:pt x="253949" y="34853"/>
                  <a:pt x="249446" y="23984"/>
                  <a:pt x="241434" y="15971"/>
                </a:cubicBezTo>
                <a:lnTo>
                  <a:pt x="225462" y="0"/>
                </a:lnTo>
                <a:lnTo>
                  <a:pt x="225462" y="157876"/>
                </a:lnTo>
                <a:cubicBezTo>
                  <a:pt x="225462" y="191963"/>
                  <a:pt x="197828" y="219597"/>
                  <a:pt x="163741" y="219597"/>
                </a:cubicBezTo>
                <a:lnTo>
                  <a:pt x="0" y="219597"/>
                </a:ln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13" name="Graphic 61">
            <a:extLst>
              <a:ext uri="{FF2B5EF4-FFF2-40B4-BE49-F238E27FC236}">
                <a16:creationId xmlns:a16="http://schemas.microsoft.com/office/drawing/2014/main" id="{AC75A8D8-9C1D-3191-F953-BA157365FE7D}"/>
              </a:ext>
              <a:ext uri="{C183D7F6-B498-43B3-948B-1728B52AA6E4}">
                <adec:decorative xmlns:adec="http://schemas.microsoft.com/office/drawing/2017/decorative" val="1"/>
              </a:ext>
            </a:extLst>
          </p:cNvPr>
          <p:cNvSpPr/>
          <p:nvPr/>
        </p:nvSpPr>
        <p:spPr>
          <a:xfrm>
            <a:off x="3574873" y="4483647"/>
            <a:ext cx="341840" cy="341841"/>
          </a:xfrm>
          <a:custGeom>
            <a:avLst/>
            <a:gdLst>
              <a:gd name="connsiteX0" fmla="*/ 280119 w 341840"/>
              <a:gd name="connsiteY0" fmla="*/ 0 h 341841"/>
              <a:gd name="connsiteX1" fmla="*/ 341840 w 341840"/>
              <a:gd name="connsiteY1" fmla="*/ 61721 h 341841"/>
              <a:gd name="connsiteX2" fmla="*/ 341840 w 341840"/>
              <a:gd name="connsiteY2" fmla="*/ 280120 h 341841"/>
              <a:gd name="connsiteX3" fmla="*/ 280119 w 341840"/>
              <a:gd name="connsiteY3" fmla="*/ 341841 h 341841"/>
              <a:gd name="connsiteX4" fmla="*/ 61721 w 341840"/>
              <a:gd name="connsiteY4" fmla="*/ 341841 h 341841"/>
              <a:gd name="connsiteX5" fmla="*/ 0 w 341840"/>
              <a:gd name="connsiteY5" fmla="*/ 280120 h 341841"/>
              <a:gd name="connsiteX6" fmla="*/ 0 w 341840"/>
              <a:gd name="connsiteY6" fmla="*/ 61721 h 341841"/>
              <a:gd name="connsiteX7" fmla="*/ 61721 w 341840"/>
              <a:gd name="connsiteY7" fmla="*/ 0 h 341841"/>
              <a:gd name="connsiteX8" fmla="*/ 280119 w 341840"/>
              <a:gd name="connsiteY8" fmla="*/ 0 h 341841"/>
              <a:gd name="connsiteX9" fmla="*/ 313354 w 341840"/>
              <a:gd name="connsiteY9" fmla="*/ 104451 h 341841"/>
              <a:gd name="connsiteX10" fmla="*/ 28487 w 341840"/>
              <a:gd name="connsiteY10" fmla="*/ 104451 h 341841"/>
              <a:gd name="connsiteX11" fmla="*/ 28487 w 341840"/>
              <a:gd name="connsiteY11" fmla="*/ 280120 h 341841"/>
              <a:gd name="connsiteX12" fmla="*/ 61721 w 341840"/>
              <a:gd name="connsiteY12" fmla="*/ 313354 h 341841"/>
              <a:gd name="connsiteX13" fmla="*/ 280119 w 341840"/>
              <a:gd name="connsiteY13" fmla="*/ 313354 h 341841"/>
              <a:gd name="connsiteX14" fmla="*/ 313354 w 341840"/>
              <a:gd name="connsiteY14" fmla="*/ 280120 h 341841"/>
              <a:gd name="connsiteX15" fmla="*/ 313354 w 341840"/>
              <a:gd name="connsiteY15" fmla="*/ 104451 h 341841"/>
              <a:gd name="connsiteX16" fmla="*/ 90208 w 341840"/>
              <a:gd name="connsiteY16" fmla="*/ 218398 h 341841"/>
              <a:gd name="connsiteX17" fmla="*/ 113947 w 341840"/>
              <a:gd name="connsiteY17" fmla="*/ 242137 h 341841"/>
              <a:gd name="connsiteX18" fmla="*/ 90208 w 341840"/>
              <a:gd name="connsiteY18" fmla="*/ 265876 h 341841"/>
              <a:gd name="connsiteX19" fmla="*/ 66469 w 341840"/>
              <a:gd name="connsiteY19" fmla="*/ 242137 h 341841"/>
              <a:gd name="connsiteX20" fmla="*/ 90208 w 341840"/>
              <a:gd name="connsiteY20" fmla="*/ 218398 h 341841"/>
              <a:gd name="connsiteX21" fmla="*/ 170920 w 341840"/>
              <a:gd name="connsiteY21" fmla="*/ 218398 h 341841"/>
              <a:gd name="connsiteX22" fmla="*/ 194659 w 341840"/>
              <a:gd name="connsiteY22" fmla="*/ 242137 h 341841"/>
              <a:gd name="connsiteX23" fmla="*/ 170920 w 341840"/>
              <a:gd name="connsiteY23" fmla="*/ 265876 h 341841"/>
              <a:gd name="connsiteX24" fmla="*/ 147181 w 341840"/>
              <a:gd name="connsiteY24" fmla="*/ 242137 h 341841"/>
              <a:gd name="connsiteX25" fmla="*/ 170920 w 341840"/>
              <a:gd name="connsiteY25" fmla="*/ 218398 h 341841"/>
              <a:gd name="connsiteX26" fmla="*/ 90208 w 341840"/>
              <a:gd name="connsiteY26" fmla="*/ 142434 h 341841"/>
              <a:gd name="connsiteX27" fmla="*/ 113947 w 341840"/>
              <a:gd name="connsiteY27" fmla="*/ 166173 h 341841"/>
              <a:gd name="connsiteX28" fmla="*/ 90208 w 341840"/>
              <a:gd name="connsiteY28" fmla="*/ 189912 h 341841"/>
              <a:gd name="connsiteX29" fmla="*/ 66469 w 341840"/>
              <a:gd name="connsiteY29" fmla="*/ 166173 h 341841"/>
              <a:gd name="connsiteX30" fmla="*/ 90208 w 341840"/>
              <a:gd name="connsiteY30" fmla="*/ 142434 h 341841"/>
              <a:gd name="connsiteX31" fmla="*/ 170920 w 341840"/>
              <a:gd name="connsiteY31" fmla="*/ 142434 h 341841"/>
              <a:gd name="connsiteX32" fmla="*/ 194659 w 341840"/>
              <a:gd name="connsiteY32" fmla="*/ 166173 h 341841"/>
              <a:gd name="connsiteX33" fmla="*/ 170920 w 341840"/>
              <a:gd name="connsiteY33" fmla="*/ 189912 h 341841"/>
              <a:gd name="connsiteX34" fmla="*/ 147181 w 341840"/>
              <a:gd name="connsiteY34" fmla="*/ 166173 h 341841"/>
              <a:gd name="connsiteX35" fmla="*/ 170920 w 341840"/>
              <a:gd name="connsiteY35" fmla="*/ 142434 h 341841"/>
              <a:gd name="connsiteX36" fmla="*/ 251632 w 341840"/>
              <a:gd name="connsiteY36" fmla="*/ 142434 h 341841"/>
              <a:gd name="connsiteX37" fmla="*/ 275371 w 341840"/>
              <a:gd name="connsiteY37" fmla="*/ 166173 h 341841"/>
              <a:gd name="connsiteX38" fmla="*/ 251632 w 341840"/>
              <a:gd name="connsiteY38" fmla="*/ 189912 h 341841"/>
              <a:gd name="connsiteX39" fmla="*/ 227894 w 341840"/>
              <a:gd name="connsiteY39" fmla="*/ 166173 h 341841"/>
              <a:gd name="connsiteX40" fmla="*/ 251632 w 341840"/>
              <a:gd name="connsiteY40" fmla="*/ 142434 h 341841"/>
              <a:gd name="connsiteX41" fmla="*/ 280119 w 341840"/>
              <a:gd name="connsiteY41" fmla="*/ 28487 h 341841"/>
              <a:gd name="connsiteX42" fmla="*/ 61721 w 341840"/>
              <a:gd name="connsiteY42" fmla="*/ 28487 h 341841"/>
              <a:gd name="connsiteX43" fmla="*/ 28487 w 341840"/>
              <a:gd name="connsiteY43" fmla="*/ 61721 h 341841"/>
              <a:gd name="connsiteX44" fmla="*/ 28487 w 341840"/>
              <a:gd name="connsiteY44" fmla="*/ 75965 h 341841"/>
              <a:gd name="connsiteX45" fmla="*/ 313354 w 341840"/>
              <a:gd name="connsiteY45" fmla="*/ 75965 h 341841"/>
              <a:gd name="connsiteX46" fmla="*/ 313354 w 341840"/>
              <a:gd name="connsiteY46" fmla="*/ 61721 h 341841"/>
              <a:gd name="connsiteX47" fmla="*/ 280119 w 341840"/>
              <a:gd name="connsiteY47" fmla="*/ 28487 h 34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1840" h="341841">
                <a:moveTo>
                  <a:pt x="280119" y="0"/>
                </a:moveTo>
                <a:cubicBezTo>
                  <a:pt x="314206" y="0"/>
                  <a:pt x="341840" y="27633"/>
                  <a:pt x="341840" y="61721"/>
                </a:cubicBezTo>
                <a:lnTo>
                  <a:pt x="341840" y="280120"/>
                </a:lnTo>
                <a:cubicBezTo>
                  <a:pt x="341840" y="314207"/>
                  <a:pt x="314206" y="341841"/>
                  <a:pt x="280119" y="341841"/>
                </a:cubicBezTo>
                <a:lnTo>
                  <a:pt x="61721" y="341841"/>
                </a:lnTo>
                <a:cubicBezTo>
                  <a:pt x="27633" y="341841"/>
                  <a:pt x="0" y="314207"/>
                  <a:pt x="0" y="280120"/>
                </a:cubicBezTo>
                <a:lnTo>
                  <a:pt x="0" y="61721"/>
                </a:lnTo>
                <a:cubicBezTo>
                  <a:pt x="0" y="27633"/>
                  <a:pt x="27633" y="0"/>
                  <a:pt x="61721" y="0"/>
                </a:cubicBezTo>
                <a:lnTo>
                  <a:pt x="280119" y="0"/>
                </a:lnTo>
                <a:close/>
                <a:moveTo>
                  <a:pt x="313354" y="104451"/>
                </a:moveTo>
                <a:lnTo>
                  <a:pt x="28487" y="104451"/>
                </a:lnTo>
                <a:lnTo>
                  <a:pt x="28487" y="280120"/>
                </a:lnTo>
                <a:cubicBezTo>
                  <a:pt x="28487" y="298475"/>
                  <a:pt x="43366" y="313354"/>
                  <a:pt x="61721" y="313354"/>
                </a:cubicBezTo>
                <a:lnTo>
                  <a:pt x="280119" y="313354"/>
                </a:lnTo>
                <a:cubicBezTo>
                  <a:pt x="298474" y="313354"/>
                  <a:pt x="313354" y="298475"/>
                  <a:pt x="313354" y="280120"/>
                </a:cubicBezTo>
                <a:lnTo>
                  <a:pt x="313354" y="104451"/>
                </a:lnTo>
                <a:close/>
                <a:moveTo>
                  <a:pt x="90208" y="218398"/>
                </a:moveTo>
                <a:cubicBezTo>
                  <a:pt x="103319" y="218398"/>
                  <a:pt x="113947" y="229026"/>
                  <a:pt x="113947" y="242137"/>
                </a:cubicBezTo>
                <a:cubicBezTo>
                  <a:pt x="113947" y="255249"/>
                  <a:pt x="103319" y="265876"/>
                  <a:pt x="90208" y="265876"/>
                </a:cubicBezTo>
                <a:cubicBezTo>
                  <a:pt x="77097" y="265876"/>
                  <a:pt x="66469" y="255249"/>
                  <a:pt x="66469" y="242137"/>
                </a:cubicBezTo>
                <a:cubicBezTo>
                  <a:pt x="66469" y="229026"/>
                  <a:pt x="77097" y="218398"/>
                  <a:pt x="90208" y="218398"/>
                </a:cubicBezTo>
                <a:close/>
                <a:moveTo>
                  <a:pt x="170920" y="218398"/>
                </a:moveTo>
                <a:cubicBezTo>
                  <a:pt x="184032" y="218398"/>
                  <a:pt x="194659" y="229026"/>
                  <a:pt x="194659" y="242137"/>
                </a:cubicBezTo>
                <a:cubicBezTo>
                  <a:pt x="194659" y="255249"/>
                  <a:pt x="184032" y="265876"/>
                  <a:pt x="170920" y="265876"/>
                </a:cubicBezTo>
                <a:cubicBezTo>
                  <a:pt x="157809" y="265876"/>
                  <a:pt x="147181" y="255249"/>
                  <a:pt x="147181" y="242137"/>
                </a:cubicBezTo>
                <a:cubicBezTo>
                  <a:pt x="147181" y="229026"/>
                  <a:pt x="157809" y="218398"/>
                  <a:pt x="170920" y="218398"/>
                </a:cubicBezTo>
                <a:close/>
                <a:moveTo>
                  <a:pt x="90208" y="142434"/>
                </a:moveTo>
                <a:cubicBezTo>
                  <a:pt x="103319" y="142434"/>
                  <a:pt x="113947" y="153061"/>
                  <a:pt x="113947" y="166173"/>
                </a:cubicBezTo>
                <a:cubicBezTo>
                  <a:pt x="113947" y="179284"/>
                  <a:pt x="103319" y="189912"/>
                  <a:pt x="90208" y="189912"/>
                </a:cubicBezTo>
                <a:cubicBezTo>
                  <a:pt x="77097" y="189912"/>
                  <a:pt x="66469" y="179284"/>
                  <a:pt x="66469" y="166173"/>
                </a:cubicBezTo>
                <a:cubicBezTo>
                  <a:pt x="66469" y="153061"/>
                  <a:pt x="77097" y="142434"/>
                  <a:pt x="90208" y="142434"/>
                </a:cubicBezTo>
                <a:close/>
                <a:moveTo>
                  <a:pt x="170920" y="142434"/>
                </a:moveTo>
                <a:cubicBezTo>
                  <a:pt x="184032" y="142434"/>
                  <a:pt x="194659" y="153061"/>
                  <a:pt x="194659" y="166173"/>
                </a:cubicBezTo>
                <a:cubicBezTo>
                  <a:pt x="194659" y="179284"/>
                  <a:pt x="184032" y="189912"/>
                  <a:pt x="170920" y="189912"/>
                </a:cubicBezTo>
                <a:cubicBezTo>
                  <a:pt x="157809" y="189912"/>
                  <a:pt x="147181" y="179284"/>
                  <a:pt x="147181" y="166173"/>
                </a:cubicBezTo>
                <a:cubicBezTo>
                  <a:pt x="147181" y="153061"/>
                  <a:pt x="157809" y="142434"/>
                  <a:pt x="170920" y="142434"/>
                </a:cubicBezTo>
                <a:close/>
                <a:moveTo>
                  <a:pt x="251632" y="142434"/>
                </a:moveTo>
                <a:cubicBezTo>
                  <a:pt x="264744" y="142434"/>
                  <a:pt x="275371" y="153061"/>
                  <a:pt x="275371" y="166173"/>
                </a:cubicBezTo>
                <a:cubicBezTo>
                  <a:pt x="275371" y="179284"/>
                  <a:pt x="264744" y="189912"/>
                  <a:pt x="251632" y="189912"/>
                </a:cubicBezTo>
                <a:cubicBezTo>
                  <a:pt x="238521" y="189912"/>
                  <a:pt x="227894" y="179284"/>
                  <a:pt x="227894" y="166173"/>
                </a:cubicBezTo>
                <a:cubicBezTo>
                  <a:pt x="227894" y="153061"/>
                  <a:pt x="238521" y="142434"/>
                  <a:pt x="251632" y="142434"/>
                </a:cubicBezTo>
                <a:close/>
                <a:moveTo>
                  <a:pt x="280119" y="28487"/>
                </a:moveTo>
                <a:lnTo>
                  <a:pt x="61721" y="28487"/>
                </a:lnTo>
                <a:cubicBezTo>
                  <a:pt x="43366" y="28487"/>
                  <a:pt x="28487" y="43366"/>
                  <a:pt x="28487" y="61721"/>
                </a:cubicBezTo>
                <a:lnTo>
                  <a:pt x="28487" y="75965"/>
                </a:lnTo>
                <a:lnTo>
                  <a:pt x="313354" y="75965"/>
                </a:lnTo>
                <a:lnTo>
                  <a:pt x="313354" y="61721"/>
                </a:lnTo>
                <a:cubicBezTo>
                  <a:pt x="313354" y="43366"/>
                  <a:pt x="298474" y="28487"/>
                  <a:pt x="280119" y="28487"/>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14" name="Graphic 62">
            <a:extLst>
              <a:ext uri="{FF2B5EF4-FFF2-40B4-BE49-F238E27FC236}">
                <a16:creationId xmlns:a16="http://schemas.microsoft.com/office/drawing/2014/main" id="{135AD45D-F281-4E71-D65E-8390DF62DE3E}"/>
              </a:ext>
              <a:ext uri="{C183D7F6-B498-43B3-948B-1728B52AA6E4}">
                <adec:decorative xmlns:adec="http://schemas.microsoft.com/office/drawing/2017/decorative" val="1"/>
              </a:ext>
            </a:extLst>
          </p:cNvPr>
          <p:cNvSpPr/>
          <p:nvPr/>
        </p:nvSpPr>
        <p:spPr>
          <a:xfrm>
            <a:off x="8321247" y="4502638"/>
            <a:ext cx="379822" cy="303946"/>
          </a:xfrm>
          <a:custGeom>
            <a:avLst/>
            <a:gdLst>
              <a:gd name="connsiteX0" fmla="*/ 337092 w 379822"/>
              <a:gd name="connsiteY0" fmla="*/ 0 h 303946"/>
              <a:gd name="connsiteX1" fmla="*/ 379823 w 379822"/>
              <a:gd name="connsiteY1" fmla="*/ 42730 h 303946"/>
              <a:gd name="connsiteX2" fmla="*/ 379823 w 379822"/>
              <a:gd name="connsiteY2" fmla="*/ 261216 h 303946"/>
              <a:gd name="connsiteX3" fmla="*/ 337092 w 379822"/>
              <a:gd name="connsiteY3" fmla="*/ 303946 h 303946"/>
              <a:gd name="connsiteX4" fmla="*/ 42730 w 379822"/>
              <a:gd name="connsiteY4" fmla="*/ 303946 h 303946"/>
              <a:gd name="connsiteX5" fmla="*/ 0 w 379822"/>
              <a:gd name="connsiteY5" fmla="*/ 261216 h 303946"/>
              <a:gd name="connsiteX6" fmla="*/ 0 w 379822"/>
              <a:gd name="connsiteY6" fmla="*/ 42730 h 303946"/>
              <a:gd name="connsiteX7" fmla="*/ 42730 w 379822"/>
              <a:gd name="connsiteY7" fmla="*/ 0 h 303946"/>
              <a:gd name="connsiteX8" fmla="*/ 337092 w 379822"/>
              <a:gd name="connsiteY8" fmla="*/ 0 h 303946"/>
              <a:gd name="connsiteX9" fmla="*/ 337092 w 379822"/>
              <a:gd name="connsiteY9" fmla="*/ 28487 h 303946"/>
              <a:gd name="connsiteX10" fmla="*/ 42730 w 379822"/>
              <a:gd name="connsiteY10" fmla="*/ 28487 h 303946"/>
              <a:gd name="connsiteX11" fmla="*/ 28487 w 379822"/>
              <a:gd name="connsiteY11" fmla="*/ 42730 h 303946"/>
              <a:gd name="connsiteX12" fmla="*/ 28487 w 379822"/>
              <a:gd name="connsiteY12" fmla="*/ 261216 h 303946"/>
              <a:gd name="connsiteX13" fmla="*/ 42730 w 379822"/>
              <a:gd name="connsiteY13" fmla="*/ 275459 h 303946"/>
              <a:gd name="connsiteX14" fmla="*/ 337092 w 379822"/>
              <a:gd name="connsiteY14" fmla="*/ 275459 h 303946"/>
              <a:gd name="connsiteX15" fmla="*/ 351336 w 379822"/>
              <a:gd name="connsiteY15" fmla="*/ 261216 h 303946"/>
              <a:gd name="connsiteX16" fmla="*/ 351336 w 379822"/>
              <a:gd name="connsiteY16" fmla="*/ 42730 h 303946"/>
              <a:gd name="connsiteX17" fmla="*/ 337092 w 379822"/>
              <a:gd name="connsiteY17" fmla="*/ 28487 h 303946"/>
              <a:gd name="connsiteX18" fmla="*/ 147181 w 379822"/>
              <a:gd name="connsiteY18" fmla="*/ 161425 h 303946"/>
              <a:gd name="connsiteX19" fmla="*/ 161425 w 379822"/>
              <a:gd name="connsiteY19" fmla="*/ 175668 h 303946"/>
              <a:gd name="connsiteX20" fmla="*/ 161425 w 379822"/>
              <a:gd name="connsiteY20" fmla="*/ 185025 h 303946"/>
              <a:gd name="connsiteX21" fmla="*/ 161275 w 379822"/>
              <a:gd name="connsiteY21" fmla="*/ 187088 h 303946"/>
              <a:gd name="connsiteX22" fmla="*/ 113946 w 379822"/>
              <a:gd name="connsiteY22" fmla="*/ 218416 h 303946"/>
              <a:gd name="connsiteX23" fmla="*/ 66618 w 379822"/>
              <a:gd name="connsiteY23" fmla="*/ 187065 h 303946"/>
              <a:gd name="connsiteX24" fmla="*/ 66469 w 379822"/>
              <a:gd name="connsiteY24" fmla="*/ 185008 h 303946"/>
              <a:gd name="connsiteX25" fmla="*/ 66469 w 379822"/>
              <a:gd name="connsiteY25" fmla="*/ 175668 h 303946"/>
              <a:gd name="connsiteX26" fmla="*/ 80712 w 379822"/>
              <a:gd name="connsiteY26" fmla="*/ 161425 h 303946"/>
              <a:gd name="connsiteX27" fmla="*/ 147181 w 379822"/>
              <a:gd name="connsiteY27" fmla="*/ 161425 h 303946"/>
              <a:gd name="connsiteX28" fmla="*/ 213694 w 379822"/>
              <a:gd name="connsiteY28" fmla="*/ 170846 h 303946"/>
              <a:gd name="connsiteX29" fmla="*/ 299110 w 379822"/>
              <a:gd name="connsiteY29" fmla="*/ 170846 h 303946"/>
              <a:gd name="connsiteX30" fmla="*/ 313354 w 379822"/>
              <a:gd name="connsiteY30" fmla="*/ 185090 h 303946"/>
              <a:gd name="connsiteX31" fmla="*/ 301044 w 379822"/>
              <a:gd name="connsiteY31" fmla="*/ 199204 h 303946"/>
              <a:gd name="connsiteX32" fmla="*/ 299110 w 379822"/>
              <a:gd name="connsiteY32" fmla="*/ 199333 h 303946"/>
              <a:gd name="connsiteX33" fmla="*/ 213694 w 379822"/>
              <a:gd name="connsiteY33" fmla="*/ 199333 h 303946"/>
              <a:gd name="connsiteX34" fmla="*/ 199451 w 379822"/>
              <a:gd name="connsiteY34" fmla="*/ 185090 h 303946"/>
              <a:gd name="connsiteX35" fmla="*/ 211761 w 379822"/>
              <a:gd name="connsiteY35" fmla="*/ 170977 h 303946"/>
              <a:gd name="connsiteX36" fmla="*/ 213694 w 379822"/>
              <a:gd name="connsiteY36" fmla="*/ 170846 h 303946"/>
              <a:gd name="connsiteX37" fmla="*/ 299110 w 379822"/>
              <a:gd name="connsiteY37" fmla="*/ 170846 h 303946"/>
              <a:gd name="connsiteX38" fmla="*/ 213694 w 379822"/>
              <a:gd name="connsiteY38" fmla="*/ 170846 h 303946"/>
              <a:gd name="connsiteX39" fmla="*/ 113947 w 379822"/>
              <a:gd name="connsiteY39" fmla="*/ 85502 h 303946"/>
              <a:gd name="connsiteX40" fmla="*/ 142433 w 379822"/>
              <a:gd name="connsiteY40" fmla="*/ 113989 h 303946"/>
              <a:gd name="connsiteX41" fmla="*/ 113947 w 379822"/>
              <a:gd name="connsiteY41" fmla="*/ 142474 h 303946"/>
              <a:gd name="connsiteX42" fmla="*/ 85461 w 379822"/>
              <a:gd name="connsiteY42" fmla="*/ 113989 h 303946"/>
              <a:gd name="connsiteX43" fmla="*/ 113947 w 379822"/>
              <a:gd name="connsiteY43" fmla="*/ 85502 h 303946"/>
              <a:gd name="connsiteX44" fmla="*/ 213694 w 379822"/>
              <a:gd name="connsiteY44" fmla="*/ 104451 h 303946"/>
              <a:gd name="connsiteX45" fmla="*/ 299110 w 379822"/>
              <a:gd name="connsiteY45" fmla="*/ 104451 h 303946"/>
              <a:gd name="connsiteX46" fmla="*/ 313354 w 379822"/>
              <a:gd name="connsiteY46" fmla="*/ 118695 h 303946"/>
              <a:gd name="connsiteX47" fmla="*/ 301044 w 379822"/>
              <a:gd name="connsiteY47" fmla="*/ 132809 h 303946"/>
              <a:gd name="connsiteX48" fmla="*/ 299110 w 379822"/>
              <a:gd name="connsiteY48" fmla="*/ 132938 h 303946"/>
              <a:gd name="connsiteX49" fmla="*/ 213694 w 379822"/>
              <a:gd name="connsiteY49" fmla="*/ 132938 h 303946"/>
              <a:gd name="connsiteX50" fmla="*/ 199451 w 379822"/>
              <a:gd name="connsiteY50" fmla="*/ 118695 h 303946"/>
              <a:gd name="connsiteX51" fmla="*/ 211761 w 379822"/>
              <a:gd name="connsiteY51" fmla="*/ 104582 h 303946"/>
              <a:gd name="connsiteX52" fmla="*/ 213694 w 379822"/>
              <a:gd name="connsiteY52" fmla="*/ 104451 h 303946"/>
              <a:gd name="connsiteX53" fmla="*/ 299110 w 379822"/>
              <a:gd name="connsiteY53" fmla="*/ 104451 h 303946"/>
              <a:gd name="connsiteX54" fmla="*/ 213694 w 379822"/>
              <a:gd name="connsiteY54" fmla="*/ 104451 h 30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79822" h="303946">
                <a:moveTo>
                  <a:pt x="337092" y="0"/>
                </a:moveTo>
                <a:cubicBezTo>
                  <a:pt x="360691" y="0"/>
                  <a:pt x="379823" y="19131"/>
                  <a:pt x="379823" y="42730"/>
                </a:cubicBezTo>
                <a:lnTo>
                  <a:pt x="379823" y="261216"/>
                </a:lnTo>
                <a:cubicBezTo>
                  <a:pt x="379823" y="284814"/>
                  <a:pt x="360691" y="303946"/>
                  <a:pt x="337092" y="303946"/>
                </a:cubicBezTo>
                <a:lnTo>
                  <a:pt x="42730" y="303946"/>
                </a:lnTo>
                <a:cubicBezTo>
                  <a:pt x="19131" y="303946"/>
                  <a:pt x="0" y="284814"/>
                  <a:pt x="0" y="261216"/>
                </a:cubicBezTo>
                <a:lnTo>
                  <a:pt x="0" y="42730"/>
                </a:lnTo>
                <a:cubicBezTo>
                  <a:pt x="0" y="19131"/>
                  <a:pt x="19131" y="0"/>
                  <a:pt x="42730" y="0"/>
                </a:cubicBezTo>
                <a:lnTo>
                  <a:pt x="337092" y="0"/>
                </a:lnTo>
                <a:close/>
                <a:moveTo>
                  <a:pt x="337092" y="28487"/>
                </a:moveTo>
                <a:lnTo>
                  <a:pt x="42730" y="28487"/>
                </a:lnTo>
                <a:cubicBezTo>
                  <a:pt x="34864" y="28487"/>
                  <a:pt x="28487" y="34864"/>
                  <a:pt x="28487" y="42730"/>
                </a:cubicBezTo>
                <a:lnTo>
                  <a:pt x="28487" y="261216"/>
                </a:lnTo>
                <a:cubicBezTo>
                  <a:pt x="28487" y="269082"/>
                  <a:pt x="34864" y="275459"/>
                  <a:pt x="42730" y="275459"/>
                </a:cubicBezTo>
                <a:lnTo>
                  <a:pt x="337092" y="275459"/>
                </a:lnTo>
                <a:cubicBezTo>
                  <a:pt x="344959" y="275459"/>
                  <a:pt x="351336" y="269082"/>
                  <a:pt x="351336" y="261216"/>
                </a:cubicBezTo>
                <a:lnTo>
                  <a:pt x="351336" y="42730"/>
                </a:lnTo>
                <a:cubicBezTo>
                  <a:pt x="351336" y="34864"/>
                  <a:pt x="344959" y="28487"/>
                  <a:pt x="337092" y="28487"/>
                </a:cubicBezTo>
                <a:close/>
                <a:moveTo>
                  <a:pt x="147181" y="161425"/>
                </a:moveTo>
                <a:cubicBezTo>
                  <a:pt x="155047" y="161425"/>
                  <a:pt x="161425" y="167802"/>
                  <a:pt x="161425" y="175668"/>
                </a:cubicBezTo>
                <a:lnTo>
                  <a:pt x="161425" y="185025"/>
                </a:lnTo>
                <a:lnTo>
                  <a:pt x="161275" y="187088"/>
                </a:lnTo>
                <a:cubicBezTo>
                  <a:pt x="158183" y="208223"/>
                  <a:pt x="140490" y="218416"/>
                  <a:pt x="113946" y="218416"/>
                </a:cubicBezTo>
                <a:cubicBezTo>
                  <a:pt x="87400" y="218416"/>
                  <a:pt x="69707" y="208213"/>
                  <a:pt x="66618" y="187065"/>
                </a:cubicBezTo>
                <a:lnTo>
                  <a:pt x="66469" y="185008"/>
                </a:lnTo>
                <a:lnTo>
                  <a:pt x="66469" y="175668"/>
                </a:lnTo>
                <a:cubicBezTo>
                  <a:pt x="66469" y="167802"/>
                  <a:pt x="72846" y="161425"/>
                  <a:pt x="80712" y="161425"/>
                </a:cubicBezTo>
                <a:lnTo>
                  <a:pt x="147181" y="161425"/>
                </a:lnTo>
                <a:close/>
                <a:moveTo>
                  <a:pt x="213694" y="170846"/>
                </a:moveTo>
                <a:lnTo>
                  <a:pt x="299110" y="170846"/>
                </a:lnTo>
                <a:cubicBezTo>
                  <a:pt x="306976" y="170846"/>
                  <a:pt x="313354" y="177224"/>
                  <a:pt x="313354" y="185090"/>
                </a:cubicBezTo>
                <a:cubicBezTo>
                  <a:pt x="313354" y="192301"/>
                  <a:pt x="307994" y="198260"/>
                  <a:pt x="301044" y="199204"/>
                </a:cubicBezTo>
                <a:lnTo>
                  <a:pt x="299110" y="199333"/>
                </a:lnTo>
                <a:lnTo>
                  <a:pt x="213694" y="199333"/>
                </a:lnTo>
                <a:cubicBezTo>
                  <a:pt x="205828" y="199333"/>
                  <a:pt x="199451" y="192958"/>
                  <a:pt x="199451" y="185090"/>
                </a:cubicBezTo>
                <a:cubicBezTo>
                  <a:pt x="199451" y="177879"/>
                  <a:pt x="204808" y="171919"/>
                  <a:pt x="211761" y="170977"/>
                </a:cubicBezTo>
                <a:lnTo>
                  <a:pt x="213694" y="170846"/>
                </a:lnTo>
                <a:lnTo>
                  <a:pt x="299110" y="170846"/>
                </a:lnTo>
                <a:lnTo>
                  <a:pt x="213694" y="170846"/>
                </a:lnTo>
                <a:close/>
                <a:moveTo>
                  <a:pt x="113947" y="85502"/>
                </a:moveTo>
                <a:cubicBezTo>
                  <a:pt x="129679" y="85502"/>
                  <a:pt x="142433" y="98255"/>
                  <a:pt x="142433" y="113989"/>
                </a:cubicBezTo>
                <a:cubicBezTo>
                  <a:pt x="142433" y="129721"/>
                  <a:pt x="129679" y="142474"/>
                  <a:pt x="113947" y="142474"/>
                </a:cubicBezTo>
                <a:cubicBezTo>
                  <a:pt x="98214" y="142474"/>
                  <a:pt x="85461" y="129721"/>
                  <a:pt x="85461" y="113989"/>
                </a:cubicBezTo>
                <a:cubicBezTo>
                  <a:pt x="85461" y="98255"/>
                  <a:pt x="98214" y="85502"/>
                  <a:pt x="113947" y="85502"/>
                </a:cubicBezTo>
                <a:close/>
                <a:moveTo>
                  <a:pt x="213694" y="104451"/>
                </a:moveTo>
                <a:lnTo>
                  <a:pt x="299110" y="104451"/>
                </a:lnTo>
                <a:cubicBezTo>
                  <a:pt x="306976" y="104451"/>
                  <a:pt x="313354" y="110828"/>
                  <a:pt x="313354" y="118695"/>
                </a:cubicBezTo>
                <a:cubicBezTo>
                  <a:pt x="313354" y="125906"/>
                  <a:pt x="307994" y="131865"/>
                  <a:pt x="301044" y="132809"/>
                </a:cubicBezTo>
                <a:lnTo>
                  <a:pt x="299110" y="132938"/>
                </a:lnTo>
                <a:lnTo>
                  <a:pt x="213694" y="132938"/>
                </a:lnTo>
                <a:cubicBezTo>
                  <a:pt x="205828" y="132938"/>
                  <a:pt x="199451" y="126561"/>
                  <a:pt x="199451" y="118695"/>
                </a:cubicBezTo>
                <a:cubicBezTo>
                  <a:pt x="199451" y="111484"/>
                  <a:pt x="204808" y="105525"/>
                  <a:pt x="211761" y="104582"/>
                </a:cubicBezTo>
                <a:lnTo>
                  <a:pt x="213694" y="104451"/>
                </a:lnTo>
                <a:lnTo>
                  <a:pt x="299110" y="104451"/>
                </a:lnTo>
                <a:lnTo>
                  <a:pt x="213694" y="104451"/>
                </a:ln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Tree>
    <p:extLst>
      <p:ext uri="{BB962C8B-B14F-4D97-AF65-F5344CB8AC3E}">
        <p14:creationId xmlns:p14="http://schemas.microsoft.com/office/powerpoint/2010/main" val="368367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400"/>
                                        <p:tgtEl>
                                          <p:spTgt spid="19"/>
                                        </p:tgtEl>
                                      </p:cBhvr>
                                    </p:animEffect>
                                  </p:childTnLst>
                                </p:cTn>
                              </p:par>
                              <p:par>
                                <p:cTn id="8" presetID="6" presetClass="emph" presetSubtype="0" accel="100000" autoRev="1" fill="hold" grpId="1" nodeType="withEffect">
                                  <p:stCondLst>
                                    <p:cond delay="0"/>
                                  </p:stCondLst>
                                  <p:childTnLst>
                                    <p:animScale>
                                      <p:cBhvr>
                                        <p:cTn id="9" dur="400" fill="hold"/>
                                        <p:tgtEl>
                                          <p:spTgt spid="19"/>
                                        </p:tgtEl>
                                      </p:cBhvr>
                                      <p:by x="90000" y="90000"/>
                                    </p:animScale>
                                  </p:childTnLst>
                                </p:cTn>
                              </p:par>
                              <p:par>
                                <p:cTn id="10" presetID="10" presetClass="entr" presetSubtype="0" fill="hold" grpId="0" nodeType="withEffect">
                                  <p:stCondLst>
                                    <p:cond delay="60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400"/>
                                        <p:tgtEl>
                                          <p:spTgt spid="65"/>
                                        </p:tgtEl>
                                      </p:cBhvr>
                                    </p:animEffect>
                                  </p:childTnLst>
                                </p:cTn>
                              </p:par>
                              <p:par>
                                <p:cTn id="13" presetID="6" presetClass="emph" presetSubtype="0" accel="100000" autoRev="1" fill="hold" grpId="1" nodeType="withEffect">
                                  <p:stCondLst>
                                    <p:cond delay="200"/>
                                  </p:stCondLst>
                                  <p:childTnLst>
                                    <p:animScale>
                                      <p:cBhvr>
                                        <p:cTn id="14" dur="400" fill="hold"/>
                                        <p:tgtEl>
                                          <p:spTgt spid="65"/>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65" grpId="0" animBg="1"/>
      <p:bldP spid="6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D52FCB-A0AD-41AE-AC48-A7BC7B394635}"/>
              </a:ext>
              <a:ext uri="{C183D7F6-B498-43B3-948B-1728B52AA6E4}">
                <adec:decorative xmlns:adec="http://schemas.microsoft.com/office/drawing/2017/decorative" val="1"/>
              </a:ext>
            </a:extLst>
          </p:cNvPr>
          <p:cNvPicPr>
            <a:picLocks noChangeAspect="1"/>
          </p:cNvPicPr>
          <p:nvPr/>
        </p:nvPicPr>
        <p:blipFill rotWithShape="1">
          <a:blip r:embed="rId3" cstate="hqprint">
            <a:alphaModFix amt="39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8476" t="10888" r="18476" b="9901"/>
          <a:stretch/>
        </p:blipFill>
        <p:spPr>
          <a:xfrm>
            <a:off x="1219200" y="782638"/>
            <a:ext cx="9753600" cy="5486400"/>
          </a:xfrm>
          <a:prstGeom prst="roundRect">
            <a:avLst>
              <a:gd name="adj" fmla="val 3205"/>
            </a:avLst>
          </a:prstGeom>
          <a:solidFill>
            <a:schemeClr val="bg1"/>
          </a:solidFill>
          <a:ln>
            <a:noFill/>
          </a:ln>
          <a:effectLst>
            <a:outerShdw blurRad="343645" dist="295501" dir="2700000" algn="tl" rotWithShape="0">
              <a:srgbClr val="F3484C">
                <a:alpha val="15816"/>
              </a:srgbClr>
            </a:outerShdw>
          </a:effectLst>
        </p:spPr>
      </p:pic>
      <p:sp>
        <p:nvSpPr>
          <p:cNvPr id="9" name="Title 20">
            <a:extLst>
              <a:ext uri="{FF2B5EF4-FFF2-40B4-BE49-F238E27FC236}">
                <a16:creationId xmlns:a16="http://schemas.microsoft.com/office/drawing/2014/main" id="{3E6B04E8-5BC8-EF88-1901-EA5B2347972E}"/>
              </a:ext>
            </a:extLst>
          </p:cNvPr>
          <p:cNvSpPr txBox="1">
            <a:spLocks noGrp="1"/>
          </p:cNvSpPr>
          <p:nvPr>
            <p:ph type="title" idx="4294967295"/>
          </p:nvPr>
        </p:nvSpPr>
        <p:spPr>
          <a:xfrm>
            <a:off x="4112701" y="2223488"/>
            <a:ext cx="3060453"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Microsoft 365 Copilot     </a:t>
            </a:r>
          </a:p>
        </p:txBody>
      </p:sp>
      <p:pic>
        <p:nvPicPr>
          <p:cNvPr id="10" name="Picture 9">
            <a:extLst>
              <a:ext uri="{FF2B5EF4-FFF2-40B4-BE49-F238E27FC236}">
                <a16:creationId xmlns:a16="http://schemas.microsoft.com/office/drawing/2014/main" id="{BC66EBF8-2E14-CF41-A9CF-E162D6BBDCF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712823" y="1268633"/>
            <a:ext cx="766354" cy="766354"/>
          </a:xfrm>
          <a:prstGeom prst="rect">
            <a:avLst/>
          </a:prstGeom>
        </p:spPr>
      </p:pic>
      <p:sp>
        <p:nvSpPr>
          <p:cNvPr id="3" name="Rectangle: Rounded Corners 2">
            <a:extLst>
              <a:ext uri="{FF2B5EF4-FFF2-40B4-BE49-F238E27FC236}">
                <a16:creationId xmlns:a16="http://schemas.microsoft.com/office/drawing/2014/main" id="{2F153367-2401-49B4-E829-D345C3339A55}"/>
              </a:ext>
              <a:ext uri="{C183D7F6-B498-43B3-948B-1728B52AA6E4}">
                <adec:decorative xmlns:adec="http://schemas.microsoft.com/office/drawing/2017/decorative" val="1"/>
              </a:ext>
            </a:extLst>
          </p:cNvPr>
          <p:cNvSpPr/>
          <p:nvPr/>
        </p:nvSpPr>
        <p:spPr bwMode="auto">
          <a:xfrm>
            <a:off x="1924473" y="3251107"/>
            <a:ext cx="8372874" cy="2273393"/>
          </a:xfrm>
          <a:prstGeom prst="roundRect">
            <a:avLst>
              <a:gd name="adj" fmla="val 5345"/>
            </a:avLst>
          </a:prstGeom>
          <a:solidFill>
            <a:schemeClr val="bg1"/>
          </a:solidFill>
          <a:ln w="9525">
            <a:noFill/>
            <a:headEnd type="none" w="med" len="med"/>
            <a:tailEnd type="none" w="med" len="med"/>
          </a:ln>
          <a:effectLst>
            <a:outerShdw blurRad="228600" dist="38100" dir="2700026" rotWithShape="0">
              <a:scrgbClr r="0" g="0" b="0">
                <a:alpha val="9000"/>
              </a:sc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100" b="0" i="0" u="none" strike="noStrike" kern="1200" cap="none" spc="0" normalizeH="0" baseline="0" noProof="0" err="1">
              <a:ln>
                <a:noFill/>
              </a:ln>
              <a:solidFill>
                <a:srgbClr val="000000"/>
              </a:solidFill>
              <a:effectLst/>
              <a:uLnTx/>
              <a:uFillTx/>
              <a:latin typeface="Segoe UI" panose="020B0502040204020203" pitchFamily="34" charset="0"/>
              <a:ea typeface="+mn-ea"/>
              <a:cs typeface="+mn-cs"/>
            </a:endParaRPr>
          </a:p>
        </p:txBody>
      </p:sp>
      <p:sp>
        <p:nvSpPr>
          <p:cNvPr id="19" name="TextBox 18">
            <a:extLst>
              <a:ext uri="{FF2B5EF4-FFF2-40B4-BE49-F238E27FC236}">
                <a16:creationId xmlns:a16="http://schemas.microsoft.com/office/drawing/2014/main" id="{6C4478ED-6454-2841-9A32-F37A5086BD66}"/>
              </a:ext>
            </a:extLst>
          </p:cNvPr>
          <p:cNvSpPr txBox="1"/>
          <p:nvPr/>
        </p:nvSpPr>
        <p:spPr>
          <a:xfrm>
            <a:off x="1922398" y="3591557"/>
            <a:ext cx="8372874" cy="338554"/>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Built on Microsoft’s </a:t>
            </a:r>
            <a:r>
              <a:rPr kumimoji="0" lang="en-US" sz="2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comprehensive</a:t>
            </a:r>
            <a:r>
              <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 approach</a:t>
            </a:r>
          </a:p>
        </p:txBody>
      </p:sp>
      <p:grpSp>
        <p:nvGrpSpPr>
          <p:cNvPr id="2" name="Group 1" descr="Security">
            <a:extLst>
              <a:ext uri="{FF2B5EF4-FFF2-40B4-BE49-F238E27FC236}">
                <a16:creationId xmlns:a16="http://schemas.microsoft.com/office/drawing/2014/main" id="{F8CB5D6C-91F8-CE4C-F300-9725C8685DB3}"/>
              </a:ext>
            </a:extLst>
          </p:cNvPr>
          <p:cNvGrpSpPr/>
          <p:nvPr/>
        </p:nvGrpSpPr>
        <p:grpSpPr>
          <a:xfrm>
            <a:off x="2324887" y="4348722"/>
            <a:ext cx="1106376" cy="794725"/>
            <a:chOff x="2324887" y="4348722"/>
            <a:chExt cx="1106376" cy="794725"/>
          </a:xfrm>
        </p:grpSpPr>
        <p:sp>
          <p:nvSpPr>
            <p:cNvPr id="4" name="Graphic 6">
              <a:extLst>
                <a:ext uri="{FF2B5EF4-FFF2-40B4-BE49-F238E27FC236}">
                  <a16:creationId xmlns:a16="http://schemas.microsoft.com/office/drawing/2014/main" id="{58C262FF-0F2A-2263-DBCE-BAA82FA36DCA}"/>
                </a:ext>
                <a:ext uri="{C183D7F6-B498-43B3-948B-1728B52AA6E4}">
                  <adec:decorative xmlns:adec="http://schemas.microsoft.com/office/drawing/2017/decorative" val="1"/>
                </a:ext>
              </a:extLst>
            </p:cNvPr>
            <p:cNvSpPr/>
            <p:nvPr/>
          </p:nvSpPr>
          <p:spPr>
            <a:xfrm>
              <a:off x="2706571" y="4348722"/>
              <a:ext cx="381118" cy="400171"/>
            </a:xfrm>
            <a:custGeom>
              <a:avLst/>
              <a:gdLst>
                <a:gd name="connsiteX0" fmla="*/ 0 w 381118"/>
                <a:gd name="connsiteY0" fmla="*/ 71459 h 400171"/>
                <a:gd name="connsiteX1" fmla="*/ 14292 w 381118"/>
                <a:gd name="connsiteY1" fmla="*/ 57167 h 400171"/>
                <a:gd name="connsiteX2" fmla="*/ 162928 w 381118"/>
                <a:gd name="connsiteY2" fmla="*/ 2858 h 400171"/>
                <a:gd name="connsiteX3" fmla="*/ 180078 w 381118"/>
                <a:gd name="connsiteY3" fmla="*/ 2858 h 400171"/>
                <a:gd name="connsiteX4" fmla="*/ 328715 w 381118"/>
                <a:gd name="connsiteY4" fmla="*/ 57167 h 400171"/>
                <a:gd name="connsiteX5" fmla="*/ 343007 w 381118"/>
                <a:gd name="connsiteY5" fmla="*/ 71459 h 400171"/>
                <a:gd name="connsiteX6" fmla="*/ 343007 w 381118"/>
                <a:gd name="connsiteY6" fmla="*/ 171502 h 400171"/>
                <a:gd name="connsiteX7" fmla="*/ 342235 w 381118"/>
                <a:gd name="connsiteY7" fmla="*/ 190484 h 400171"/>
                <a:gd name="connsiteX8" fmla="*/ 314337 w 381118"/>
                <a:gd name="connsiteY8" fmla="*/ 177449 h 400171"/>
                <a:gd name="connsiteX9" fmla="*/ 314423 w 381118"/>
                <a:gd name="connsiteY9" fmla="*/ 171502 h 400171"/>
                <a:gd name="connsiteX10" fmla="*/ 314423 w 381118"/>
                <a:gd name="connsiteY10" fmla="*/ 85331 h 400171"/>
                <a:gd name="connsiteX11" fmla="*/ 171503 w 381118"/>
                <a:gd name="connsiteY11" fmla="*/ 31972 h 400171"/>
                <a:gd name="connsiteX12" fmla="*/ 28584 w 381118"/>
                <a:gd name="connsiteY12" fmla="*/ 85331 h 400171"/>
                <a:gd name="connsiteX13" fmla="*/ 28584 w 381118"/>
                <a:gd name="connsiteY13" fmla="*/ 171502 h 400171"/>
                <a:gd name="connsiteX14" fmla="*/ 164357 w 381118"/>
                <a:gd name="connsiteY14" fmla="*/ 348428 h 400171"/>
                <a:gd name="connsiteX15" fmla="*/ 183503 w 381118"/>
                <a:gd name="connsiteY15" fmla="*/ 377396 h 400171"/>
                <a:gd name="connsiteX16" fmla="*/ 176742 w 381118"/>
                <a:gd name="connsiteY16" fmla="*/ 380121 h 400171"/>
                <a:gd name="connsiteX17" fmla="*/ 166265 w 381118"/>
                <a:gd name="connsiteY17" fmla="*/ 380121 h 400171"/>
                <a:gd name="connsiteX18" fmla="*/ 0 w 381118"/>
                <a:gd name="connsiteY18" fmla="*/ 171502 h 400171"/>
                <a:gd name="connsiteX19" fmla="*/ 0 w 381118"/>
                <a:gd name="connsiteY19" fmla="*/ 71459 h 400171"/>
                <a:gd name="connsiteX20" fmla="*/ 381118 w 381118"/>
                <a:gd name="connsiteY20" fmla="*/ 295365 h 400171"/>
                <a:gd name="connsiteX21" fmla="*/ 276311 w 381118"/>
                <a:gd name="connsiteY21" fmla="*/ 400172 h 400171"/>
                <a:gd name="connsiteX22" fmla="*/ 171503 w 381118"/>
                <a:gd name="connsiteY22" fmla="*/ 295365 h 400171"/>
                <a:gd name="connsiteX23" fmla="*/ 276311 w 381118"/>
                <a:gd name="connsiteY23" fmla="*/ 190558 h 400171"/>
                <a:gd name="connsiteX24" fmla="*/ 381118 w 381118"/>
                <a:gd name="connsiteY24" fmla="*/ 295365 h 400171"/>
                <a:gd name="connsiteX25" fmla="*/ 340217 w 381118"/>
                <a:gd name="connsiteY25" fmla="*/ 250515 h 400171"/>
                <a:gd name="connsiteX26" fmla="*/ 326740 w 381118"/>
                <a:gd name="connsiteY26" fmla="*/ 250515 h 400171"/>
                <a:gd name="connsiteX27" fmla="*/ 257255 w 381118"/>
                <a:gd name="connsiteY27" fmla="*/ 320002 h 400171"/>
                <a:gd name="connsiteX28" fmla="*/ 225881 w 381118"/>
                <a:gd name="connsiteY28" fmla="*/ 288627 h 400171"/>
                <a:gd name="connsiteX29" fmla="*/ 212405 w 381118"/>
                <a:gd name="connsiteY29" fmla="*/ 288627 h 400171"/>
                <a:gd name="connsiteX30" fmla="*/ 212405 w 381118"/>
                <a:gd name="connsiteY30" fmla="*/ 302103 h 400171"/>
                <a:gd name="connsiteX31" fmla="*/ 250517 w 381118"/>
                <a:gd name="connsiteY31" fmla="*/ 340214 h 400171"/>
                <a:gd name="connsiteX32" fmla="*/ 263993 w 381118"/>
                <a:gd name="connsiteY32" fmla="*/ 340214 h 400171"/>
                <a:gd name="connsiteX33" fmla="*/ 340217 w 381118"/>
                <a:gd name="connsiteY33" fmla="*/ 263991 h 400171"/>
                <a:gd name="connsiteX34" fmla="*/ 340217 w 381118"/>
                <a:gd name="connsiteY34" fmla="*/ 250515 h 40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1118" h="400171">
                  <a:moveTo>
                    <a:pt x="0" y="71459"/>
                  </a:moveTo>
                  <a:cubicBezTo>
                    <a:pt x="0" y="63566"/>
                    <a:pt x="6399" y="57167"/>
                    <a:pt x="14292" y="57167"/>
                  </a:cubicBezTo>
                  <a:cubicBezTo>
                    <a:pt x="65046" y="57167"/>
                    <a:pt x="114487" y="39189"/>
                    <a:pt x="162928" y="2858"/>
                  </a:cubicBezTo>
                  <a:cubicBezTo>
                    <a:pt x="168010" y="-953"/>
                    <a:pt x="174996" y="-953"/>
                    <a:pt x="180078" y="2858"/>
                  </a:cubicBezTo>
                  <a:cubicBezTo>
                    <a:pt x="228519" y="39189"/>
                    <a:pt x="277961" y="57167"/>
                    <a:pt x="328715" y="57167"/>
                  </a:cubicBezTo>
                  <a:cubicBezTo>
                    <a:pt x="336608" y="57167"/>
                    <a:pt x="343007" y="63566"/>
                    <a:pt x="343007" y="71459"/>
                  </a:cubicBezTo>
                  <a:lnTo>
                    <a:pt x="343007" y="171502"/>
                  </a:lnTo>
                  <a:cubicBezTo>
                    <a:pt x="343007" y="177945"/>
                    <a:pt x="342749" y="184271"/>
                    <a:pt x="342235" y="190484"/>
                  </a:cubicBezTo>
                  <a:cubicBezTo>
                    <a:pt x="333597" y="185043"/>
                    <a:pt x="324240" y="180639"/>
                    <a:pt x="314337" y="177449"/>
                  </a:cubicBezTo>
                  <a:cubicBezTo>
                    <a:pt x="314394" y="175479"/>
                    <a:pt x="314423" y="173497"/>
                    <a:pt x="314423" y="171502"/>
                  </a:cubicBezTo>
                  <a:lnTo>
                    <a:pt x="314423" y="85331"/>
                  </a:lnTo>
                  <a:cubicBezTo>
                    <a:pt x="265310" y="82432"/>
                    <a:pt x="217603" y="64567"/>
                    <a:pt x="171503" y="31972"/>
                  </a:cubicBezTo>
                  <a:cubicBezTo>
                    <a:pt x="125404" y="64567"/>
                    <a:pt x="77698" y="82432"/>
                    <a:pt x="28584" y="85331"/>
                  </a:cubicBezTo>
                  <a:lnTo>
                    <a:pt x="28584" y="171502"/>
                  </a:lnTo>
                  <a:cubicBezTo>
                    <a:pt x="28584" y="250561"/>
                    <a:pt x="73018" y="309112"/>
                    <a:pt x="164357" y="348428"/>
                  </a:cubicBezTo>
                  <a:cubicBezTo>
                    <a:pt x="169373" y="358992"/>
                    <a:pt x="175840" y="368735"/>
                    <a:pt x="183503" y="377396"/>
                  </a:cubicBezTo>
                  <a:cubicBezTo>
                    <a:pt x="181271" y="378317"/>
                    <a:pt x="179019" y="379224"/>
                    <a:pt x="176742" y="380121"/>
                  </a:cubicBezTo>
                  <a:cubicBezTo>
                    <a:pt x="173375" y="381447"/>
                    <a:pt x="169632" y="381447"/>
                    <a:pt x="166265" y="380121"/>
                  </a:cubicBezTo>
                  <a:cubicBezTo>
                    <a:pt x="56359" y="336824"/>
                    <a:pt x="0" y="266804"/>
                    <a:pt x="0" y="171502"/>
                  </a:cubicBezTo>
                  <a:lnTo>
                    <a:pt x="0" y="71459"/>
                  </a:lnTo>
                  <a:close/>
                  <a:moveTo>
                    <a:pt x="381118" y="295365"/>
                  </a:moveTo>
                  <a:cubicBezTo>
                    <a:pt x="381118" y="353249"/>
                    <a:pt x="334195" y="400172"/>
                    <a:pt x="276311" y="400172"/>
                  </a:cubicBezTo>
                  <a:cubicBezTo>
                    <a:pt x="218427" y="400172"/>
                    <a:pt x="171503" y="353249"/>
                    <a:pt x="171503" y="295365"/>
                  </a:cubicBezTo>
                  <a:cubicBezTo>
                    <a:pt x="171503" y="237481"/>
                    <a:pt x="218427" y="190558"/>
                    <a:pt x="276311" y="190558"/>
                  </a:cubicBezTo>
                  <a:cubicBezTo>
                    <a:pt x="334195" y="190558"/>
                    <a:pt x="381118" y="237481"/>
                    <a:pt x="381118" y="295365"/>
                  </a:cubicBezTo>
                  <a:close/>
                  <a:moveTo>
                    <a:pt x="340217" y="250515"/>
                  </a:moveTo>
                  <a:cubicBezTo>
                    <a:pt x="336495" y="246795"/>
                    <a:pt x="330462" y="246795"/>
                    <a:pt x="326740" y="250515"/>
                  </a:cubicBezTo>
                  <a:lnTo>
                    <a:pt x="257255" y="320002"/>
                  </a:lnTo>
                  <a:lnTo>
                    <a:pt x="225881" y="288627"/>
                  </a:lnTo>
                  <a:cubicBezTo>
                    <a:pt x="222160" y="284907"/>
                    <a:pt x="216126" y="284907"/>
                    <a:pt x="212405" y="288627"/>
                  </a:cubicBezTo>
                  <a:cubicBezTo>
                    <a:pt x="208685" y="292348"/>
                    <a:pt x="208685" y="298381"/>
                    <a:pt x="212405" y="302103"/>
                  </a:cubicBezTo>
                  <a:lnTo>
                    <a:pt x="250517" y="340214"/>
                  </a:lnTo>
                  <a:cubicBezTo>
                    <a:pt x="254238" y="343934"/>
                    <a:pt x="260271" y="343934"/>
                    <a:pt x="263993" y="340214"/>
                  </a:cubicBezTo>
                  <a:lnTo>
                    <a:pt x="340217" y="263991"/>
                  </a:lnTo>
                  <a:cubicBezTo>
                    <a:pt x="343936" y="260270"/>
                    <a:pt x="343936" y="254237"/>
                    <a:pt x="340217" y="250515"/>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3178387C-94EF-7E6A-C85E-63B5D03554D2}"/>
                </a:ext>
              </a:extLst>
            </p:cNvPr>
            <p:cNvSpPr txBox="1"/>
            <p:nvPr/>
          </p:nvSpPr>
          <p:spPr>
            <a:xfrm>
              <a:off x="2324887" y="4912615"/>
              <a:ext cx="1106376" cy="230832"/>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Security</a:t>
              </a:r>
            </a:p>
          </p:txBody>
        </p:sp>
      </p:grpSp>
      <p:sp>
        <p:nvSpPr>
          <p:cNvPr id="40" name="Graphic 8">
            <a:extLst>
              <a:ext uri="{FF2B5EF4-FFF2-40B4-BE49-F238E27FC236}">
                <a16:creationId xmlns:a16="http://schemas.microsoft.com/office/drawing/2014/main" id="{E7DAA37D-40E8-EC15-DF3C-09FB5AA9B7BC}"/>
              </a:ext>
              <a:ext uri="{C183D7F6-B498-43B3-948B-1728B52AA6E4}">
                <adec:decorative xmlns:adec="http://schemas.microsoft.com/office/drawing/2017/decorative" val="1"/>
              </a:ext>
            </a:extLst>
          </p:cNvPr>
          <p:cNvSpPr/>
          <p:nvPr/>
        </p:nvSpPr>
        <p:spPr>
          <a:xfrm>
            <a:off x="3794135" y="4438529"/>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accent3"/>
          </a:solidFill>
          <a:ln w="31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41" name="Graphic 8">
            <a:extLst>
              <a:ext uri="{FF2B5EF4-FFF2-40B4-BE49-F238E27FC236}">
                <a16:creationId xmlns:a16="http://schemas.microsoft.com/office/drawing/2014/main" id="{0639C614-3695-6BF4-B08D-C00E2CD41B9A}"/>
              </a:ext>
              <a:ext uri="{C183D7F6-B498-43B3-948B-1728B52AA6E4}">
                <adec:decorative xmlns:adec="http://schemas.microsoft.com/office/drawing/2017/decorative" val="1"/>
              </a:ext>
            </a:extLst>
          </p:cNvPr>
          <p:cNvSpPr/>
          <p:nvPr/>
        </p:nvSpPr>
        <p:spPr>
          <a:xfrm>
            <a:off x="5949454" y="4444925"/>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accent3"/>
          </a:solidFill>
          <a:ln w="31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44" name="Graphic 8">
            <a:extLst>
              <a:ext uri="{FF2B5EF4-FFF2-40B4-BE49-F238E27FC236}">
                <a16:creationId xmlns:a16="http://schemas.microsoft.com/office/drawing/2014/main" id="{F075C214-BE7E-B9D5-D8AE-10407A8E16F7}"/>
              </a:ext>
              <a:ext uri="{C183D7F6-B498-43B3-948B-1728B52AA6E4}">
                <adec:decorative xmlns:adec="http://schemas.microsoft.com/office/drawing/2017/decorative" val="1"/>
              </a:ext>
            </a:extLst>
          </p:cNvPr>
          <p:cNvSpPr/>
          <p:nvPr/>
        </p:nvSpPr>
        <p:spPr>
          <a:xfrm>
            <a:off x="8016322" y="4438529"/>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accent3"/>
          </a:solidFill>
          <a:ln w="31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nvGrpSpPr>
          <p:cNvPr id="7" name="Group 6" descr="Compliance">
            <a:extLst>
              <a:ext uri="{FF2B5EF4-FFF2-40B4-BE49-F238E27FC236}">
                <a16:creationId xmlns:a16="http://schemas.microsoft.com/office/drawing/2014/main" id="{2A2DFE62-848C-71FC-A7A1-C24587867387}"/>
              </a:ext>
            </a:extLst>
          </p:cNvPr>
          <p:cNvGrpSpPr/>
          <p:nvPr/>
        </p:nvGrpSpPr>
        <p:grpSpPr>
          <a:xfrm>
            <a:off x="4418744" y="4348722"/>
            <a:ext cx="1117356" cy="794725"/>
            <a:chOff x="4418744" y="4348722"/>
            <a:chExt cx="1117356" cy="794725"/>
          </a:xfrm>
        </p:grpSpPr>
        <p:sp>
          <p:nvSpPr>
            <p:cNvPr id="12" name="TextBox 11">
              <a:extLst>
                <a:ext uri="{FF2B5EF4-FFF2-40B4-BE49-F238E27FC236}">
                  <a16:creationId xmlns:a16="http://schemas.microsoft.com/office/drawing/2014/main" id="{367DD82F-6D04-9382-15B3-BDCEF8456E63}"/>
                </a:ext>
              </a:extLst>
            </p:cNvPr>
            <p:cNvSpPr txBox="1"/>
            <p:nvPr/>
          </p:nvSpPr>
          <p:spPr>
            <a:xfrm>
              <a:off x="4418744" y="4912615"/>
              <a:ext cx="1117356" cy="230832"/>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Compliance</a:t>
              </a:r>
            </a:p>
          </p:txBody>
        </p:sp>
        <p:sp>
          <p:nvSpPr>
            <p:cNvPr id="5" name="Graphic 44">
              <a:extLst>
                <a:ext uri="{FF2B5EF4-FFF2-40B4-BE49-F238E27FC236}">
                  <a16:creationId xmlns:a16="http://schemas.microsoft.com/office/drawing/2014/main" id="{C206C3B9-EE07-4A39-0001-5146BD79A02A}"/>
                </a:ext>
                <a:ext uri="{C183D7F6-B498-43B3-948B-1728B52AA6E4}">
                  <adec:decorative xmlns:adec="http://schemas.microsoft.com/office/drawing/2017/decorative" val="1"/>
                </a:ext>
              </a:extLst>
            </p:cNvPr>
            <p:cNvSpPr/>
            <p:nvPr/>
          </p:nvSpPr>
          <p:spPr>
            <a:xfrm>
              <a:off x="4824973" y="4348722"/>
              <a:ext cx="362063" cy="400171"/>
            </a:xfrm>
            <a:custGeom>
              <a:avLst/>
              <a:gdLst>
                <a:gd name="connsiteX0" fmla="*/ 185796 w 362063"/>
                <a:gd name="connsiteY0" fmla="*/ 0 h 400171"/>
                <a:gd name="connsiteX1" fmla="*/ 228414 w 362063"/>
                <a:gd name="connsiteY1" fmla="*/ 38151 h 400171"/>
                <a:gd name="connsiteX2" fmla="*/ 228409 w 362063"/>
                <a:gd name="connsiteY2" fmla="*/ 38101 h 400171"/>
                <a:gd name="connsiteX3" fmla="*/ 262019 w 362063"/>
                <a:gd name="connsiteY3" fmla="*/ 38112 h 400171"/>
                <a:gd name="connsiteX4" fmla="*/ 304895 w 362063"/>
                <a:gd name="connsiteY4" fmla="*/ 80987 h 400171"/>
                <a:gd name="connsiteX5" fmla="*/ 304895 w 362063"/>
                <a:gd name="connsiteY5" fmla="*/ 180996 h 400171"/>
                <a:gd name="connsiteX6" fmla="*/ 276311 w 362063"/>
                <a:gd name="connsiteY6" fmla="*/ 172958 h 400171"/>
                <a:gd name="connsiteX7" fmla="*/ 276311 w 362063"/>
                <a:gd name="connsiteY7" fmla="*/ 80987 h 400171"/>
                <a:gd name="connsiteX8" fmla="*/ 262019 w 362063"/>
                <a:gd name="connsiteY8" fmla="*/ 66695 h 400171"/>
                <a:gd name="connsiteX9" fmla="*/ 221449 w 362063"/>
                <a:gd name="connsiteY9" fmla="*/ 66699 h 400171"/>
                <a:gd name="connsiteX10" fmla="*/ 185796 w 362063"/>
                <a:gd name="connsiteY10" fmla="*/ 85751 h 400171"/>
                <a:gd name="connsiteX11" fmla="*/ 119100 w 362063"/>
                <a:gd name="connsiteY11" fmla="*/ 85751 h 400171"/>
                <a:gd name="connsiteX12" fmla="*/ 83446 w 362063"/>
                <a:gd name="connsiteY12" fmla="*/ 66698 h 400171"/>
                <a:gd name="connsiteX13" fmla="*/ 42876 w 362063"/>
                <a:gd name="connsiteY13" fmla="*/ 66695 h 400171"/>
                <a:gd name="connsiteX14" fmla="*/ 28584 w 362063"/>
                <a:gd name="connsiteY14" fmla="*/ 80987 h 400171"/>
                <a:gd name="connsiteX15" fmla="*/ 28584 w 362063"/>
                <a:gd name="connsiteY15" fmla="*/ 338240 h 400171"/>
                <a:gd name="connsiteX16" fmla="*/ 42876 w 362063"/>
                <a:gd name="connsiteY16" fmla="*/ 352532 h 400171"/>
                <a:gd name="connsiteX17" fmla="*/ 147344 w 362063"/>
                <a:gd name="connsiteY17" fmla="*/ 352532 h 400171"/>
                <a:gd name="connsiteX18" fmla="*/ 167875 w 362063"/>
                <a:gd name="connsiteY18" fmla="*/ 381116 h 400171"/>
                <a:gd name="connsiteX19" fmla="*/ 42876 w 362063"/>
                <a:gd name="connsiteY19" fmla="*/ 381116 h 400171"/>
                <a:gd name="connsiteX20" fmla="*/ 0 w 362063"/>
                <a:gd name="connsiteY20" fmla="*/ 338240 h 400171"/>
                <a:gd name="connsiteX21" fmla="*/ 0 w 362063"/>
                <a:gd name="connsiteY21" fmla="*/ 80987 h 400171"/>
                <a:gd name="connsiteX22" fmla="*/ 42876 w 362063"/>
                <a:gd name="connsiteY22" fmla="*/ 38112 h 400171"/>
                <a:gd name="connsiteX23" fmla="*/ 76487 w 362063"/>
                <a:gd name="connsiteY23" fmla="*/ 38101 h 400171"/>
                <a:gd name="connsiteX24" fmla="*/ 119100 w 362063"/>
                <a:gd name="connsiteY24" fmla="*/ 0 h 400171"/>
                <a:gd name="connsiteX25" fmla="*/ 185796 w 362063"/>
                <a:gd name="connsiteY25" fmla="*/ 0 h 400171"/>
                <a:gd name="connsiteX26" fmla="*/ 228572 w 362063"/>
                <a:gd name="connsiteY26" fmla="*/ 39940 h 400171"/>
                <a:gd name="connsiteX27" fmla="*/ 228672 w 362063"/>
                <a:gd name="connsiteY27" fmla="*/ 42876 h 400171"/>
                <a:gd name="connsiteX28" fmla="*/ 228572 w 362063"/>
                <a:gd name="connsiteY28" fmla="*/ 39940 h 400171"/>
                <a:gd name="connsiteX29" fmla="*/ 185796 w 362063"/>
                <a:gd name="connsiteY29" fmla="*/ 28584 h 400171"/>
                <a:gd name="connsiteX30" fmla="*/ 119100 w 362063"/>
                <a:gd name="connsiteY30" fmla="*/ 28584 h 400171"/>
                <a:gd name="connsiteX31" fmla="*/ 104808 w 362063"/>
                <a:gd name="connsiteY31" fmla="*/ 42876 h 400171"/>
                <a:gd name="connsiteX32" fmla="*/ 119100 w 362063"/>
                <a:gd name="connsiteY32" fmla="*/ 57167 h 400171"/>
                <a:gd name="connsiteX33" fmla="*/ 185796 w 362063"/>
                <a:gd name="connsiteY33" fmla="*/ 57167 h 400171"/>
                <a:gd name="connsiteX34" fmla="*/ 200088 w 362063"/>
                <a:gd name="connsiteY34" fmla="*/ 42876 h 400171"/>
                <a:gd name="connsiteX35" fmla="*/ 185796 w 362063"/>
                <a:gd name="connsiteY35" fmla="*/ 28584 h 400171"/>
                <a:gd name="connsiteX36" fmla="*/ 362063 w 362063"/>
                <a:gd name="connsiteY36" fmla="*/ 295365 h 400171"/>
                <a:gd name="connsiteX37" fmla="*/ 257255 w 362063"/>
                <a:gd name="connsiteY37" fmla="*/ 400172 h 400171"/>
                <a:gd name="connsiteX38" fmla="*/ 152448 w 362063"/>
                <a:gd name="connsiteY38" fmla="*/ 295365 h 400171"/>
                <a:gd name="connsiteX39" fmla="*/ 257255 w 362063"/>
                <a:gd name="connsiteY39" fmla="*/ 190558 h 400171"/>
                <a:gd name="connsiteX40" fmla="*/ 362063 w 362063"/>
                <a:gd name="connsiteY40" fmla="*/ 295365 h 400171"/>
                <a:gd name="connsiteX41" fmla="*/ 321162 w 362063"/>
                <a:gd name="connsiteY41" fmla="*/ 250515 h 400171"/>
                <a:gd name="connsiteX42" fmla="*/ 307685 w 362063"/>
                <a:gd name="connsiteY42" fmla="*/ 250515 h 400171"/>
                <a:gd name="connsiteX43" fmla="*/ 238199 w 362063"/>
                <a:gd name="connsiteY43" fmla="*/ 320002 h 400171"/>
                <a:gd name="connsiteX44" fmla="*/ 206826 w 362063"/>
                <a:gd name="connsiteY44" fmla="*/ 288627 h 400171"/>
                <a:gd name="connsiteX45" fmla="*/ 193349 w 362063"/>
                <a:gd name="connsiteY45" fmla="*/ 288627 h 400171"/>
                <a:gd name="connsiteX46" fmla="*/ 193349 w 362063"/>
                <a:gd name="connsiteY46" fmla="*/ 302103 h 400171"/>
                <a:gd name="connsiteX47" fmla="*/ 231461 w 362063"/>
                <a:gd name="connsiteY47" fmla="*/ 340214 h 400171"/>
                <a:gd name="connsiteX48" fmla="*/ 244938 w 362063"/>
                <a:gd name="connsiteY48" fmla="*/ 340214 h 400171"/>
                <a:gd name="connsiteX49" fmla="*/ 321162 w 362063"/>
                <a:gd name="connsiteY49" fmla="*/ 263991 h 400171"/>
                <a:gd name="connsiteX50" fmla="*/ 321162 w 362063"/>
                <a:gd name="connsiteY50" fmla="*/ 250515 h 40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62063" h="400171">
                  <a:moveTo>
                    <a:pt x="185796" y="0"/>
                  </a:moveTo>
                  <a:cubicBezTo>
                    <a:pt x="207880" y="0"/>
                    <a:pt x="226063" y="16695"/>
                    <a:pt x="228414" y="38151"/>
                  </a:cubicBezTo>
                  <a:cubicBezTo>
                    <a:pt x="228412" y="38134"/>
                    <a:pt x="228410" y="38118"/>
                    <a:pt x="228409" y="38101"/>
                  </a:cubicBezTo>
                  <a:lnTo>
                    <a:pt x="262019" y="38112"/>
                  </a:lnTo>
                  <a:cubicBezTo>
                    <a:pt x="285698" y="38112"/>
                    <a:pt x="304895" y="57308"/>
                    <a:pt x="304895" y="80987"/>
                  </a:cubicBezTo>
                  <a:lnTo>
                    <a:pt x="304895" y="180996"/>
                  </a:lnTo>
                  <a:cubicBezTo>
                    <a:pt x="295859" y="177226"/>
                    <a:pt x="286281" y="174498"/>
                    <a:pt x="276311" y="172958"/>
                  </a:cubicBezTo>
                  <a:lnTo>
                    <a:pt x="276311" y="80987"/>
                  </a:lnTo>
                  <a:cubicBezTo>
                    <a:pt x="276311" y="73094"/>
                    <a:pt x="269912" y="66695"/>
                    <a:pt x="262019" y="66695"/>
                  </a:cubicBezTo>
                  <a:lnTo>
                    <a:pt x="221449" y="66699"/>
                  </a:lnTo>
                  <a:cubicBezTo>
                    <a:pt x="213756" y="78188"/>
                    <a:pt x="200659" y="85751"/>
                    <a:pt x="185796" y="85751"/>
                  </a:cubicBezTo>
                  <a:lnTo>
                    <a:pt x="119100" y="85751"/>
                  </a:lnTo>
                  <a:cubicBezTo>
                    <a:pt x="104236" y="85751"/>
                    <a:pt x="91138" y="78187"/>
                    <a:pt x="83446" y="66698"/>
                  </a:cubicBezTo>
                  <a:lnTo>
                    <a:pt x="42876" y="66695"/>
                  </a:lnTo>
                  <a:cubicBezTo>
                    <a:pt x="34983" y="66695"/>
                    <a:pt x="28584" y="73094"/>
                    <a:pt x="28584" y="80987"/>
                  </a:cubicBezTo>
                  <a:lnTo>
                    <a:pt x="28584" y="338240"/>
                  </a:lnTo>
                  <a:cubicBezTo>
                    <a:pt x="28584" y="346133"/>
                    <a:pt x="34983" y="352532"/>
                    <a:pt x="42876" y="352532"/>
                  </a:cubicBezTo>
                  <a:lnTo>
                    <a:pt x="147344" y="352532"/>
                  </a:lnTo>
                  <a:cubicBezTo>
                    <a:pt x="152817" y="363032"/>
                    <a:pt x="159750" y="372649"/>
                    <a:pt x="167875" y="381116"/>
                  </a:cubicBezTo>
                  <a:lnTo>
                    <a:pt x="42876" y="381116"/>
                  </a:lnTo>
                  <a:cubicBezTo>
                    <a:pt x="19196" y="381116"/>
                    <a:pt x="0" y="361919"/>
                    <a:pt x="0" y="338240"/>
                  </a:cubicBezTo>
                  <a:lnTo>
                    <a:pt x="0" y="80987"/>
                  </a:lnTo>
                  <a:cubicBezTo>
                    <a:pt x="0" y="57308"/>
                    <a:pt x="19196" y="38112"/>
                    <a:pt x="42876" y="38112"/>
                  </a:cubicBezTo>
                  <a:lnTo>
                    <a:pt x="76487" y="38101"/>
                  </a:lnTo>
                  <a:cubicBezTo>
                    <a:pt x="78861" y="16668"/>
                    <a:pt x="97034" y="0"/>
                    <a:pt x="119100" y="0"/>
                  </a:cubicBezTo>
                  <a:lnTo>
                    <a:pt x="185796" y="0"/>
                  </a:lnTo>
                  <a:close/>
                  <a:moveTo>
                    <a:pt x="228572" y="39940"/>
                  </a:moveTo>
                  <a:lnTo>
                    <a:pt x="228672" y="42876"/>
                  </a:lnTo>
                  <a:cubicBezTo>
                    <a:pt x="228672" y="41889"/>
                    <a:pt x="228639" y="40910"/>
                    <a:pt x="228572" y="39940"/>
                  </a:cubicBezTo>
                  <a:close/>
                  <a:moveTo>
                    <a:pt x="185796" y="28584"/>
                  </a:moveTo>
                  <a:lnTo>
                    <a:pt x="119100" y="28584"/>
                  </a:lnTo>
                  <a:cubicBezTo>
                    <a:pt x="111207" y="28584"/>
                    <a:pt x="104808" y="34982"/>
                    <a:pt x="104808" y="42876"/>
                  </a:cubicBezTo>
                  <a:cubicBezTo>
                    <a:pt x="104808" y="50769"/>
                    <a:pt x="111207" y="57167"/>
                    <a:pt x="119100" y="57167"/>
                  </a:cubicBezTo>
                  <a:lnTo>
                    <a:pt x="185796" y="57167"/>
                  </a:lnTo>
                  <a:cubicBezTo>
                    <a:pt x="193689" y="57167"/>
                    <a:pt x="200088" y="50769"/>
                    <a:pt x="200088" y="42876"/>
                  </a:cubicBezTo>
                  <a:cubicBezTo>
                    <a:pt x="200088" y="34982"/>
                    <a:pt x="193689" y="28584"/>
                    <a:pt x="185796" y="28584"/>
                  </a:cubicBezTo>
                  <a:close/>
                  <a:moveTo>
                    <a:pt x="362063" y="295365"/>
                  </a:moveTo>
                  <a:cubicBezTo>
                    <a:pt x="362063" y="353249"/>
                    <a:pt x="315140" y="400172"/>
                    <a:pt x="257255" y="400172"/>
                  </a:cubicBezTo>
                  <a:cubicBezTo>
                    <a:pt x="199371" y="400172"/>
                    <a:pt x="152448" y="353249"/>
                    <a:pt x="152448" y="295365"/>
                  </a:cubicBezTo>
                  <a:cubicBezTo>
                    <a:pt x="152448" y="237481"/>
                    <a:pt x="199371" y="190558"/>
                    <a:pt x="257255" y="190558"/>
                  </a:cubicBezTo>
                  <a:cubicBezTo>
                    <a:pt x="315140" y="190558"/>
                    <a:pt x="362063" y="237481"/>
                    <a:pt x="362063" y="295365"/>
                  </a:cubicBezTo>
                  <a:close/>
                  <a:moveTo>
                    <a:pt x="321162" y="250515"/>
                  </a:moveTo>
                  <a:cubicBezTo>
                    <a:pt x="317440" y="246795"/>
                    <a:pt x="311407" y="246795"/>
                    <a:pt x="307685" y="250515"/>
                  </a:cubicBezTo>
                  <a:lnTo>
                    <a:pt x="238199" y="320002"/>
                  </a:lnTo>
                  <a:lnTo>
                    <a:pt x="206826" y="288627"/>
                  </a:lnTo>
                  <a:cubicBezTo>
                    <a:pt x="203104" y="284907"/>
                    <a:pt x="197071" y="284907"/>
                    <a:pt x="193349" y="288627"/>
                  </a:cubicBezTo>
                  <a:cubicBezTo>
                    <a:pt x="189630" y="292348"/>
                    <a:pt x="189630" y="298381"/>
                    <a:pt x="193349" y="302103"/>
                  </a:cubicBezTo>
                  <a:lnTo>
                    <a:pt x="231461" y="340214"/>
                  </a:lnTo>
                  <a:cubicBezTo>
                    <a:pt x="235183" y="343934"/>
                    <a:pt x="241216" y="343934"/>
                    <a:pt x="244938" y="340214"/>
                  </a:cubicBezTo>
                  <a:lnTo>
                    <a:pt x="321162" y="263991"/>
                  </a:lnTo>
                  <a:cubicBezTo>
                    <a:pt x="324881" y="260270"/>
                    <a:pt x="324881" y="254237"/>
                    <a:pt x="321162" y="250515"/>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grpSp>
        <p:nvGrpSpPr>
          <p:cNvPr id="13" name="Group 12" descr="Privacy">
            <a:extLst>
              <a:ext uri="{FF2B5EF4-FFF2-40B4-BE49-F238E27FC236}">
                <a16:creationId xmlns:a16="http://schemas.microsoft.com/office/drawing/2014/main" id="{70D42A08-0923-2C8D-3BBF-934359DA0636}"/>
              </a:ext>
            </a:extLst>
          </p:cNvPr>
          <p:cNvGrpSpPr/>
          <p:nvPr/>
        </p:nvGrpSpPr>
        <p:grpSpPr>
          <a:xfrm>
            <a:off x="6603186" y="4342237"/>
            <a:ext cx="929788" cy="799980"/>
            <a:chOff x="6603186" y="4342237"/>
            <a:chExt cx="929788" cy="799980"/>
          </a:xfrm>
        </p:grpSpPr>
        <p:sp>
          <p:nvSpPr>
            <p:cNvPr id="22" name="TextBox 21">
              <a:extLst>
                <a:ext uri="{FF2B5EF4-FFF2-40B4-BE49-F238E27FC236}">
                  <a16:creationId xmlns:a16="http://schemas.microsoft.com/office/drawing/2014/main" id="{62909943-E339-B597-2CC5-C741A9414C5B}"/>
                </a:ext>
              </a:extLst>
            </p:cNvPr>
            <p:cNvSpPr txBox="1"/>
            <p:nvPr/>
          </p:nvSpPr>
          <p:spPr>
            <a:xfrm>
              <a:off x="6603186" y="4911385"/>
              <a:ext cx="929788" cy="230832"/>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Privacy</a:t>
              </a:r>
            </a:p>
          </p:txBody>
        </p:sp>
        <p:sp>
          <p:nvSpPr>
            <p:cNvPr id="6" name="Graphic 45">
              <a:extLst>
                <a:ext uri="{FF2B5EF4-FFF2-40B4-BE49-F238E27FC236}">
                  <a16:creationId xmlns:a16="http://schemas.microsoft.com/office/drawing/2014/main" id="{0C6E0992-D3DA-515D-65B1-EE1384945CC8}"/>
                </a:ext>
                <a:ext uri="{C183D7F6-B498-43B3-948B-1728B52AA6E4}">
                  <adec:decorative xmlns:adec="http://schemas.microsoft.com/office/drawing/2017/decorative" val="1"/>
                </a:ext>
              </a:extLst>
            </p:cNvPr>
            <p:cNvSpPr/>
            <p:nvPr/>
          </p:nvSpPr>
          <p:spPr>
            <a:xfrm>
              <a:off x="6871673" y="4342237"/>
              <a:ext cx="391739" cy="411311"/>
            </a:xfrm>
            <a:custGeom>
              <a:avLst/>
              <a:gdLst>
                <a:gd name="connsiteX0" fmla="*/ 235013 w 391739"/>
                <a:gd name="connsiteY0" fmla="*/ 234996 h 411311"/>
                <a:gd name="connsiteX1" fmla="*/ 44057 w 391739"/>
                <a:gd name="connsiteY1" fmla="*/ 234996 h 411311"/>
                <a:gd name="connsiteX2" fmla="*/ 0 w 391739"/>
                <a:gd name="connsiteY2" fmla="*/ 279053 h 411311"/>
                <a:gd name="connsiteX3" fmla="*/ 0 w 391739"/>
                <a:gd name="connsiteY3" fmla="*/ 290369 h 411311"/>
                <a:gd name="connsiteX4" fmla="*/ 17598 w 391739"/>
                <a:gd name="connsiteY4" fmla="*/ 338076 h 411311"/>
                <a:gd name="connsiteX5" fmla="*/ 156658 w 391739"/>
                <a:gd name="connsiteY5" fmla="*/ 391742 h 411311"/>
                <a:gd name="connsiteX6" fmla="*/ 196337 w 391739"/>
                <a:gd name="connsiteY6" fmla="*/ 388994 h 411311"/>
                <a:gd name="connsiteX7" fmla="*/ 195831 w 391739"/>
                <a:gd name="connsiteY7" fmla="*/ 381926 h 411311"/>
                <a:gd name="connsiteX8" fmla="*/ 195831 w 391739"/>
                <a:gd name="connsiteY8" fmla="*/ 359339 h 411311"/>
                <a:gd name="connsiteX9" fmla="*/ 156658 w 391739"/>
                <a:gd name="connsiteY9" fmla="*/ 362356 h 411311"/>
                <a:gd name="connsiteX10" fmla="*/ 39945 w 391739"/>
                <a:gd name="connsiteY10" fmla="*/ 318993 h 411311"/>
                <a:gd name="connsiteX11" fmla="*/ 29386 w 391739"/>
                <a:gd name="connsiteY11" fmla="*/ 290369 h 411311"/>
                <a:gd name="connsiteX12" fmla="*/ 29386 w 391739"/>
                <a:gd name="connsiteY12" fmla="*/ 279053 h 411311"/>
                <a:gd name="connsiteX13" fmla="*/ 44057 w 391739"/>
                <a:gd name="connsiteY13" fmla="*/ 264382 h 411311"/>
                <a:gd name="connsiteX14" fmla="*/ 199906 w 391739"/>
                <a:gd name="connsiteY14" fmla="*/ 264382 h 411311"/>
                <a:gd name="connsiteX15" fmla="*/ 235013 w 391739"/>
                <a:gd name="connsiteY15" fmla="*/ 235977 h 411311"/>
                <a:gd name="connsiteX16" fmla="*/ 235013 w 391739"/>
                <a:gd name="connsiteY16" fmla="*/ 234996 h 411311"/>
                <a:gd name="connsiteX17" fmla="*/ 156658 w 391739"/>
                <a:gd name="connsiteY17" fmla="*/ 0 h 411311"/>
                <a:gd name="connsiteX18" fmla="*/ 254612 w 391739"/>
                <a:gd name="connsiteY18" fmla="*/ 97953 h 411311"/>
                <a:gd name="connsiteX19" fmla="*/ 156658 w 391739"/>
                <a:gd name="connsiteY19" fmla="*/ 195907 h 411311"/>
                <a:gd name="connsiteX20" fmla="*/ 58703 w 391739"/>
                <a:gd name="connsiteY20" fmla="*/ 97953 h 411311"/>
                <a:gd name="connsiteX21" fmla="*/ 156658 w 391739"/>
                <a:gd name="connsiteY21" fmla="*/ 0 h 411311"/>
                <a:gd name="connsiteX22" fmla="*/ 156658 w 391739"/>
                <a:gd name="connsiteY22" fmla="*/ 29386 h 411311"/>
                <a:gd name="connsiteX23" fmla="*/ 88089 w 391739"/>
                <a:gd name="connsiteY23" fmla="*/ 97953 h 411311"/>
                <a:gd name="connsiteX24" fmla="*/ 156658 w 391739"/>
                <a:gd name="connsiteY24" fmla="*/ 166521 h 411311"/>
                <a:gd name="connsiteX25" fmla="*/ 225225 w 391739"/>
                <a:gd name="connsiteY25" fmla="*/ 97953 h 411311"/>
                <a:gd name="connsiteX26" fmla="*/ 156658 w 391739"/>
                <a:gd name="connsiteY26" fmla="*/ 29386 h 411311"/>
                <a:gd name="connsiteX27" fmla="*/ 254604 w 391739"/>
                <a:gd name="connsiteY27" fmla="*/ 254586 h 411311"/>
                <a:gd name="connsiteX28" fmla="*/ 244808 w 391739"/>
                <a:gd name="connsiteY28" fmla="*/ 254586 h 411311"/>
                <a:gd name="connsiteX29" fmla="*/ 215422 w 391739"/>
                <a:gd name="connsiteY29" fmla="*/ 283972 h 411311"/>
                <a:gd name="connsiteX30" fmla="*/ 215422 w 391739"/>
                <a:gd name="connsiteY30" fmla="*/ 381926 h 411311"/>
                <a:gd name="connsiteX31" fmla="*/ 244808 w 391739"/>
                <a:gd name="connsiteY31" fmla="*/ 411311 h 411311"/>
                <a:gd name="connsiteX32" fmla="*/ 362353 w 391739"/>
                <a:gd name="connsiteY32" fmla="*/ 411311 h 411311"/>
                <a:gd name="connsiteX33" fmla="*/ 391739 w 391739"/>
                <a:gd name="connsiteY33" fmla="*/ 381926 h 411311"/>
                <a:gd name="connsiteX34" fmla="*/ 391739 w 391739"/>
                <a:gd name="connsiteY34" fmla="*/ 283972 h 411311"/>
                <a:gd name="connsiteX35" fmla="*/ 362353 w 391739"/>
                <a:gd name="connsiteY35" fmla="*/ 254586 h 411311"/>
                <a:gd name="connsiteX36" fmla="*/ 352558 w 391739"/>
                <a:gd name="connsiteY36" fmla="*/ 254586 h 411311"/>
                <a:gd name="connsiteX37" fmla="*/ 352558 w 391739"/>
                <a:gd name="connsiteY37" fmla="*/ 234996 h 411311"/>
                <a:gd name="connsiteX38" fmla="*/ 303581 w 391739"/>
                <a:gd name="connsiteY38" fmla="*/ 186019 h 411311"/>
                <a:gd name="connsiteX39" fmla="*/ 254604 w 391739"/>
                <a:gd name="connsiteY39" fmla="*/ 234996 h 411311"/>
                <a:gd name="connsiteX40" fmla="*/ 254604 w 391739"/>
                <a:gd name="connsiteY40" fmla="*/ 254586 h 411311"/>
                <a:gd name="connsiteX41" fmla="*/ 283990 w 391739"/>
                <a:gd name="connsiteY41" fmla="*/ 234996 h 411311"/>
                <a:gd name="connsiteX42" fmla="*/ 303581 w 391739"/>
                <a:gd name="connsiteY42" fmla="*/ 215405 h 411311"/>
                <a:gd name="connsiteX43" fmla="*/ 323171 w 391739"/>
                <a:gd name="connsiteY43" fmla="*/ 234996 h 411311"/>
                <a:gd name="connsiteX44" fmla="*/ 323171 w 391739"/>
                <a:gd name="connsiteY44" fmla="*/ 254586 h 411311"/>
                <a:gd name="connsiteX45" fmla="*/ 283990 w 391739"/>
                <a:gd name="connsiteY45" fmla="*/ 254586 h 411311"/>
                <a:gd name="connsiteX46" fmla="*/ 283990 w 391739"/>
                <a:gd name="connsiteY46" fmla="*/ 234996 h 411311"/>
                <a:gd name="connsiteX47" fmla="*/ 323171 w 391739"/>
                <a:gd name="connsiteY47" fmla="*/ 332949 h 411311"/>
                <a:gd name="connsiteX48" fmla="*/ 303581 w 391739"/>
                <a:gd name="connsiteY48" fmla="*/ 352540 h 411311"/>
                <a:gd name="connsiteX49" fmla="*/ 283990 w 391739"/>
                <a:gd name="connsiteY49" fmla="*/ 332949 h 411311"/>
                <a:gd name="connsiteX50" fmla="*/ 303581 w 391739"/>
                <a:gd name="connsiteY50" fmla="*/ 313358 h 411311"/>
                <a:gd name="connsiteX51" fmla="*/ 323171 w 391739"/>
                <a:gd name="connsiteY51" fmla="*/ 332949 h 41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91739" h="411311">
                  <a:moveTo>
                    <a:pt x="235013" y="234996"/>
                  </a:moveTo>
                  <a:lnTo>
                    <a:pt x="44057" y="234996"/>
                  </a:lnTo>
                  <a:cubicBezTo>
                    <a:pt x="19725" y="234996"/>
                    <a:pt x="0" y="254720"/>
                    <a:pt x="0" y="279053"/>
                  </a:cubicBezTo>
                  <a:lnTo>
                    <a:pt x="0" y="290369"/>
                  </a:lnTo>
                  <a:cubicBezTo>
                    <a:pt x="0" y="307859"/>
                    <a:pt x="6240" y="324776"/>
                    <a:pt x="17598" y="338076"/>
                  </a:cubicBezTo>
                  <a:cubicBezTo>
                    <a:pt x="48283" y="374011"/>
                    <a:pt x="95027" y="391742"/>
                    <a:pt x="156658" y="391742"/>
                  </a:cubicBezTo>
                  <a:cubicBezTo>
                    <a:pt x="170655" y="391742"/>
                    <a:pt x="183887" y="390827"/>
                    <a:pt x="196337" y="388994"/>
                  </a:cubicBezTo>
                  <a:cubicBezTo>
                    <a:pt x="196004" y="386686"/>
                    <a:pt x="195831" y="384325"/>
                    <a:pt x="195831" y="381926"/>
                  </a:cubicBezTo>
                  <a:lnTo>
                    <a:pt x="195831" y="359339"/>
                  </a:lnTo>
                  <a:cubicBezTo>
                    <a:pt x="183801" y="361349"/>
                    <a:pt x="170749" y="362356"/>
                    <a:pt x="156658" y="362356"/>
                  </a:cubicBezTo>
                  <a:cubicBezTo>
                    <a:pt x="103011" y="362356"/>
                    <a:pt x="64498" y="347746"/>
                    <a:pt x="39945" y="318993"/>
                  </a:cubicBezTo>
                  <a:cubicBezTo>
                    <a:pt x="33130" y="311013"/>
                    <a:pt x="29386" y="300863"/>
                    <a:pt x="29386" y="290369"/>
                  </a:cubicBezTo>
                  <a:lnTo>
                    <a:pt x="29386" y="279053"/>
                  </a:lnTo>
                  <a:cubicBezTo>
                    <a:pt x="29386" y="270951"/>
                    <a:pt x="35955" y="264382"/>
                    <a:pt x="44057" y="264382"/>
                  </a:cubicBezTo>
                  <a:lnTo>
                    <a:pt x="199906" y="264382"/>
                  </a:lnTo>
                  <a:cubicBezTo>
                    <a:pt x="206203" y="249973"/>
                    <a:pt x="219231" y="239180"/>
                    <a:pt x="235013" y="235977"/>
                  </a:cubicBezTo>
                  <a:lnTo>
                    <a:pt x="235013" y="234996"/>
                  </a:lnTo>
                  <a:close/>
                  <a:moveTo>
                    <a:pt x="156658" y="0"/>
                  </a:moveTo>
                  <a:cubicBezTo>
                    <a:pt x="210756" y="0"/>
                    <a:pt x="254612" y="43855"/>
                    <a:pt x="254612" y="97953"/>
                  </a:cubicBezTo>
                  <a:cubicBezTo>
                    <a:pt x="254612" y="152051"/>
                    <a:pt x="210756" y="195907"/>
                    <a:pt x="156658" y="195907"/>
                  </a:cubicBezTo>
                  <a:cubicBezTo>
                    <a:pt x="102558" y="195907"/>
                    <a:pt x="58703" y="152051"/>
                    <a:pt x="58703" y="97953"/>
                  </a:cubicBezTo>
                  <a:cubicBezTo>
                    <a:pt x="58703" y="43855"/>
                    <a:pt x="102558" y="0"/>
                    <a:pt x="156658" y="0"/>
                  </a:cubicBezTo>
                  <a:close/>
                  <a:moveTo>
                    <a:pt x="156658" y="29386"/>
                  </a:moveTo>
                  <a:cubicBezTo>
                    <a:pt x="118788" y="29386"/>
                    <a:pt x="88089" y="60085"/>
                    <a:pt x="88089" y="97953"/>
                  </a:cubicBezTo>
                  <a:cubicBezTo>
                    <a:pt x="88089" y="135822"/>
                    <a:pt x="118788" y="166521"/>
                    <a:pt x="156658" y="166521"/>
                  </a:cubicBezTo>
                  <a:cubicBezTo>
                    <a:pt x="194527" y="166521"/>
                    <a:pt x="225225" y="135822"/>
                    <a:pt x="225225" y="97953"/>
                  </a:cubicBezTo>
                  <a:cubicBezTo>
                    <a:pt x="225225" y="60085"/>
                    <a:pt x="194527" y="29386"/>
                    <a:pt x="156658" y="29386"/>
                  </a:cubicBezTo>
                  <a:close/>
                  <a:moveTo>
                    <a:pt x="254604" y="254586"/>
                  </a:moveTo>
                  <a:lnTo>
                    <a:pt x="244808" y="254586"/>
                  </a:lnTo>
                  <a:cubicBezTo>
                    <a:pt x="228579" y="254586"/>
                    <a:pt x="215422" y="267744"/>
                    <a:pt x="215422" y="283972"/>
                  </a:cubicBezTo>
                  <a:lnTo>
                    <a:pt x="215422" y="381926"/>
                  </a:lnTo>
                  <a:cubicBezTo>
                    <a:pt x="215422" y="398156"/>
                    <a:pt x="228579" y="411311"/>
                    <a:pt x="244808" y="411311"/>
                  </a:cubicBezTo>
                  <a:lnTo>
                    <a:pt x="362353" y="411311"/>
                  </a:lnTo>
                  <a:cubicBezTo>
                    <a:pt x="378582" y="411311"/>
                    <a:pt x="391739" y="398156"/>
                    <a:pt x="391739" y="381926"/>
                  </a:cubicBezTo>
                  <a:lnTo>
                    <a:pt x="391739" y="283972"/>
                  </a:lnTo>
                  <a:cubicBezTo>
                    <a:pt x="391739" y="267744"/>
                    <a:pt x="378582" y="254586"/>
                    <a:pt x="362353" y="254586"/>
                  </a:cubicBezTo>
                  <a:lnTo>
                    <a:pt x="352558" y="254586"/>
                  </a:lnTo>
                  <a:lnTo>
                    <a:pt x="352558" y="234996"/>
                  </a:lnTo>
                  <a:cubicBezTo>
                    <a:pt x="352558" y="207947"/>
                    <a:pt x="330630" y="186019"/>
                    <a:pt x="303581" y="186019"/>
                  </a:cubicBezTo>
                  <a:cubicBezTo>
                    <a:pt x="276532" y="186019"/>
                    <a:pt x="254604" y="207947"/>
                    <a:pt x="254604" y="234996"/>
                  </a:cubicBezTo>
                  <a:lnTo>
                    <a:pt x="254604" y="254586"/>
                  </a:lnTo>
                  <a:close/>
                  <a:moveTo>
                    <a:pt x="283990" y="234996"/>
                  </a:moveTo>
                  <a:cubicBezTo>
                    <a:pt x="283990" y="224178"/>
                    <a:pt x="292761" y="215405"/>
                    <a:pt x="303581" y="215405"/>
                  </a:cubicBezTo>
                  <a:cubicBezTo>
                    <a:pt x="314401" y="215405"/>
                    <a:pt x="323171" y="224178"/>
                    <a:pt x="323171" y="234996"/>
                  </a:cubicBezTo>
                  <a:lnTo>
                    <a:pt x="323171" y="254586"/>
                  </a:lnTo>
                  <a:lnTo>
                    <a:pt x="283990" y="254586"/>
                  </a:lnTo>
                  <a:lnTo>
                    <a:pt x="283990" y="234996"/>
                  </a:lnTo>
                  <a:close/>
                  <a:moveTo>
                    <a:pt x="323171" y="332949"/>
                  </a:moveTo>
                  <a:cubicBezTo>
                    <a:pt x="323171" y="343769"/>
                    <a:pt x="314401" y="352540"/>
                    <a:pt x="303581" y="352540"/>
                  </a:cubicBezTo>
                  <a:cubicBezTo>
                    <a:pt x="292761" y="352540"/>
                    <a:pt x="283990" y="343769"/>
                    <a:pt x="283990" y="332949"/>
                  </a:cubicBezTo>
                  <a:cubicBezTo>
                    <a:pt x="283990" y="322131"/>
                    <a:pt x="292761" y="313358"/>
                    <a:pt x="303581" y="313358"/>
                  </a:cubicBezTo>
                  <a:cubicBezTo>
                    <a:pt x="314401" y="313358"/>
                    <a:pt x="323171" y="322131"/>
                    <a:pt x="323171" y="332949"/>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grpSp>
        <p:nvGrpSpPr>
          <p:cNvPr id="14" name="Group 13" descr="Responsible AI">
            <a:extLst>
              <a:ext uri="{FF2B5EF4-FFF2-40B4-BE49-F238E27FC236}">
                <a16:creationId xmlns:a16="http://schemas.microsoft.com/office/drawing/2014/main" id="{D1D7A832-AAD1-C6D7-98B4-F2CF00A69EE6}"/>
              </a:ext>
            </a:extLst>
          </p:cNvPr>
          <p:cNvGrpSpPr/>
          <p:nvPr/>
        </p:nvGrpSpPr>
        <p:grpSpPr>
          <a:xfrm>
            <a:off x="8411567" y="4402254"/>
            <a:ext cx="1584964" cy="750627"/>
            <a:chOff x="8411567" y="4402254"/>
            <a:chExt cx="1584964" cy="750627"/>
          </a:xfrm>
        </p:grpSpPr>
        <p:sp>
          <p:nvSpPr>
            <p:cNvPr id="37" name="TextBox 36">
              <a:extLst>
                <a:ext uri="{FF2B5EF4-FFF2-40B4-BE49-F238E27FC236}">
                  <a16:creationId xmlns:a16="http://schemas.microsoft.com/office/drawing/2014/main" id="{BA61C581-0D85-C969-1EC9-9462EEE86A13}"/>
                </a:ext>
              </a:extLst>
            </p:cNvPr>
            <p:cNvSpPr txBox="1"/>
            <p:nvPr/>
          </p:nvSpPr>
          <p:spPr>
            <a:xfrm>
              <a:off x="8411567" y="4922049"/>
              <a:ext cx="1584964" cy="230832"/>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 normalizeH="0" baseline="0" noProof="0">
                  <a:ln w="3175">
                    <a:noFill/>
                  </a:ln>
                  <a:gradFill>
                    <a:gsLst>
                      <a:gs pos="2917">
                        <a:srgbClr val="080808"/>
                      </a:gs>
                      <a:gs pos="30000">
                        <a:srgbClr val="080808"/>
                      </a:gs>
                    </a:gsLst>
                    <a:lin ang="5400000" scaled="0"/>
                  </a:gradFill>
                  <a:effectLst/>
                  <a:uLnTx/>
                  <a:uFillTx/>
                  <a:latin typeface="Segoe UI Semibold" panose="020B0502040204020203" pitchFamily="34" charset="0"/>
                  <a:ea typeface="+mn-ea"/>
                  <a:cs typeface="Segoe UI Semibold" panose="020B0502040204020203" pitchFamily="34" charset="0"/>
                </a:rPr>
                <a:t>Responsible AI</a:t>
              </a:r>
            </a:p>
          </p:txBody>
        </p:sp>
        <p:sp>
          <p:nvSpPr>
            <p:cNvPr id="8" name="Graphic 46">
              <a:extLst>
                <a:ext uri="{FF2B5EF4-FFF2-40B4-BE49-F238E27FC236}">
                  <a16:creationId xmlns:a16="http://schemas.microsoft.com/office/drawing/2014/main" id="{AE792334-8031-B1C0-8AFF-D98D8A8A99CD}"/>
                </a:ext>
                <a:ext uri="{C183D7F6-B498-43B3-948B-1728B52AA6E4}">
                  <adec:decorative xmlns:adec="http://schemas.microsoft.com/office/drawing/2017/decorative" val="1"/>
                </a:ext>
              </a:extLst>
            </p:cNvPr>
            <p:cNvSpPr/>
            <p:nvPr/>
          </p:nvSpPr>
          <p:spPr>
            <a:xfrm>
              <a:off x="9033456" y="4402254"/>
              <a:ext cx="341184" cy="379093"/>
            </a:xfrm>
            <a:custGeom>
              <a:avLst/>
              <a:gdLst>
                <a:gd name="connsiteX0" fmla="*/ 14216 w 341184"/>
                <a:gd name="connsiteY0" fmla="*/ 56864 h 379093"/>
                <a:gd name="connsiteX1" fmla="*/ 0 w 341184"/>
                <a:gd name="connsiteY1" fmla="*/ 71080 h 379093"/>
                <a:gd name="connsiteX2" fmla="*/ 0 w 341184"/>
                <a:gd name="connsiteY2" fmla="*/ 170592 h 379093"/>
                <a:gd name="connsiteX3" fmla="*/ 165382 w 341184"/>
                <a:gd name="connsiteY3" fmla="*/ 378104 h 379093"/>
                <a:gd name="connsiteX4" fmla="*/ 175803 w 341184"/>
                <a:gd name="connsiteY4" fmla="*/ 378104 h 379093"/>
                <a:gd name="connsiteX5" fmla="*/ 341185 w 341184"/>
                <a:gd name="connsiteY5" fmla="*/ 170592 h 379093"/>
                <a:gd name="connsiteX6" fmla="*/ 341185 w 341184"/>
                <a:gd name="connsiteY6" fmla="*/ 71080 h 379093"/>
                <a:gd name="connsiteX7" fmla="*/ 326969 w 341184"/>
                <a:gd name="connsiteY7" fmla="*/ 56864 h 379093"/>
                <a:gd name="connsiteX8" fmla="*/ 179122 w 341184"/>
                <a:gd name="connsiteY8" fmla="*/ 2843 h 379093"/>
                <a:gd name="connsiteX9" fmla="*/ 162063 w 341184"/>
                <a:gd name="connsiteY9" fmla="*/ 2843 h 379093"/>
                <a:gd name="connsiteX10" fmla="*/ 14216 w 341184"/>
                <a:gd name="connsiteY10" fmla="*/ 56864 h 379093"/>
                <a:gd name="connsiteX11" fmla="*/ 28432 w 341184"/>
                <a:gd name="connsiteY11" fmla="*/ 170592 h 379093"/>
                <a:gd name="connsiteX12" fmla="*/ 28432 w 341184"/>
                <a:gd name="connsiteY12" fmla="*/ 84878 h 379093"/>
                <a:gd name="connsiteX13" fmla="*/ 170592 w 341184"/>
                <a:gd name="connsiteY13" fmla="*/ 31803 h 379093"/>
                <a:gd name="connsiteX14" fmla="*/ 312753 w 341184"/>
                <a:gd name="connsiteY14" fmla="*/ 84878 h 379093"/>
                <a:gd name="connsiteX15" fmla="*/ 312753 w 341184"/>
                <a:gd name="connsiteY15" fmla="*/ 170592 h 379093"/>
                <a:gd name="connsiteX16" fmla="*/ 170592 w 341184"/>
                <a:gd name="connsiteY16" fmla="*/ 349560 h 379093"/>
                <a:gd name="connsiteX17" fmla="*/ 28432 w 341184"/>
                <a:gd name="connsiteY17" fmla="*/ 170592 h 379093"/>
                <a:gd name="connsiteX18" fmla="*/ 134084 w 341184"/>
                <a:gd name="connsiteY18" fmla="*/ 256013 h 379093"/>
                <a:gd name="connsiteX19" fmla="*/ 123643 w 341184"/>
                <a:gd name="connsiteY19" fmla="*/ 203763 h 379093"/>
                <a:gd name="connsiteX20" fmla="*/ 96104 w 341184"/>
                <a:gd name="connsiteY20" fmla="*/ 203763 h 379093"/>
                <a:gd name="connsiteX21" fmla="*/ 134084 w 341184"/>
                <a:gd name="connsiteY21" fmla="*/ 256013 h 379093"/>
                <a:gd name="connsiteX22" fmla="*/ 162969 w 341184"/>
                <a:gd name="connsiteY22" fmla="*/ 251498 h 379093"/>
                <a:gd name="connsiteX23" fmla="*/ 170592 w 341184"/>
                <a:gd name="connsiteY23" fmla="*/ 263910 h 379093"/>
                <a:gd name="connsiteX24" fmla="*/ 178216 w 341184"/>
                <a:gd name="connsiteY24" fmla="*/ 251498 h 379093"/>
                <a:gd name="connsiteX25" fmla="*/ 189049 w 341184"/>
                <a:gd name="connsiteY25" fmla="*/ 203763 h 379093"/>
                <a:gd name="connsiteX26" fmla="*/ 152136 w 341184"/>
                <a:gd name="connsiteY26" fmla="*/ 203763 h 379093"/>
                <a:gd name="connsiteX27" fmla="*/ 162969 w 341184"/>
                <a:gd name="connsiteY27" fmla="*/ 251498 h 379093"/>
                <a:gd name="connsiteX28" fmla="*/ 162969 w 341184"/>
                <a:gd name="connsiteY28" fmla="*/ 127596 h 379093"/>
                <a:gd name="connsiteX29" fmla="*/ 152136 w 341184"/>
                <a:gd name="connsiteY29" fmla="*/ 175331 h 379093"/>
                <a:gd name="connsiteX30" fmla="*/ 189049 w 341184"/>
                <a:gd name="connsiteY30" fmla="*/ 175331 h 379093"/>
                <a:gd name="connsiteX31" fmla="*/ 178216 w 341184"/>
                <a:gd name="connsiteY31" fmla="*/ 127596 h 379093"/>
                <a:gd name="connsiteX32" fmla="*/ 170592 w 341184"/>
                <a:gd name="connsiteY32" fmla="*/ 115184 h 379093"/>
                <a:gd name="connsiteX33" fmla="*/ 162969 w 341184"/>
                <a:gd name="connsiteY33" fmla="*/ 127596 h 379093"/>
                <a:gd name="connsiteX34" fmla="*/ 207101 w 341184"/>
                <a:gd name="connsiteY34" fmla="*/ 256013 h 379093"/>
                <a:gd name="connsiteX35" fmla="*/ 245081 w 341184"/>
                <a:gd name="connsiteY35" fmla="*/ 203763 h 379093"/>
                <a:gd name="connsiteX36" fmla="*/ 217541 w 341184"/>
                <a:gd name="connsiteY36" fmla="*/ 203763 h 379093"/>
                <a:gd name="connsiteX37" fmla="*/ 207101 w 341184"/>
                <a:gd name="connsiteY37" fmla="*/ 256013 h 379093"/>
                <a:gd name="connsiteX38" fmla="*/ 217541 w 341184"/>
                <a:gd name="connsiteY38" fmla="*/ 175331 h 379093"/>
                <a:gd name="connsiteX39" fmla="*/ 245081 w 341184"/>
                <a:gd name="connsiteY39" fmla="*/ 175331 h 379093"/>
                <a:gd name="connsiteX40" fmla="*/ 207101 w 341184"/>
                <a:gd name="connsiteY40" fmla="*/ 123080 h 379093"/>
                <a:gd name="connsiteX41" fmla="*/ 217541 w 341184"/>
                <a:gd name="connsiteY41" fmla="*/ 175331 h 379093"/>
                <a:gd name="connsiteX42" fmla="*/ 96104 w 341184"/>
                <a:gd name="connsiteY42" fmla="*/ 175331 h 379093"/>
                <a:gd name="connsiteX43" fmla="*/ 123643 w 341184"/>
                <a:gd name="connsiteY43" fmla="*/ 175331 h 379093"/>
                <a:gd name="connsiteX44" fmla="*/ 134084 w 341184"/>
                <a:gd name="connsiteY44" fmla="*/ 123080 h 379093"/>
                <a:gd name="connsiteX45" fmla="*/ 96104 w 341184"/>
                <a:gd name="connsiteY45" fmla="*/ 175331 h 379093"/>
                <a:gd name="connsiteX46" fmla="*/ 170592 w 341184"/>
                <a:gd name="connsiteY46" fmla="*/ 85296 h 379093"/>
                <a:gd name="connsiteX47" fmla="*/ 274843 w 341184"/>
                <a:gd name="connsiteY47" fmla="*/ 189547 h 379093"/>
                <a:gd name="connsiteX48" fmla="*/ 170592 w 341184"/>
                <a:gd name="connsiteY48" fmla="*/ 293797 h 379093"/>
                <a:gd name="connsiteX49" fmla="*/ 66341 w 341184"/>
                <a:gd name="connsiteY49" fmla="*/ 189547 h 379093"/>
                <a:gd name="connsiteX50" fmla="*/ 170592 w 341184"/>
                <a:gd name="connsiteY50" fmla="*/ 85296 h 37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1184" h="379093">
                  <a:moveTo>
                    <a:pt x="14216" y="56864"/>
                  </a:moveTo>
                  <a:cubicBezTo>
                    <a:pt x="6365" y="56864"/>
                    <a:pt x="0" y="63229"/>
                    <a:pt x="0" y="71080"/>
                  </a:cubicBezTo>
                  <a:lnTo>
                    <a:pt x="0" y="170592"/>
                  </a:lnTo>
                  <a:cubicBezTo>
                    <a:pt x="0" y="265388"/>
                    <a:pt x="56060" y="335037"/>
                    <a:pt x="165382" y="378104"/>
                  </a:cubicBezTo>
                  <a:cubicBezTo>
                    <a:pt x="168731" y="379423"/>
                    <a:pt x="172454" y="379423"/>
                    <a:pt x="175803" y="378104"/>
                  </a:cubicBezTo>
                  <a:cubicBezTo>
                    <a:pt x="285124" y="335037"/>
                    <a:pt x="341185" y="265388"/>
                    <a:pt x="341185" y="170592"/>
                  </a:cubicBezTo>
                  <a:lnTo>
                    <a:pt x="341185" y="71080"/>
                  </a:lnTo>
                  <a:cubicBezTo>
                    <a:pt x="341185" y="63229"/>
                    <a:pt x="334820" y="56864"/>
                    <a:pt x="326969" y="56864"/>
                  </a:cubicBezTo>
                  <a:cubicBezTo>
                    <a:pt x="276485" y="56864"/>
                    <a:pt x="227305" y="38981"/>
                    <a:pt x="179122" y="2843"/>
                  </a:cubicBezTo>
                  <a:cubicBezTo>
                    <a:pt x="174067" y="-948"/>
                    <a:pt x="167118" y="-948"/>
                    <a:pt x="162063" y="2843"/>
                  </a:cubicBezTo>
                  <a:cubicBezTo>
                    <a:pt x="113879" y="38981"/>
                    <a:pt x="64700" y="56864"/>
                    <a:pt x="14216" y="56864"/>
                  </a:cubicBezTo>
                  <a:close/>
                  <a:moveTo>
                    <a:pt x="28432" y="170592"/>
                  </a:moveTo>
                  <a:lnTo>
                    <a:pt x="28432" y="84878"/>
                  </a:lnTo>
                  <a:cubicBezTo>
                    <a:pt x="77285" y="81995"/>
                    <a:pt x="124738" y="64224"/>
                    <a:pt x="170592" y="31803"/>
                  </a:cubicBezTo>
                  <a:cubicBezTo>
                    <a:pt x="216448" y="64224"/>
                    <a:pt x="263901" y="81995"/>
                    <a:pt x="312753" y="84878"/>
                  </a:cubicBezTo>
                  <a:lnTo>
                    <a:pt x="312753" y="170592"/>
                  </a:lnTo>
                  <a:cubicBezTo>
                    <a:pt x="312753" y="251255"/>
                    <a:pt x="266249" y="310457"/>
                    <a:pt x="170592" y="349560"/>
                  </a:cubicBezTo>
                  <a:cubicBezTo>
                    <a:pt x="74935" y="310457"/>
                    <a:pt x="28432" y="251255"/>
                    <a:pt x="28432" y="170592"/>
                  </a:cubicBezTo>
                  <a:close/>
                  <a:moveTo>
                    <a:pt x="134084" y="256013"/>
                  </a:moveTo>
                  <a:cubicBezTo>
                    <a:pt x="128586" y="241414"/>
                    <a:pt x="124864" y="223464"/>
                    <a:pt x="123643" y="203763"/>
                  </a:cubicBezTo>
                  <a:lnTo>
                    <a:pt x="96104" y="203763"/>
                  </a:lnTo>
                  <a:cubicBezTo>
                    <a:pt x="100379" y="226298"/>
                    <a:pt x="114627" y="245304"/>
                    <a:pt x="134084" y="256013"/>
                  </a:cubicBezTo>
                  <a:close/>
                  <a:moveTo>
                    <a:pt x="162969" y="251498"/>
                  </a:moveTo>
                  <a:cubicBezTo>
                    <a:pt x="166170" y="258540"/>
                    <a:pt x="168875" y="262124"/>
                    <a:pt x="170592" y="263910"/>
                  </a:cubicBezTo>
                  <a:cubicBezTo>
                    <a:pt x="172310" y="262124"/>
                    <a:pt x="175015" y="258540"/>
                    <a:pt x="178216" y="251498"/>
                  </a:cubicBezTo>
                  <a:cubicBezTo>
                    <a:pt x="183514" y="239845"/>
                    <a:pt x="187661" y="223282"/>
                    <a:pt x="189049" y="203763"/>
                  </a:cubicBezTo>
                  <a:lnTo>
                    <a:pt x="152136" y="203763"/>
                  </a:lnTo>
                  <a:cubicBezTo>
                    <a:pt x="153524" y="223282"/>
                    <a:pt x="157671" y="239845"/>
                    <a:pt x="162969" y="251498"/>
                  </a:cubicBezTo>
                  <a:close/>
                  <a:moveTo>
                    <a:pt x="162969" y="127596"/>
                  </a:moveTo>
                  <a:cubicBezTo>
                    <a:pt x="157671" y="139249"/>
                    <a:pt x="153524" y="155811"/>
                    <a:pt x="152136" y="175331"/>
                  </a:cubicBezTo>
                  <a:lnTo>
                    <a:pt x="189049" y="175331"/>
                  </a:lnTo>
                  <a:cubicBezTo>
                    <a:pt x="187661" y="155811"/>
                    <a:pt x="183514" y="139249"/>
                    <a:pt x="178216" y="127596"/>
                  </a:cubicBezTo>
                  <a:cubicBezTo>
                    <a:pt x="175015" y="120554"/>
                    <a:pt x="172310" y="116969"/>
                    <a:pt x="170592" y="115184"/>
                  </a:cubicBezTo>
                  <a:cubicBezTo>
                    <a:pt x="168875" y="116969"/>
                    <a:pt x="166170" y="120554"/>
                    <a:pt x="162969" y="127596"/>
                  </a:cubicBezTo>
                  <a:close/>
                  <a:moveTo>
                    <a:pt x="207101" y="256013"/>
                  </a:moveTo>
                  <a:cubicBezTo>
                    <a:pt x="226558" y="245304"/>
                    <a:pt x="240806" y="226298"/>
                    <a:pt x="245081" y="203763"/>
                  </a:cubicBezTo>
                  <a:lnTo>
                    <a:pt x="217541" y="203763"/>
                  </a:lnTo>
                  <a:cubicBezTo>
                    <a:pt x="216321" y="223464"/>
                    <a:pt x="212598" y="241414"/>
                    <a:pt x="207101" y="256013"/>
                  </a:cubicBezTo>
                  <a:close/>
                  <a:moveTo>
                    <a:pt x="217541" y="175331"/>
                  </a:moveTo>
                  <a:lnTo>
                    <a:pt x="245081" y="175331"/>
                  </a:lnTo>
                  <a:cubicBezTo>
                    <a:pt x="240806" y="152795"/>
                    <a:pt x="226558" y="133790"/>
                    <a:pt x="207101" y="123080"/>
                  </a:cubicBezTo>
                  <a:cubicBezTo>
                    <a:pt x="212598" y="137679"/>
                    <a:pt x="216321" y="155629"/>
                    <a:pt x="217541" y="175331"/>
                  </a:cubicBezTo>
                  <a:close/>
                  <a:moveTo>
                    <a:pt x="96104" y="175331"/>
                  </a:moveTo>
                  <a:lnTo>
                    <a:pt x="123643" y="175331"/>
                  </a:lnTo>
                  <a:cubicBezTo>
                    <a:pt x="124864" y="155629"/>
                    <a:pt x="128586" y="137679"/>
                    <a:pt x="134084" y="123080"/>
                  </a:cubicBezTo>
                  <a:cubicBezTo>
                    <a:pt x="114627" y="133790"/>
                    <a:pt x="100379" y="152795"/>
                    <a:pt x="96104" y="175331"/>
                  </a:cubicBezTo>
                  <a:close/>
                  <a:moveTo>
                    <a:pt x="170592" y="85296"/>
                  </a:moveTo>
                  <a:cubicBezTo>
                    <a:pt x="228169" y="85296"/>
                    <a:pt x="274843" y="131971"/>
                    <a:pt x="274843" y="189547"/>
                  </a:cubicBezTo>
                  <a:cubicBezTo>
                    <a:pt x="274843" y="247123"/>
                    <a:pt x="228169" y="293797"/>
                    <a:pt x="170592" y="293797"/>
                  </a:cubicBezTo>
                  <a:cubicBezTo>
                    <a:pt x="113016" y="293797"/>
                    <a:pt x="66341" y="247123"/>
                    <a:pt x="66341" y="189547"/>
                  </a:cubicBezTo>
                  <a:cubicBezTo>
                    <a:pt x="66341" y="131971"/>
                    <a:pt x="113016" y="85296"/>
                    <a:pt x="170592" y="85296"/>
                  </a:cubicBezTo>
                  <a:close/>
                </a:path>
              </a:pathLst>
            </a:custGeom>
            <a:gradFill>
              <a:gsLst>
                <a:gs pos="0">
                  <a:schemeClr val="accent1"/>
                </a:gs>
                <a:gs pos="100000">
                  <a:schemeClr val="accent3"/>
                </a:gs>
              </a:gsLst>
              <a:lin ang="16200000" scaled="1"/>
            </a:gradFill>
            <a:ln w="0">
              <a:noFill/>
              <a:prstDash val="solid"/>
              <a:round/>
              <a:headEnd/>
              <a:tailEnd/>
            </a:ln>
          </p:spPr>
          <p:txBody>
            <a:bodyPr rot="0" spcFirstLastPara="0" vertOverflow="overflow" horzOverflow="overflow" vert="horz" wrap="square" lIns="76200" tIns="38100" rIns="76200" bIns="3810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spTree>
    <p:extLst>
      <p:ext uri="{BB962C8B-B14F-4D97-AF65-F5344CB8AC3E}">
        <p14:creationId xmlns:p14="http://schemas.microsoft.com/office/powerpoint/2010/main" val="399338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400"/>
                                        <p:tgtEl>
                                          <p:spTgt spid="19"/>
                                        </p:tgtEl>
                                      </p:cBhvr>
                                    </p:animEffect>
                                  </p:childTnLst>
                                </p:cTn>
                              </p:par>
                              <p:par>
                                <p:cTn id="8" presetID="6" presetClass="emph" presetSubtype="0" accel="100000" autoRev="1" fill="hold" grpId="1" nodeType="withEffect">
                                  <p:stCondLst>
                                    <p:cond delay="0"/>
                                  </p:stCondLst>
                                  <p:childTnLst>
                                    <p:animScale>
                                      <p:cBhvr>
                                        <p:cTn id="9" dur="400" fill="hold"/>
                                        <p:tgtEl>
                                          <p:spTgt spid="19"/>
                                        </p:tgtEl>
                                      </p:cBhvr>
                                      <p:by x="90000" y="90000"/>
                                    </p:animScale>
                                  </p:childTnLst>
                                </p:cTn>
                              </p:par>
                              <p:par>
                                <p:cTn id="10" presetID="10" presetClass="entr" presetSubtype="0" fill="hold" grpId="0" nodeType="withEffect">
                                  <p:stCondLst>
                                    <p:cond delay="6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6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60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40" grpId="0" animBg="1"/>
      <p:bldP spid="41"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B26E8D-273A-F9EE-9436-F883C1E34836}"/>
              </a:ext>
              <a:ext uri="{C183D7F6-B498-43B3-948B-1728B52AA6E4}">
                <adec:decorative xmlns:adec="http://schemas.microsoft.com/office/drawing/2017/decorative" val="1"/>
              </a:ext>
            </a:extLst>
          </p:cNvPr>
          <p:cNvPicPr>
            <a:picLocks noChangeAspect="1"/>
          </p:cNvPicPr>
          <p:nvPr/>
        </p:nvPicPr>
        <p:blipFill rotWithShape="1">
          <a:blip r:embed="rId3" cstate="hqprint">
            <a:alphaModFix amt="39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8476" t="10888" r="18476" b="9901"/>
          <a:stretch/>
        </p:blipFill>
        <p:spPr>
          <a:xfrm>
            <a:off x="1219200" y="782638"/>
            <a:ext cx="9753600" cy="5486400"/>
          </a:xfrm>
          <a:prstGeom prst="roundRect">
            <a:avLst>
              <a:gd name="adj" fmla="val 3205"/>
            </a:avLst>
          </a:prstGeom>
          <a:solidFill>
            <a:schemeClr val="bg1"/>
          </a:solidFill>
          <a:ln>
            <a:noFill/>
          </a:ln>
          <a:effectLst>
            <a:outerShdw blurRad="343645" dist="295501" dir="2700000" algn="tl" rotWithShape="0">
              <a:srgbClr val="F3484C">
                <a:alpha val="15816"/>
              </a:srgbClr>
            </a:outerShdw>
          </a:effectLst>
        </p:spPr>
      </p:pic>
      <p:sp>
        <p:nvSpPr>
          <p:cNvPr id="9" name="Title 20">
            <a:extLst>
              <a:ext uri="{FF2B5EF4-FFF2-40B4-BE49-F238E27FC236}">
                <a16:creationId xmlns:a16="http://schemas.microsoft.com/office/drawing/2014/main" id="{A0269A8F-5BBD-2A19-963B-E832EA99A2CA}"/>
              </a:ext>
            </a:extLst>
          </p:cNvPr>
          <p:cNvSpPr txBox="1">
            <a:spLocks noGrp="1"/>
          </p:cNvSpPr>
          <p:nvPr>
            <p:ph type="title" idx="4294967295"/>
          </p:nvPr>
        </p:nvSpPr>
        <p:spPr>
          <a:xfrm>
            <a:off x="4112701" y="2223488"/>
            <a:ext cx="2762295"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Microsoft 365 Copilot  </a:t>
            </a:r>
          </a:p>
        </p:txBody>
      </p:sp>
      <p:pic>
        <p:nvPicPr>
          <p:cNvPr id="10" name="Picture 9">
            <a:extLst>
              <a:ext uri="{FF2B5EF4-FFF2-40B4-BE49-F238E27FC236}">
                <a16:creationId xmlns:a16="http://schemas.microsoft.com/office/drawing/2014/main" id="{B3BF76F5-5C72-CCD6-3F86-63EEB52241B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712823" y="1268633"/>
            <a:ext cx="766354" cy="766354"/>
          </a:xfrm>
          <a:prstGeom prst="rect">
            <a:avLst/>
          </a:prstGeom>
        </p:spPr>
      </p:pic>
      <p:sp>
        <p:nvSpPr>
          <p:cNvPr id="3" name="Rectangle: Rounded Corners 2">
            <a:extLst>
              <a:ext uri="{FF2B5EF4-FFF2-40B4-BE49-F238E27FC236}">
                <a16:creationId xmlns:a16="http://schemas.microsoft.com/office/drawing/2014/main" id="{D448B644-3DDB-3FC6-11E6-E36CCBAD9803}"/>
              </a:ext>
              <a:ext uri="{C183D7F6-B498-43B3-948B-1728B52AA6E4}">
                <adec:decorative xmlns:adec="http://schemas.microsoft.com/office/drawing/2017/decorative" val="1"/>
              </a:ext>
            </a:extLst>
          </p:cNvPr>
          <p:cNvSpPr/>
          <p:nvPr/>
        </p:nvSpPr>
        <p:spPr bwMode="auto">
          <a:xfrm>
            <a:off x="1924473" y="3251107"/>
            <a:ext cx="8372874" cy="2273393"/>
          </a:xfrm>
          <a:prstGeom prst="roundRect">
            <a:avLst>
              <a:gd name="adj" fmla="val 5345"/>
            </a:avLst>
          </a:prstGeom>
          <a:solidFill>
            <a:schemeClr val="bg1"/>
          </a:solidFill>
          <a:ln w="9525">
            <a:noFill/>
            <a:headEnd type="none" w="med" len="med"/>
            <a:tailEnd type="none" w="med" len="med"/>
          </a:ln>
          <a:effectLst>
            <a:outerShdw blurRad="228600" dist="38100" dir="2700026" rotWithShape="0">
              <a:scrgbClr r="0" g="0" b="0">
                <a:alpha val="9000"/>
              </a:sc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100" b="0" i="0" u="none" strike="noStrike" kern="1200" cap="none" spc="0" normalizeH="0" baseline="0" noProof="0" err="1">
              <a:ln>
                <a:noFill/>
              </a:ln>
              <a:solidFill>
                <a:srgbClr val="000000"/>
              </a:solidFill>
              <a:effectLst/>
              <a:uLnTx/>
              <a:uFillTx/>
              <a:latin typeface="Segoe UI" panose="020B0502040204020203" pitchFamily="34" charset="0"/>
              <a:ea typeface="+mn-ea"/>
              <a:cs typeface="+mn-cs"/>
            </a:endParaRPr>
          </a:p>
        </p:txBody>
      </p:sp>
      <p:sp>
        <p:nvSpPr>
          <p:cNvPr id="25" name="TextBox 24">
            <a:extLst>
              <a:ext uri="{FF2B5EF4-FFF2-40B4-BE49-F238E27FC236}">
                <a16:creationId xmlns:a16="http://schemas.microsoft.com/office/drawing/2014/main" id="{6FD0E3D5-8670-AEB4-D935-F74223070FEB}"/>
              </a:ext>
            </a:extLst>
          </p:cNvPr>
          <p:cNvSpPr txBox="1"/>
          <p:nvPr/>
        </p:nvSpPr>
        <p:spPr>
          <a:xfrm>
            <a:off x="3488092" y="3672395"/>
            <a:ext cx="5215816" cy="338554"/>
          </a:xfrm>
          <a:prstGeom prst="rect">
            <a:avLst/>
          </a:prstGeom>
          <a:no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Embedded across Microsoft 365 apps</a:t>
            </a:r>
          </a:p>
        </p:txBody>
      </p:sp>
      <p:grpSp>
        <p:nvGrpSpPr>
          <p:cNvPr id="38" name="Group 37">
            <a:extLst>
              <a:ext uri="{FF2B5EF4-FFF2-40B4-BE49-F238E27FC236}">
                <a16:creationId xmlns:a16="http://schemas.microsoft.com/office/drawing/2014/main" id="{7DB32E90-79B5-DD5E-0A24-BD1B9565542C}"/>
              </a:ext>
              <a:ext uri="{C183D7F6-B498-43B3-948B-1728B52AA6E4}">
                <adec:decorative xmlns:adec="http://schemas.microsoft.com/office/drawing/2017/decorative" val="1"/>
              </a:ext>
            </a:extLst>
          </p:cNvPr>
          <p:cNvGrpSpPr/>
          <p:nvPr/>
        </p:nvGrpSpPr>
        <p:grpSpPr>
          <a:xfrm>
            <a:off x="3219450" y="4453793"/>
            <a:ext cx="5753100" cy="617376"/>
            <a:chOff x="7150996" y="4851308"/>
            <a:chExt cx="3722870" cy="399509"/>
          </a:xfrm>
        </p:grpSpPr>
        <p:pic>
          <p:nvPicPr>
            <p:cNvPr id="39" name="Picture 38">
              <a:extLst>
                <a:ext uri="{FF2B5EF4-FFF2-40B4-BE49-F238E27FC236}">
                  <a16:creationId xmlns:a16="http://schemas.microsoft.com/office/drawing/2014/main" id="{27D53AE4-A7E2-081F-D814-EA75216C04EC}"/>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9623356" y="4851308"/>
              <a:ext cx="426389" cy="399509"/>
            </a:xfrm>
            <a:prstGeom prst="rect">
              <a:avLst/>
            </a:prstGeom>
          </p:spPr>
        </p:pic>
        <p:pic>
          <p:nvPicPr>
            <p:cNvPr id="40" name="Picture 39">
              <a:extLst>
                <a:ext uri="{FF2B5EF4-FFF2-40B4-BE49-F238E27FC236}">
                  <a16:creationId xmlns:a16="http://schemas.microsoft.com/office/drawing/2014/main" id="{C4434EF9-8FEE-3584-0F3D-EE7AAAF93A0C}"/>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8799236" y="4851308"/>
              <a:ext cx="426389" cy="399509"/>
            </a:xfrm>
            <a:prstGeom prst="rect">
              <a:avLst/>
            </a:prstGeom>
          </p:spPr>
        </p:pic>
        <p:pic>
          <p:nvPicPr>
            <p:cNvPr id="41" name="Picture 40">
              <a:extLst>
                <a:ext uri="{FF2B5EF4-FFF2-40B4-BE49-F238E27FC236}">
                  <a16:creationId xmlns:a16="http://schemas.microsoft.com/office/drawing/2014/main" id="{429B5D53-9313-5B48-8413-535A3E692668}"/>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7150996" y="4851308"/>
              <a:ext cx="426389" cy="399509"/>
            </a:xfrm>
            <a:prstGeom prst="rect">
              <a:avLst/>
            </a:prstGeom>
          </p:spPr>
        </p:pic>
        <p:pic>
          <p:nvPicPr>
            <p:cNvPr id="44" name="Picture 43">
              <a:extLst>
                <a:ext uri="{FF2B5EF4-FFF2-40B4-BE49-F238E27FC236}">
                  <a16:creationId xmlns:a16="http://schemas.microsoft.com/office/drawing/2014/main" id="{0E0D565C-9BEC-4DE6-7D0E-811E0995A19B}"/>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7975116" y="4851308"/>
              <a:ext cx="426389" cy="399509"/>
            </a:xfrm>
            <a:prstGeom prst="rect">
              <a:avLst/>
            </a:prstGeom>
          </p:spPr>
        </p:pic>
        <p:pic>
          <p:nvPicPr>
            <p:cNvPr id="45" name="Picture 44">
              <a:extLst>
                <a:ext uri="{FF2B5EF4-FFF2-40B4-BE49-F238E27FC236}">
                  <a16:creationId xmlns:a16="http://schemas.microsoft.com/office/drawing/2014/main" id="{1F560B53-8D84-53F5-4722-8ECB5B8315BA}"/>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10447477" y="4851308"/>
              <a:ext cx="426389" cy="399509"/>
            </a:xfrm>
            <a:prstGeom prst="rect">
              <a:avLst/>
            </a:prstGeom>
          </p:spPr>
        </p:pic>
      </p:grpSp>
      <p:sp>
        <p:nvSpPr>
          <p:cNvPr id="2" name="TextBox 1">
            <a:extLst>
              <a:ext uri="{FF2B5EF4-FFF2-40B4-BE49-F238E27FC236}">
                <a16:creationId xmlns:a16="http://schemas.microsoft.com/office/drawing/2014/main" id="{5393E43B-9B1C-6AB0-BFD1-EE73F932AD3C}"/>
              </a:ext>
            </a:extLst>
          </p:cNvPr>
          <p:cNvSpPr txBox="1"/>
          <p:nvPr/>
        </p:nvSpPr>
        <p:spPr>
          <a:xfrm>
            <a:off x="3295711" y="5885663"/>
            <a:ext cx="5376814" cy="193899"/>
          </a:xfrm>
          <a:prstGeom prst="rect">
            <a:avLst/>
          </a:prstGeom>
          <a:noFill/>
        </p:spPr>
        <p:txBody>
          <a:bodyPr wrap="square" lIns="0" tIns="0" rIns="0" bIns="0" anchor="t"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base" latinLnBrk="0" hangingPunct="1">
              <a:lnSpc>
                <a:spcPct val="90000"/>
              </a:lnSpc>
              <a:spcBef>
                <a:spcPts val="200"/>
              </a:spcBef>
              <a:spcAft>
                <a:spcPts val="1200"/>
              </a:spcAft>
              <a:buClrTx/>
              <a:buSzTx/>
              <a:buFontTx/>
              <a:buNone/>
              <a:tabLst/>
              <a:defRPr/>
            </a:pPr>
            <a:r>
              <a:rPr kumimoji="0" lang="en-CA" sz="1400" b="0" i="0" u="none" strike="noStrike" kern="0" cap="none" spc="0" normalizeH="0" baseline="0" noProof="0">
                <a:ln>
                  <a:noFill/>
                </a:ln>
                <a:solidFill>
                  <a:srgbClr val="080808"/>
                </a:solidFill>
                <a:effectLst/>
                <a:uLnTx/>
                <a:uFillTx/>
                <a:latin typeface="Segoe UI Semibold"/>
                <a:ea typeface="+mn-ea"/>
                <a:cs typeface="Calibri" panose="020F0502020204030204" pitchFamily="34" charset="0"/>
              </a:rPr>
              <a:t>Learn more about our </a:t>
            </a:r>
            <a:r>
              <a:rPr kumimoji="0" lang="en-US" sz="1400" b="0" i="0" u="none" strike="noStrike" kern="0" cap="none" spc="0" normalizeH="0" baseline="0" noProof="0">
                <a:ln>
                  <a:noFill/>
                </a:ln>
                <a:solidFill>
                  <a:srgbClr val="C03BC4"/>
                </a:solidFill>
                <a:effectLst/>
                <a:uLnTx/>
                <a:uFillTx/>
                <a:latin typeface="Segoe UI Semibold"/>
                <a:ea typeface="+mn-ea"/>
                <a:cs typeface="Calibri" panose="020F0502020204030204" pitchFamily="34" charset="0"/>
                <a:hlinkClick r:id="rId11">
                  <a:extLst>
                    <a:ext uri="{A12FA001-AC4F-418D-AE19-62706E023703}">
                      <ahyp:hlinkClr xmlns:ahyp="http://schemas.microsoft.com/office/drawing/2018/hyperlinkcolor" val="tx"/>
                    </a:ext>
                  </a:extLst>
                </a:hlinkClick>
              </a:rPr>
              <a:t>responsible AI principles</a:t>
            </a:r>
            <a:r>
              <a:rPr kumimoji="0" lang="en-CA" sz="1400" b="0" i="0" u="none" strike="noStrike" kern="0" cap="none" spc="0" normalizeH="0" baseline="0" noProof="0">
                <a:ln>
                  <a:noFill/>
                </a:ln>
                <a:solidFill>
                  <a:srgbClr val="080808"/>
                </a:solidFill>
                <a:effectLst/>
                <a:uLnTx/>
                <a:uFillTx/>
                <a:latin typeface="Segoe UI Semibold"/>
                <a:ea typeface="+mn-ea"/>
                <a:cs typeface="Calibri" panose="020F0502020204030204" pitchFamily="34" charset="0"/>
              </a:rPr>
              <a:t>.</a:t>
            </a:r>
          </a:p>
        </p:txBody>
      </p:sp>
    </p:spTree>
    <p:extLst>
      <p:ext uri="{BB962C8B-B14F-4D97-AF65-F5344CB8AC3E}">
        <p14:creationId xmlns:p14="http://schemas.microsoft.com/office/powerpoint/2010/main" val="3039287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400"/>
                                        <p:tgtEl>
                                          <p:spTgt spid="25"/>
                                        </p:tgtEl>
                                      </p:cBhvr>
                                    </p:animEffect>
                                  </p:childTnLst>
                                </p:cTn>
                              </p:par>
                              <p:par>
                                <p:cTn id="8" presetID="6" presetClass="emph" presetSubtype="0" accel="100000" autoRev="1" fill="hold" grpId="1" nodeType="withEffect">
                                  <p:stCondLst>
                                    <p:cond delay="0"/>
                                  </p:stCondLst>
                                  <p:childTnLst>
                                    <p:animScale>
                                      <p:cBhvr>
                                        <p:cTn id="9" dur="400" fill="hold"/>
                                        <p:tgtEl>
                                          <p:spTgt spid="25"/>
                                        </p:tgtEl>
                                      </p:cBhvr>
                                      <p:by x="90000" y="90000"/>
                                    </p:animScale>
                                  </p:childTnLst>
                                </p:cTn>
                              </p:par>
                              <p:par>
                                <p:cTn id="10" presetID="10" presetClass="entr" presetSubtype="0" fill="hold" nodeType="withEffect">
                                  <p:stCondLst>
                                    <p:cond delay="40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400"/>
                                        <p:tgtEl>
                                          <p:spTgt spid="38"/>
                                        </p:tgtEl>
                                      </p:cBhvr>
                                    </p:animEffect>
                                  </p:childTnLst>
                                </p:cTn>
                              </p:par>
                              <p:par>
                                <p:cTn id="13" presetID="6" presetClass="emph" presetSubtype="0" accel="100000" autoRev="1" fill="hold" nodeType="withEffect">
                                  <p:stCondLst>
                                    <p:cond delay="0"/>
                                  </p:stCondLst>
                                  <p:childTnLst>
                                    <p:animScale>
                                      <p:cBhvr>
                                        <p:cTn id="14" dur="400" fill="hold"/>
                                        <p:tgtEl>
                                          <p:spTgt spid="38"/>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5EC0815-DF71-2FC2-B460-B2DE12CEF07D}"/>
              </a:ext>
              <a:ext uri="{C183D7F6-B498-43B3-948B-1728B52AA6E4}">
                <adec:decorative xmlns:adec="http://schemas.microsoft.com/office/drawing/2017/decorative" val="1"/>
              </a:ext>
            </a:extLst>
          </p:cNvPr>
          <p:cNvPicPr>
            <a:picLocks noChangeAspect="1"/>
          </p:cNvPicPr>
          <p:nvPr/>
        </p:nvPicPr>
        <p:blipFill rotWithShape="1">
          <a:blip r:embed="rId3" cstate="hqprint">
            <a:alphaModFix amt="39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8476" t="10888" r="18476" b="9901"/>
          <a:stretch/>
        </p:blipFill>
        <p:spPr>
          <a:xfrm>
            <a:off x="1219200" y="782638"/>
            <a:ext cx="9753600" cy="5486400"/>
          </a:xfrm>
          <a:prstGeom prst="roundRect">
            <a:avLst>
              <a:gd name="adj" fmla="val 3205"/>
            </a:avLst>
          </a:prstGeom>
          <a:solidFill>
            <a:schemeClr val="bg1"/>
          </a:solidFill>
          <a:ln>
            <a:noFill/>
          </a:ln>
          <a:effectLst>
            <a:outerShdw blurRad="343645" dist="295501" dir="2700000" algn="tl" rotWithShape="0">
              <a:srgbClr val="F3484C">
                <a:alpha val="15816"/>
              </a:srgbClr>
            </a:outerShdw>
          </a:effectLst>
        </p:spPr>
      </p:pic>
      <p:sp>
        <p:nvSpPr>
          <p:cNvPr id="21" name="Title 20">
            <a:extLst>
              <a:ext uri="{FF2B5EF4-FFF2-40B4-BE49-F238E27FC236}">
                <a16:creationId xmlns:a16="http://schemas.microsoft.com/office/drawing/2014/main" id="{E7788FB4-54ED-FD6D-2B59-D4F29C00192B}"/>
              </a:ext>
            </a:extLst>
          </p:cNvPr>
          <p:cNvSpPr txBox="1">
            <a:spLocks noGrp="1"/>
          </p:cNvSpPr>
          <p:nvPr>
            <p:ph type="title" idx="4294967295"/>
          </p:nvPr>
        </p:nvSpPr>
        <p:spPr>
          <a:xfrm>
            <a:off x="4113213" y="2224088"/>
            <a:ext cx="3965575"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defRPr/>
            </a:pPr>
            <a:r>
              <a:rPr lang="en-US" sz="3200" spc="-100">
                <a:ln>
                  <a:noFill/>
                </a:ln>
                <a:solidFill>
                  <a:prstClr val="black"/>
                </a:solidFill>
                <a:latin typeface="Segoe UI Semibold" panose="020B0702040204020203" pitchFamily="34" charset="0"/>
                <a:cs typeface="Segoe UI Semibold" panose="020B0702040204020203" pitchFamily="34" charset="0"/>
              </a:rPr>
              <a:t>Microsoft 365 Copilot        </a:t>
            </a:r>
          </a:p>
        </p:txBody>
      </p:sp>
      <p:pic>
        <p:nvPicPr>
          <p:cNvPr id="3" name="Picture 2">
            <a:extLst>
              <a:ext uri="{FF2B5EF4-FFF2-40B4-BE49-F238E27FC236}">
                <a16:creationId xmlns:a16="http://schemas.microsoft.com/office/drawing/2014/main" id="{F28B88CE-9E4F-1192-488F-574086D1534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712823" y="1268633"/>
            <a:ext cx="766354" cy="766354"/>
          </a:xfrm>
          <a:prstGeom prst="rect">
            <a:avLst/>
          </a:prstGeom>
        </p:spPr>
      </p:pic>
      <p:sp>
        <p:nvSpPr>
          <p:cNvPr id="25" name="Rectangle: Rounded Corners 24">
            <a:extLst>
              <a:ext uri="{FF2B5EF4-FFF2-40B4-BE49-F238E27FC236}">
                <a16:creationId xmlns:a16="http://schemas.microsoft.com/office/drawing/2014/main" id="{D097C850-4AA7-10CE-DAF9-8D4706C921BC}"/>
              </a:ext>
              <a:ext uri="{C183D7F6-B498-43B3-948B-1728B52AA6E4}">
                <adec:decorative xmlns:adec="http://schemas.microsoft.com/office/drawing/2017/decorative" val="1"/>
              </a:ext>
            </a:extLst>
          </p:cNvPr>
          <p:cNvSpPr/>
          <p:nvPr/>
        </p:nvSpPr>
        <p:spPr bwMode="auto">
          <a:xfrm>
            <a:off x="1899138" y="3231053"/>
            <a:ext cx="8414592" cy="2513535"/>
          </a:xfrm>
          <a:prstGeom prst="roundRect">
            <a:avLst>
              <a:gd name="adj" fmla="val 5345"/>
            </a:avLst>
          </a:prstGeom>
          <a:solidFill>
            <a:schemeClr val="bg1"/>
          </a:solidFill>
          <a:ln w="9525">
            <a:noFill/>
            <a:headEnd type="none" w="med" len="med"/>
            <a:tailEnd type="none" w="med" len="med"/>
          </a:ln>
          <a:effectLst>
            <a:outerShdw blurRad="228600" dist="38100" dir="2700026" rotWithShape="0">
              <a:scrgbClr r="0" g="0" b="0">
                <a:alpha val="9000"/>
              </a:sc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100" b="0" i="0" u="none" strike="noStrike" kern="1200" cap="none" spc="0" normalizeH="0" baseline="0" noProof="0" err="1">
              <a:ln>
                <a:noFill/>
              </a:ln>
              <a:solidFill>
                <a:srgbClr val="000000"/>
              </a:solidFill>
              <a:effectLst/>
              <a:uLnTx/>
              <a:uFillTx/>
              <a:latin typeface="Segoe UI" panose="020B0502040204020203" pitchFamily="34" charset="0"/>
              <a:ea typeface="+mn-ea"/>
              <a:cs typeface="+mn-cs"/>
            </a:endParaRPr>
          </a:p>
        </p:txBody>
      </p:sp>
      <p:pic>
        <p:nvPicPr>
          <p:cNvPr id="7" name="Picture 6">
            <a:extLst>
              <a:ext uri="{FF2B5EF4-FFF2-40B4-BE49-F238E27FC236}">
                <a16:creationId xmlns:a16="http://schemas.microsoft.com/office/drawing/2014/main" id="{1CBCF634-88CA-7055-605C-B5BDCE834966}"/>
              </a:ext>
              <a:ext uri="{C183D7F6-B498-43B3-948B-1728B52AA6E4}">
                <adec:decorative xmlns:adec="http://schemas.microsoft.com/office/drawing/2017/decorative" val="1"/>
              </a:ext>
            </a:extLst>
          </p:cNvPr>
          <p:cNvPicPr>
            <a:picLocks noChangeAspect="1"/>
          </p:cNvPicPr>
          <p:nvPr/>
        </p:nvPicPr>
        <p:blipFill>
          <a:blip r:embed="rId6" cstate="print">
            <a:alphaModFix amt="50000"/>
            <a:extLst>
              <a:ext uri="{28A0092B-C50C-407E-A947-70E740481C1C}">
                <a14:useLocalDpi xmlns:a14="http://schemas.microsoft.com/office/drawing/2010/main"/>
              </a:ext>
            </a:extLst>
          </a:blip>
          <a:stretch>
            <a:fillRect/>
          </a:stretch>
        </p:blipFill>
        <p:spPr>
          <a:xfrm>
            <a:off x="5503193" y="3439287"/>
            <a:ext cx="1050947" cy="1048027"/>
          </a:xfrm>
          <a:prstGeom prst="rect">
            <a:avLst/>
          </a:prstGeom>
        </p:spPr>
      </p:pic>
      <p:pic>
        <p:nvPicPr>
          <p:cNvPr id="8" name="Picture 7">
            <a:extLst>
              <a:ext uri="{FF2B5EF4-FFF2-40B4-BE49-F238E27FC236}">
                <a16:creationId xmlns:a16="http://schemas.microsoft.com/office/drawing/2014/main" id="{A6A7F3C5-E894-C41A-7272-5F3325BBAA30}"/>
              </a:ext>
              <a:ext uri="{C183D7F6-B498-43B3-948B-1728B52AA6E4}">
                <adec:decorative xmlns:adec="http://schemas.microsoft.com/office/drawing/2017/decorative" val="1"/>
              </a:ext>
            </a:extLst>
          </p:cNvPr>
          <p:cNvPicPr>
            <a:picLocks noChangeAspect="1"/>
          </p:cNvPicPr>
          <p:nvPr/>
        </p:nvPicPr>
        <p:blipFill>
          <a:blip r:embed="rId7" cstate="print">
            <a:alphaModFix amt="50000"/>
            <a:extLst>
              <a:ext uri="{28A0092B-C50C-407E-A947-70E740481C1C}">
                <a14:useLocalDpi xmlns:a14="http://schemas.microsoft.com/office/drawing/2010/main"/>
              </a:ext>
            </a:extLst>
          </a:blip>
          <a:stretch>
            <a:fillRect/>
          </a:stretch>
        </p:blipFill>
        <p:spPr>
          <a:xfrm>
            <a:off x="8442750" y="3494118"/>
            <a:ext cx="1004012" cy="991915"/>
          </a:xfrm>
          <a:prstGeom prst="rect">
            <a:avLst/>
          </a:prstGeom>
        </p:spPr>
      </p:pic>
      <p:sp>
        <p:nvSpPr>
          <p:cNvPr id="4" name="TextBox 3">
            <a:extLst>
              <a:ext uri="{FF2B5EF4-FFF2-40B4-BE49-F238E27FC236}">
                <a16:creationId xmlns:a16="http://schemas.microsoft.com/office/drawing/2014/main" id="{D67F2458-6F50-749C-5CF4-F83DBA347880}"/>
              </a:ext>
            </a:extLst>
          </p:cNvPr>
          <p:cNvSpPr txBox="1"/>
          <p:nvPr/>
        </p:nvSpPr>
        <p:spPr>
          <a:xfrm>
            <a:off x="1979411" y="4444253"/>
            <a:ext cx="2913560"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Unleash </a:t>
            </a:r>
            <a:r>
              <a:rPr kumimoji="0" lang="en-US" sz="1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hlinkClick r:id="" action="ppaction://noaction">
                  <a:extLst>
                    <a:ext uri="{A12FA001-AC4F-418D-AE19-62706E023703}">
                      <ahyp:hlinkClr xmlns:ahyp="http://schemas.microsoft.com/office/drawing/2018/hyperlinkcolor" val="tx"/>
                    </a:ext>
                  </a:extLst>
                </a:hlinkClick>
              </a:rPr>
              <a:t>creativity</a:t>
            </a:r>
            <a:endParaRPr kumimoji="0" lang="en-US" sz="16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Semibold" panose="020B0702040204020203" pitchFamily="34" charset="0"/>
              <a:ea typeface="+mn-ea"/>
              <a:cs typeface="Segoe UI Semibold" panose="020B0702040204020203" pitchFamily="34" charset="0"/>
            </a:endParaRPr>
          </a:p>
        </p:txBody>
      </p:sp>
      <p:pic>
        <p:nvPicPr>
          <p:cNvPr id="5" name="Picture 4">
            <a:extLst>
              <a:ext uri="{FF2B5EF4-FFF2-40B4-BE49-F238E27FC236}">
                <a16:creationId xmlns:a16="http://schemas.microsoft.com/office/drawing/2014/main" id="{3B7C6ABE-BCF6-76F0-9D71-FFA123F921FF}"/>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26040" y="3479044"/>
            <a:ext cx="1050948" cy="1042286"/>
          </a:xfrm>
          <a:prstGeom prst="rect">
            <a:avLst/>
          </a:prstGeom>
        </p:spPr>
      </p:pic>
      <p:sp>
        <p:nvSpPr>
          <p:cNvPr id="9" name="TextBox 8">
            <a:extLst>
              <a:ext uri="{FF2B5EF4-FFF2-40B4-BE49-F238E27FC236}">
                <a16:creationId xmlns:a16="http://schemas.microsoft.com/office/drawing/2014/main" id="{FE36F5EB-279E-8143-C8DE-7F4C62FE2E29}"/>
              </a:ext>
            </a:extLst>
          </p:cNvPr>
          <p:cNvSpPr txBox="1"/>
          <p:nvPr/>
        </p:nvSpPr>
        <p:spPr>
          <a:xfrm>
            <a:off x="2378468" y="4795103"/>
            <a:ext cx="2115446" cy="73866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a:ea typeface="+mn-ea"/>
                <a:cs typeface="Segoe UI Semilight 8"/>
              </a:rPr>
              <a:t>Harness Copilot’s </a:t>
            </a:r>
            <a:br>
              <a:rPr kumimoji="0" lang="en-US" sz="1400" b="0" i="0" u="none" strike="noStrike" kern="1200" cap="none" spc="0" normalizeH="0" baseline="0" noProof="0">
                <a:ln>
                  <a:noFill/>
                </a:ln>
                <a:solidFill>
                  <a:srgbClr val="080808"/>
                </a:solidFill>
                <a:effectLst/>
                <a:uLnTx/>
                <a:uFillTx/>
                <a:latin typeface="Segoe UI"/>
                <a:ea typeface="+mn-ea"/>
                <a:cs typeface="Segoe UI Semilight 8"/>
              </a:rPr>
            </a:br>
            <a:r>
              <a:rPr kumimoji="0" lang="en-US" sz="1400" b="0" i="0" u="none" strike="noStrike" kern="1200" cap="none" spc="0" normalizeH="0" baseline="0" noProof="0">
                <a:ln>
                  <a:noFill/>
                </a:ln>
                <a:solidFill>
                  <a:srgbClr val="080808"/>
                </a:solidFill>
                <a:effectLst/>
                <a:uLnTx/>
                <a:uFillTx/>
                <a:latin typeface="Segoe UI"/>
                <a:ea typeface="+mn-ea"/>
                <a:cs typeface="Segoe UI Semilight 8"/>
              </a:rPr>
              <a:t>power so you never start from scratch</a:t>
            </a:r>
          </a:p>
        </p:txBody>
      </p:sp>
      <p:sp>
        <p:nvSpPr>
          <p:cNvPr id="16" name="TextBox 15">
            <a:extLst>
              <a:ext uri="{FF2B5EF4-FFF2-40B4-BE49-F238E27FC236}">
                <a16:creationId xmlns:a16="http://schemas.microsoft.com/office/drawing/2014/main" id="{E6E40FAC-CA86-7290-7983-F0ECA548CEDC}"/>
              </a:ext>
            </a:extLst>
          </p:cNvPr>
          <p:cNvSpPr txBox="1"/>
          <p:nvPr/>
        </p:nvSpPr>
        <p:spPr>
          <a:xfrm>
            <a:off x="4649859" y="4444253"/>
            <a:ext cx="2913560"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Unlock </a:t>
            </a:r>
            <a:r>
              <a:rPr kumimoji="0" lang="en-US" sz="1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hlinkClick r:id="" action="ppaction://noaction">
                  <a:extLst>
                    <a:ext uri="{A12FA001-AC4F-418D-AE19-62706E023703}">
                      <ahyp:hlinkClr xmlns:ahyp="http://schemas.microsoft.com/office/drawing/2018/hyperlinkcolor" val="tx"/>
                    </a:ext>
                  </a:extLst>
                </a:hlinkClick>
              </a:rPr>
              <a:t>productivity</a:t>
            </a:r>
            <a:endParaRPr kumimoji="0" lang="en-US" sz="1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23" name="TextBox 22">
            <a:extLst>
              <a:ext uri="{FF2B5EF4-FFF2-40B4-BE49-F238E27FC236}">
                <a16:creationId xmlns:a16="http://schemas.microsoft.com/office/drawing/2014/main" id="{2776EF76-70E6-EF67-6DDC-DEFDC25A4134}"/>
              </a:ext>
            </a:extLst>
          </p:cNvPr>
          <p:cNvSpPr txBox="1"/>
          <p:nvPr/>
        </p:nvSpPr>
        <p:spPr>
          <a:xfrm>
            <a:off x="5000566" y="4795103"/>
            <a:ext cx="2212146" cy="73866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a:ea typeface="+mn-ea"/>
                <a:cs typeface="Segoe UI Semilight 8"/>
              </a:rPr>
              <a:t>Let Copilot summarize actions for you, and optimize your time</a:t>
            </a:r>
          </a:p>
        </p:txBody>
      </p:sp>
      <p:sp>
        <p:nvSpPr>
          <p:cNvPr id="24" name="TextBox 23">
            <a:extLst>
              <a:ext uri="{FF2B5EF4-FFF2-40B4-BE49-F238E27FC236}">
                <a16:creationId xmlns:a16="http://schemas.microsoft.com/office/drawing/2014/main" id="{A3E5D28E-8AF0-9D9A-85FA-6A1A1BAAD244}"/>
              </a:ext>
            </a:extLst>
          </p:cNvPr>
          <p:cNvSpPr txBox="1"/>
          <p:nvPr/>
        </p:nvSpPr>
        <p:spPr>
          <a:xfrm>
            <a:off x="7457807" y="4444253"/>
            <a:ext cx="2913560"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Uplevel skills </a:t>
            </a:r>
          </a:p>
        </p:txBody>
      </p:sp>
      <p:sp>
        <p:nvSpPr>
          <p:cNvPr id="26" name="TextBox 25">
            <a:extLst>
              <a:ext uri="{FF2B5EF4-FFF2-40B4-BE49-F238E27FC236}">
                <a16:creationId xmlns:a16="http://schemas.microsoft.com/office/drawing/2014/main" id="{EB1A086C-1C28-0D24-9E6B-D47C33F3C1D5}"/>
              </a:ext>
            </a:extLst>
          </p:cNvPr>
          <p:cNvSpPr txBox="1"/>
          <p:nvPr/>
        </p:nvSpPr>
        <p:spPr>
          <a:xfrm>
            <a:off x="7808514" y="4795103"/>
            <a:ext cx="2212146" cy="73866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a:ln>
                  <a:noFill/>
                </a:ln>
                <a:solidFill>
                  <a:srgbClr val="080808"/>
                </a:solidFill>
                <a:effectLst/>
                <a:uLnTx/>
                <a:uFillTx/>
                <a:latin typeface="Segoe UI"/>
                <a:ea typeface="+mn-ea"/>
                <a:cs typeface="Segoe UI Semilight 8"/>
              </a:rPr>
              <a:t> Be better at what you’re good at and master what you’ve yet to learn </a:t>
            </a:r>
          </a:p>
        </p:txBody>
      </p:sp>
    </p:spTree>
    <p:extLst>
      <p:ext uri="{BB962C8B-B14F-4D97-AF65-F5344CB8AC3E}">
        <p14:creationId xmlns:p14="http://schemas.microsoft.com/office/powerpoint/2010/main" val="2928019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8.33333E-7 4.81481E-6 L -8.33333E-7 0.03541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200"/>
                                  </p:stCondLst>
                                  <p:childTnLst>
                                    <p:animMotion origin="layout" path="M 2.08333E-7 -3.33333E-6 L 2.08333E-7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nodeType="withEffect">
                                  <p:stCondLst>
                                    <p:cond delay="2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200"/>
                                  </p:stCondLst>
                                  <p:childTnLst>
                                    <p:animMotion origin="layout" path="M -1.25E-6 2.22222E-6 L -1.25E-6 0.03541 " pathEditMode="relative" rAng="0" ptsTypes="AA">
                                      <p:cBhvr>
                                        <p:cTn id="19" dur="700" spd="-100000" fill="hold"/>
                                        <p:tgtEl>
                                          <p:spTgt spid="7"/>
                                        </p:tgtEl>
                                        <p:attrNameLst>
                                          <p:attrName>ppt_x</p:attrName>
                                          <p:attrName>ppt_y</p:attrName>
                                        </p:attrNameLst>
                                      </p:cBhvr>
                                      <p:rCtr x="0" y="1759"/>
                                    </p:animMotion>
                                  </p:childTnLst>
                                </p:cTn>
                              </p:par>
                              <p:par>
                                <p:cTn id="20" presetID="10" presetClass="entr" presetSubtype="0" fill="hold" nodeType="withEffect">
                                  <p:stCondLst>
                                    <p:cond delay="2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nodeType="withEffect">
                                  <p:stCondLst>
                                    <p:cond delay="200"/>
                                  </p:stCondLst>
                                  <p:childTnLst>
                                    <p:animMotion origin="layout" path="M -3.75E-6 -2.96296E-6 L -3.75E-6 0.03542 " pathEditMode="relative" rAng="0" ptsTypes="AA">
                                      <p:cBhvr>
                                        <p:cTn id="24" dur="700" spd="-100000" fill="hold"/>
                                        <p:tgtEl>
                                          <p:spTgt spid="8"/>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grpId="1" nodeType="withEffect">
                                  <p:stCondLst>
                                    <p:cond delay="200"/>
                                  </p:stCondLst>
                                  <p:childTnLst>
                                    <p:animMotion origin="layout" path="M -8.33333E-7 7.40741E-7 L -8.33333E-7 -0.03287 " pathEditMode="relative" rAng="0" ptsTypes="AA">
                                      <p:cBhvr>
                                        <p:cTn id="29" dur="700" spd="-100000" fill="hold"/>
                                        <p:tgtEl>
                                          <p:spTgt spid="9"/>
                                        </p:tgtEl>
                                        <p:attrNameLst>
                                          <p:attrName>ppt_x</p:attrName>
                                          <p:attrName>ppt_y</p:attrName>
                                        </p:attrNameLst>
                                      </p:cBhvr>
                                      <p:rCtr x="0" y="-1644"/>
                                    </p:animMotion>
                                  </p:childTnLst>
                                </p:cTn>
                              </p:par>
                              <p:par>
                                <p:cTn id="30" presetID="10" presetClass="entr" presetSubtype="0" fill="hold" grpId="0" nodeType="withEffect">
                                  <p:stCondLst>
                                    <p:cond delay="2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42" presetClass="path" presetSubtype="0" decel="100000" fill="hold" grpId="1" nodeType="withEffect">
                                  <p:stCondLst>
                                    <p:cond delay="200"/>
                                  </p:stCondLst>
                                  <p:childTnLst>
                                    <p:animMotion origin="layout" path="M -1.25E-6 4.81481E-6 L -1.25E-6 0.03541 " pathEditMode="relative" rAng="0" ptsTypes="AA">
                                      <p:cBhvr>
                                        <p:cTn id="34" dur="700" spd="-100000" fill="hold"/>
                                        <p:tgtEl>
                                          <p:spTgt spid="16"/>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42" presetClass="path" presetSubtype="0" decel="100000" fill="hold" grpId="1" nodeType="withEffect">
                                  <p:stCondLst>
                                    <p:cond delay="200"/>
                                  </p:stCondLst>
                                  <p:childTnLst>
                                    <p:animMotion origin="layout" path="M -1.25E-6 7.40741E-7 L -1.25E-6 -0.03287 " pathEditMode="relative" rAng="0" ptsTypes="AA">
                                      <p:cBhvr>
                                        <p:cTn id="39" dur="700" spd="-100000" fill="hold"/>
                                        <p:tgtEl>
                                          <p:spTgt spid="23"/>
                                        </p:tgtEl>
                                        <p:attrNameLst>
                                          <p:attrName>ppt_x</p:attrName>
                                          <p:attrName>ppt_y</p:attrName>
                                        </p:attrNameLst>
                                      </p:cBhvr>
                                      <p:rCtr x="0" y="-1644"/>
                                    </p:animMotion>
                                  </p:childTnLst>
                                </p:cTn>
                              </p:par>
                              <p:par>
                                <p:cTn id="40" presetID="10" presetClass="entr" presetSubtype="0" fill="hold" grpId="0" nodeType="withEffect">
                                  <p:stCondLst>
                                    <p:cond delay="2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42" presetClass="path" presetSubtype="0" decel="100000" fill="hold" grpId="1" nodeType="withEffect">
                                  <p:stCondLst>
                                    <p:cond delay="200"/>
                                  </p:stCondLst>
                                  <p:childTnLst>
                                    <p:animMotion origin="layout" path="M 2.08333E-7 4.81481E-6 L 2.08333E-7 0.03541 " pathEditMode="relative" rAng="0" ptsTypes="AA">
                                      <p:cBhvr>
                                        <p:cTn id="44" dur="700" spd="-100000" fill="hold"/>
                                        <p:tgtEl>
                                          <p:spTgt spid="24"/>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42" presetClass="path" presetSubtype="0" decel="100000" fill="hold" grpId="1" nodeType="withEffect">
                                  <p:stCondLst>
                                    <p:cond delay="200"/>
                                  </p:stCondLst>
                                  <p:childTnLst>
                                    <p:animMotion origin="layout" path="M 2.08333E-7 7.40741E-7 L 2.08333E-7 -0.03287 " pathEditMode="relative" rAng="0" ptsTypes="AA">
                                      <p:cBhvr>
                                        <p:cTn id="49" dur="700" spd="-100000" fill="hold"/>
                                        <p:tgtEl>
                                          <p:spTgt spid="2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6" grpId="0"/>
      <p:bldP spid="16" grpId="1"/>
      <p:bldP spid="23" grpId="0"/>
      <p:bldP spid="23" grpId="1"/>
      <p:bldP spid="24" grpId="0"/>
      <p:bldP spid="24" grpId="1"/>
      <p:bldP spid="26" grpId="0"/>
      <p:bldP spid="2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pilot" descr="Microsoft 365 Copilot Logo">
            <a:extLst>
              <a:ext uri="{FF2B5EF4-FFF2-40B4-BE49-F238E27FC236}">
                <a16:creationId xmlns:a16="http://schemas.microsoft.com/office/drawing/2014/main" id="{B2244A01-AA6B-38DB-81C8-7781D41303F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23190" y="349179"/>
            <a:ext cx="370560" cy="370560"/>
          </a:xfrm>
          <a:prstGeom prst="rect">
            <a:avLst/>
          </a:prstGeom>
          <a:noFill/>
          <a:ln>
            <a:noFill/>
            <a:headEnd type="none" w="med" len="med"/>
            <a:tailEnd type="none" w="med" len="med"/>
          </a:ln>
          <a:effectLst/>
        </p:spPr>
      </p:pic>
      <p:sp>
        <p:nvSpPr>
          <p:cNvPr id="26" name="TextBox 12">
            <a:extLst>
              <a:ext uri="{FF2B5EF4-FFF2-40B4-BE49-F238E27FC236}">
                <a16:creationId xmlns:a16="http://schemas.microsoft.com/office/drawing/2014/main" id="{93E9F26A-1004-B798-F4EA-41B023FD1B61}"/>
              </a:ext>
            </a:extLst>
          </p:cNvPr>
          <p:cNvSpPr txBox="1">
            <a:spLocks noGrp="1"/>
          </p:cNvSpPr>
          <p:nvPr>
            <p:ph type="title" idx="4294967295"/>
          </p:nvPr>
        </p:nvSpPr>
        <p:spPr>
          <a:xfrm>
            <a:off x="423190" y="420677"/>
            <a:ext cx="3624701" cy="5847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457183" marR="0" lvl="1" indent="0" algn="l" defTabSz="914367"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3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Microsoft 365 Copilot:</a:t>
            </a:r>
          </a:p>
          <a:p>
            <a:pPr marL="0" marR="0" lvl="0" indent="0" algn="l" defTabSz="914367" rtl="0" eaLnBrk="1" fontAlgn="auto" latinLnBrk="0" hangingPunct="1">
              <a:lnSpc>
                <a:spcPct val="95000"/>
              </a:lnSpc>
              <a:spcBef>
                <a:spcPts val="0"/>
              </a:spcBef>
              <a:spcAft>
                <a:spcPts val="0"/>
              </a:spcAft>
              <a:buClrTx/>
              <a:buSzTx/>
              <a:buFontTx/>
              <a:buNone/>
              <a:tabLst/>
              <a:defRPr/>
            </a:pPr>
            <a:r>
              <a:rPr kumimoji="0" lang="en-US" sz="2000" b="0" i="0" u="none" strike="noStrike" kern="1200" cap="none" spc="-20" normalizeH="0" baseline="0" noProof="0" dirty="0">
                <a:ln>
                  <a:noFill/>
                </a:ln>
                <a:solidFill>
                  <a:schemeClr val="tx1"/>
                </a:solidFill>
                <a:effectLst/>
                <a:uLnTx/>
                <a:uFillTx/>
                <a:latin typeface="Segoe UI Light" panose="020B0502040204020203" pitchFamily="34" charset="0"/>
                <a:ea typeface="+mn-ea"/>
                <a:cs typeface="Segoe UI Light" panose="020B0502040204020203" pitchFamily="34" charset="0"/>
              </a:rPr>
              <a:t>The art and science of prompting</a:t>
            </a:r>
          </a:p>
        </p:txBody>
      </p:sp>
      <p:sp>
        <p:nvSpPr>
          <p:cNvPr id="15" name="Rectangle 14">
            <a:extLst>
              <a:ext uri="{FF2B5EF4-FFF2-40B4-BE49-F238E27FC236}">
                <a16:creationId xmlns:a16="http://schemas.microsoft.com/office/drawing/2014/main" id="{C7171A31-6CBB-F31C-073F-B75580438DA7}"/>
              </a:ext>
            </a:extLst>
          </p:cNvPr>
          <p:cNvSpPr>
            <a:spLocks noChangeArrowheads="1"/>
          </p:cNvSpPr>
          <p:nvPr/>
        </p:nvSpPr>
        <p:spPr bwMode="auto">
          <a:xfrm>
            <a:off x="5404242" y="538096"/>
            <a:ext cx="646850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a:rPr>
              <a:t>Prompts</a:t>
            </a:r>
            <a:r>
              <a:rPr kumimoji="0" lang="en-US" altLang="en-US" sz="12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a:rPr>
              <a:t> are how you ask Microsoft 365 Copilot to do something for you — like creating, summarizing, editing, or transforming. Think about prompting like having a conversation, using plain but clear language and providing context like you would with an assistant.</a:t>
            </a:r>
          </a:p>
        </p:txBody>
      </p:sp>
      <p:cxnSp>
        <p:nvCxnSpPr>
          <p:cNvPr id="16" name="Straight Connector 15">
            <a:extLst>
              <a:ext uri="{FF2B5EF4-FFF2-40B4-BE49-F238E27FC236}">
                <a16:creationId xmlns:a16="http://schemas.microsoft.com/office/drawing/2014/main" id="{1F498D09-61E2-0754-5239-1123C527B417}"/>
              </a:ext>
              <a:ext uri="{C183D7F6-B498-43B3-948B-1728B52AA6E4}">
                <adec:decorative xmlns:adec="http://schemas.microsoft.com/office/drawing/2017/decorative" val="1"/>
              </a:ext>
            </a:extLst>
          </p:cNvPr>
          <p:cNvCxnSpPr>
            <a:cxnSpLocks/>
          </p:cNvCxnSpPr>
          <p:nvPr/>
        </p:nvCxnSpPr>
        <p:spPr>
          <a:xfrm>
            <a:off x="4164518" y="445435"/>
            <a:ext cx="0" cy="792000"/>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 name="Group 6" descr="1. Tell Copilot what you need&#10;&#10;There are many types of prompts you can use depending on what task you want done. &#10;&#10;Learn about projects and concepts: &#10;“What is [Project X] and who are the key stakeholders working on it?”&#10;&#10;Edit text: &#10;“Check this product launch rationale &#10;for inconsistencies.”&#10;&#10;Transform documents: &#10;“Transform this FAQ doc &#10;into a 10-slide onboarding guide.”&#10;&#10;Summarize information: &#10;“Write a session abstract of this [presentation].”&#10;&#10;Create engaging content:&#10;“Create a value proposition for [Product X].” &#10;&#10;Catch-up on missed items: &#10;“Provide a summary of the updates &#10;and action items on [Project X].”">
            <a:extLst>
              <a:ext uri="{FF2B5EF4-FFF2-40B4-BE49-F238E27FC236}">
                <a16:creationId xmlns:a16="http://schemas.microsoft.com/office/drawing/2014/main" id="{FBC31FCE-8405-F083-2883-262C586EF5F2}"/>
              </a:ext>
            </a:extLst>
          </p:cNvPr>
          <p:cNvGrpSpPr/>
          <p:nvPr/>
        </p:nvGrpSpPr>
        <p:grpSpPr>
          <a:xfrm>
            <a:off x="735338" y="1257214"/>
            <a:ext cx="4341308" cy="5155351"/>
            <a:chOff x="735338" y="1257214"/>
            <a:chExt cx="4341308" cy="5155351"/>
          </a:xfrm>
        </p:grpSpPr>
        <p:sp>
          <p:nvSpPr>
            <p:cNvPr id="6" name="Rounded Rectangle 21">
              <a:extLst>
                <a:ext uri="{FF2B5EF4-FFF2-40B4-BE49-F238E27FC236}">
                  <a16:creationId xmlns:a16="http://schemas.microsoft.com/office/drawing/2014/main" id="{BCA021CE-5895-68DD-988D-E122FBBE72B1}"/>
                </a:ext>
              </a:extLst>
            </p:cNvPr>
            <p:cNvSpPr/>
            <p:nvPr/>
          </p:nvSpPr>
          <p:spPr bwMode="auto">
            <a:xfrm>
              <a:off x="735338" y="1397269"/>
              <a:ext cx="4341308" cy="5015296"/>
            </a:xfrm>
            <a:prstGeom prst="roundRect">
              <a:avLst>
                <a:gd name="adj" fmla="val 3125"/>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274320"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1100" b="0" i="0" u="none" strike="noStrike" kern="0" cap="none" spc="0" normalizeH="0" baseline="0" noProof="0" dirty="0">
                  <a:ln>
                    <a:noFill/>
                  </a:ln>
                  <a:solidFill>
                    <a:srgbClr val="000000"/>
                  </a:solidFill>
                  <a:effectLst/>
                  <a:uLnTx/>
                  <a:uFillTx/>
                  <a:latin typeface="Segoe UI Semibold"/>
                  <a:ea typeface="+mn-ea"/>
                  <a:cs typeface="Calibri" panose="020F0502020204030204" pitchFamily="34" charset="0"/>
                </a:rPr>
                <a:t>There are many types of prompts you can use depending on what task you want done. </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1100" b="0" i="0" u="none" strike="noStrike" kern="0" cap="none" spc="0" normalizeH="0" baseline="0" noProof="0" dirty="0">
                <a:ln>
                  <a:noFill/>
                </a:ln>
                <a:solidFill>
                  <a:srgbClr val="000000"/>
                </a:solidFill>
                <a:effectLst/>
                <a:uLnTx/>
                <a:uFillTx/>
                <a:latin typeface="Segoe UI Semibold"/>
                <a:ea typeface="+mn-ea"/>
                <a:cs typeface="Calibri" panose="020F0502020204030204" pitchFamily="34" charset="0"/>
              </a:endParaRPr>
            </a:p>
            <a:p>
              <a:pPr marL="228600" marR="0" lvl="0" indent="0" algn="l" defTabSz="914400" rtl="0" eaLnBrk="1" fontAlgn="base" latinLnBrk="0" hangingPunct="1">
                <a:lnSpc>
                  <a:spcPct val="90000"/>
                </a:lnSpc>
                <a:spcBef>
                  <a:spcPts val="0"/>
                </a:spcBef>
                <a:spcAft>
                  <a:spcPts val="200"/>
                </a:spcAft>
                <a:buClrTx/>
                <a:buSzTx/>
                <a:buFontTx/>
                <a:buNone/>
                <a:tabLst/>
                <a:defRPr/>
              </a:pPr>
              <a:r>
                <a:rPr kumimoji="0" lang="en-CA" sz="1200" b="1" i="0" u="none" strike="noStrike" kern="0" cap="none" spc="0" normalizeH="0" baseline="0" noProof="0" dirty="0">
                  <a:ln>
                    <a:noFill/>
                  </a:ln>
                  <a:solidFill>
                    <a:srgbClr val="463668"/>
                  </a:solidFill>
                  <a:effectLst/>
                  <a:uLnTx/>
                  <a:uFillTx/>
                  <a:latin typeface="Segoe UI" panose="020B0502040204020203" pitchFamily="34" charset="0"/>
                  <a:ea typeface="+mn-ea"/>
                  <a:cs typeface="Segoe UI" panose="020B0502040204020203" pitchFamily="34" charset="0"/>
                </a:rPr>
                <a:t>Learn</a:t>
              </a:r>
              <a:r>
                <a:rPr kumimoji="0" lang="en-CA" sz="1200" b="1" i="0" u="none" strike="noStrike" kern="0" cap="none" spc="0" normalizeH="0" baseline="0" noProof="0" dirty="0">
                  <a:ln>
                    <a:noFill/>
                  </a:ln>
                  <a:solidFill>
                    <a:srgbClr val="463668"/>
                  </a:solidFill>
                  <a:effectLst/>
                  <a:uLnTx/>
                  <a:uFillTx/>
                  <a:latin typeface="Segoe Pro Semibold" panose="020B0502040504020203" pitchFamily="34" charset="0"/>
                  <a:ea typeface="+mn-ea"/>
                  <a:cs typeface="Calibri" panose="020F0502020204030204" pitchFamily="34" charset="0"/>
                </a:rPr>
                <a:t> </a:t>
              </a:r>
              <a:r>
                <a:rPr kumimoji="0" lang="en-CA" sz="1200" b="0" i="0" u="none" strike="noStrike" kern="0" cap="none" spc="0" normalizeH="0" baseline="0" noProof="0" dirty="0">
                  <a:ln>
                    <a:noFill/>
                  </a:ln>
                  <a:solidFill>
                    <a:srgbClr val="463668"/>
                  </a:solidFill>
                  <a:effectLst/>
                  <a:uLnTx/>
                  <a:uFillTx/>
                  <a:latin typeface="Segoe UI" panose="020B0502040204020203" pitchFamily="34" charset="0"/>
                  <a:ea typeface="+mn-ea"/>
                  <a:cs typeface="Segoe UI" panose="020B0502040204020203" pitchFamily="34" charset="0"/>
                </a:rPr>
                <a:t>about projects and concepts: </a:t>
              </a:r>
            </a:p>
            <a:p>
              <a:pPr marL="228600" marR="0" lvl="0" indent="0" algn="l" defTabSz="914400" rtl="0" eaLnBrk="1" fontAlgn="base" latinLnBrk="0" hangingPunct="1">
                <a:lnSpc>
                  <a:spcPct val="90000"/>
                </a:lnSpc>
                <a:spcBef>
                  <a:spcPts val="0"/>
                </a:spcBef>
                <a:spcAft>
                  <a:spcPts val="20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“What is [Project X] and who are the key stakeholders working on it?”</a:t>
              </a:r>
            </a:p>
            <a:p>
              <a:pPr marL="228600" marR="0" lvl="0" indent="0" algn="l" defTabSz="914400" rtl="0" eaLnBrk="1" fontAlgn="base" latinLnBrk="0" hangingPunct="1">
                <a:lnSpc>
                  <a:spcPct val="90000"/>
                </a:lnSpc>
                <a:spcBef>
                  <a:spcPts val="0"/>
                </a:spcBef>
                <a:spcAft>
                  <a:spcPts val="20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CA" sz="1200" b="1" i="0" u="none" strike="noStrike" kern="0" cap="none" spc="0" normalizeH="0" baseline="0" noProof="0" dirty="0">
                  <a:ln>
                    <a:noFill/>
                  </a:ln>
                  <a:solidFill>
                    <a:srgbClr val="463668"/>
                  </a:solidFill>
                  <a:effectLst/>
                  <a:uLnTx/>
                  <a:uFillTx/>
                  <a:latin typeface="Segoe UI" panose="020B0502040204020203" pitchFamily="34" charset="0"/>
                  <a:ea typeface="+mn-ea"/>
                  <a:cs typeface="Segoe UI" panose="020B0502040204020203" pitchFamily="34" charset="0"/>
                </a:rPr>
                <a:t>Edit</a:t>
              </a:r>
              <a:r>
                <a:rPr kumimoji="0" lang="en-CA" sz="1200" b="1" i="0" u="none" strike="noStrike" kern="0" cap="none" spc="0" normalizeH="0" baseline="0" noProof="0" dirty="0">
                  <a:ln>
                    <a:noFill/>
                  </a:ln>
                  <a:solidFill>
                    <a:srgbClr val="463668"/>
                  </a:solidFill>
                  <a:effectLst/>
                  <a:uLnTx/>
                  <a:uFillTx/>
                  <a:latin typeface="Segoe Pro Semibold" panose="020B0502040504020203" pitchFamily="34" charset="0"/>
                  <a:ea typeface="+mn-ea"/>
                  <a:cs typeface="Calibri" panose="020F0502020204030204" pitchFamily="34" charset="0"/>
                </a:rPr>
                <a:t> </a:t>
              </a:r>
              <a:r>
                <a:rPr kumimoji="0" lang="en-CA" sz="1200" b="1" i="0" u="none" strike="noStrike" kern="0" cap="none" spc="0" normalizeH="0" baseline="0" noProof="0" dirty="0">
                  <a:ln>
                    <a:noFill/>
                  </a:ln>
                  <a:solidFill>
                    <a:srgbClr val="463668"/>
                  </a:solidFill>
                  <a:effectLst/>
                  <a:uLnTx/>
                  <a:uFillTx/>
                  <a:latin typeface="Segoe UI Semibold" panose="020B0502040204020203" pitchFamily="34" charset="0"/>
                  <a:ea typeface="+mn-ea"/>
                  <a:cs typeface="Segoe UI Semibold" panose="020B0502040204020203" pitchFamily="34" charset="0"/>
                </a:rPr>
                <a:t>text: </a:t>
              </a: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“Check this product launch rationale </a:t>
              </a:r>
              <a:b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for inconsistencies.”</a:t>
              </a:r>
            </a:p>
            <a:p>
              <a:pPr marL="228600" marR="0" lvl="0" indent="0" algn="l" defTabSz="914367" rtl="0" eaLnBrk="1" fontAlgn="base" latinLnBrk="0" hangingPunct="1">
                <a:lnSpc>
                  <a:spcPct val="90000"/>
                </a:lnSpc>
                <a:spcBef>
                  <a:spcPts val="0"/>
                </a:spcBef>
                <a:spcAft>
                  <a:spcPts val="20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CA" sz="1200" b="1" i="0" u="none" strike="noStrike" kern="0" cap="none" spc="0" normalizeH="0" baseline="0" noProof="0" dirty="0">
                  <a:ln>
                    <a:noFill/>
                  </a:ln>
                  <a:solidFill>
                    <a:srgbClr val="463668"/>
                  </a:solidFill>
                  <a:effectLst/>
                  <a:uLnTx/>
                  <a:uFillTx/>
                  <a:latin typeface="Segoe UI" panose="020B0502040204020203" pitchFamily="34" charset="0"/>
                  <a:ea typeface="+mn-ea"/>
                  <a:cs typeface="Segoe UI" panose="020B0502040204020203" pitchFamily="34" charset="0"/>
                </a:rPr>
                <a:t>Transform </a:t>
              </a:r>
              <a:r>
                <a:rPr kumimoji="0" lang="en-CA" sz="1200" b="0" i="0" u="none" strike="noStrike" kern="0" cap="none" spc="0" normalizeH="0" baseline="0" noProof="0" dirty="0">
                  <a:ln>
                    <a:noFill/>
                  </a:ln>
                  <a:solidFill>
                    <a:srgbClr val="463668"/>
                  </a:solidFill>
                  <a:effectLst/>
                  <a:uLnTx/>
                  <a:uFillTx/>
                  <a:latin typeface="Segoe UI"/>
                  <a:ea typeface="+mn-ea"/>
                  <a:cs typeface="Calibri" panose="020F0502020204030204" pitchFamily="34" charset="0"/>
                </a:rPr>
                <a:t>documents: </a:t>
              </a: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“Transform this FAQ doc </a:t>
              </a:r>
              <a:b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into a 10-slide onboarding guide.”</a:t>
              </a:r>
            </a:p>
            <a:p>
              <a:pPr marL="228600" marR="0" lvl="0" indent="0" algn="l" defTabSz="914367" rtl="0" eaLnBrk="1" fontAlgn="base" latinLnBrk="0" hangingPunct="1">
                <a:lnSpc>
                  <a:spcPct val="90000"/>
                </a:lnSpc>
                <a:spcBef>
                  <a:spcPts val="0"/>
                </a:spcBef>
                <a:spcAft>
                  <a:spcPts val="20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CA" sz="1200" b="1" i="0" u="none" strike="noStrike" kern="0" cap="none" spc="0" normalizeH="0" baseline="0" noProof="0" dirty="0">
                  <a:ln>
                    <a:noFill/>
                  </a:ln>
                  <a:solidFill>
                    <a:srgbClr val="463668"/>
                  </a:solidFill>
                  <a:effectLst/>
                  <a:uLnTx/>
                  <a:uFillTx/>
                  <a:latin typeface="Segoe UI" panose="020B0502040204020203" pitchFamily="34" charset="0"/>
                  <a:ea typeface="+mn-ea"/>
                  <a:cs typeface="Segoe UI" panose="020B0502040204020203" pitchFamily="34" charset="0"/>
                </a:rPr>
                <a:t>Summarize</a:t>
              </a:r>
              <a:r>
                <a:rPr kumimoji="0" lang="en-CA" sz="1200" b="1" i="0" u="none" strike="noStrike" kern="0" cap="none" spc="0" normalizeH="0" baseline="0" noProof="0" dirty="0">
                  <a:ln>
                    <a:noFill/>
                  </a:ln>
                  <a:solidFill>
                    <a:srgbClr val="463668"/>
                  </a:solidFill>
                  <a:effectLst/>
                  <a:uLnTx/>
                  <a:uFillTx/>
                  <a:latin typeface="Segoe Pro Semibold" panose="020B0502040504020203" pitchFamily="34" charset="0"/>
                  <a:ea typeface="+mn-ea"/>
                  <a:cs typeface="Calibri" panose="020F0502020204030204" pitchFamily="34" charset="0"/>
                </a:rPr>
                <a:t> </a:t>
              </a:r>
              <a:r>
                <a:rPr kumimoji="0" lang="en-CA" sz="1200" b="0" i="0" u="none" strike="noStrike" kern="0" cap="none" spc="0" normalizeH="0" baseline="0" noProof="0" dirty="0">
                  <a:ln>
                    <a:noFill/>
                  </a:ln>
                  <a:solidFill>
                    <a:srgbClr val="463668"/>
                  </a:solidFill>
                  <a:effectLst/>
                  <a:uLnTx/>
                  <a:uFillTx/>
                  <a:latin typeface="Segoe UI"/>
                  <a:ea typeface="+mn-ea"/>
                  <a:cs typeface="Calibri" panose="020F0502020204030204" pitchFamily="34" charset="0"/>
                </a:rPr>
                <a:t>information: </a:t>
              </a: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“Write a session abstract of this [presentation].”</a:t>
              </a:r>
              <a:endParaRPr kumimoji="0" lang="en-CA"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0" algn="l" defTabSz="914367" rtl="0" eaLnBrk="1" fontAlgn="base" latinLnBrk="0" hangingPunct="1">
                <a:lnSpc>
                  <a:spcPct val="90000"/>
                </a:lnSpc>
                <a:spcBef>
                  <a:spcPts val="0"/>
                </a:spcBef>
                <a:spcAft>
                  <a:spcPts val="200"/>
                </a:spcAft>
                <a:buClrTx/>
                <a:buSzTx/>
                <a:buFontTx/>
                <a:buNone/>
                <a:tabLst/>
                <a:defRPr/>
              </a:pPr>
              <a:endParaRPr kumimoji="0" lang="en-CA"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CA" sz="1200" b="1" i="0" u="none" strike="noStrike" kern="0" cap="none" spc="0" normalizeH="0" baseline="0" noProof="0" dirty="0">
                  <a:ln>
                    <a:noFill/>
                  </a:ln>
                  <a:solidFill>
                    <a:srgbClr val="463668"/>
                  </a:solidFill>
                  <a:effectLst/>
                  <a:uLnTx/>
                  <a:uFillTx/>
                  <a:latin typeface="Segoe UI" panose="020B0502040204020203" pitchFamily="34" charset="0"/>
                  <a:ea typeface="+mn-ea"/>
                  <a:cs typeface="Segoe UI" panose="020B0502040204020203" pitchFamily="34" charset="0"/>
                </a:rPr>
                <a:t>Create</a:t>
              </a:r>
              <a:r>
                <a:rPr kumimoji="0" lang="en-CA" sz="1200" b="1" i="0" u="none" strike="noStrike" kern="0" cap="none" spc="0" normalizeH="0" baseline="0" noProof="0" dirty="0">
                  <a:ln>
                    <a:noFill/>
                  </a:ln>
                  <a:solidFill>
                    <a:srgbClr val="463668"/>
                  </a:solidFill>
                  <a:effectLst/>
                  <a:uLnTx/>
                  <a:uFillTx/>
                  <a:latin typeface="Segoe Pro Semibold" panose="020B0502040504020203" pitchFamily="34" charset="0"/>
                  <a:ea typeface="+mn-ea"/>
                  <a:cs typeface="Calibri" panose="020F0502020204030204" pitchFamily="34" charset="0"/>
                </a:rPr>
                <a:t> </a:t>
              </a:r>
              <a:r>
                <a:rPr kumimoji="0" lang="en-CA" sz="1200" b="0" i="0" u="none" strike="noStrike" kern="0" cap="none" spc="0" normalizeH="0" baseline="0" noProof="0" dirty="0">
                  <a:ln>
                    <a:noFill/>
                  </a:ln>
                  <a:solidFill>
                    <a:srgbClr val="463668"/>
                  </a:solidFill>
                  <a:effectLst/>
                  <a:uLnTx/>
                  <a:uFillTx/>
                  <a:latin typeface="Segoe UI"/>
                  <a:ea typeface="+mn-ea"/>
                  <a:cs typeface="Calibri" panose="020F0502020204030204" pitchFamily="34" charset="0"/>
                </a:rPr>
                <a:t>engaging content:</a:t>
              </a: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“Create a value proposition for [Product X].” </a:t>
              </a:r>
            </a:p>
            <a:p>
              <a:pPr marL="228600" marR="0" lvl="0" indent="0" algn="l" defTabSz="914367" rtl="0" eaLnBrk="1" fontAlgn="base" latinLnBrk="0" hangingPunct="1">
                <a:lnSpc>
                  <a:spcPct val="90000"/>
                </a:lnSpc>
                <a:spcBef>
                  <a:spcPts val="0"/>
                </a:spcBef>
                <a:spcAft>
                  <a:spcPts val="200"/>
                </a:spcAft>
                <a:buClrTx/>
                <a:buSzTx/>
                <a:buFontTx/>
                <a:buNone/>
                <a:tabLst/>
                <a:defRPr/>
              </a:pPr>
              <a:endParaRPr kumimoji="0" lang="en-CA"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CA" sz="1200" b="1" i="0" u="none" strike="noStrike" kern="0" cap="none" spc="0" normalizeH="0" baseline="0" noProof="0" dirty="0">
                  <a:ln>
                    <a:noFill/>
                  </a:ln>
                  <a:solidFill>
                    <a:srgbClr val="463668"/>
                  </a:solidFill>
                  <a:effectLst/>
                  <a:uLnTx/>
                  <a:uFillTx/>
                  <a:latin typeface="Segoe UI" panose="020B0502040204020203" pitchFamily="34" charset="0"/>
                  <a:ea typeface="+mn-ea"/>
                  <a:cs typeface="Segoe UI" panose="020B0502040204020203" pitchFamily="34" charset="0"/>
                </a:rPr>
                <a:t>Catch-up </a:t>
              </a:r>
              <a:r>
                <a:rPr kumimoji="0" lang="en-CA" sz="1200" b="0" i="0" u="none" strike="noStrike" kern="0" cap="none" spc="0" normalizeH="0" baseline="0" noProof="0" dirty="0">
                  <a:ln>
                    <a:noFill/>
                  </a:ln>
                  <a:solidFill>
                    <a:srgbClr val="463668"/>
                  </a:solidFill>
                  <a:effectLst/>
                  <a:uLnTx/>
                  <a:uFillTx/>
                  <a:latin typeface="Segoe UI"/>
                  <a:ea typeface="+mn-ea"/>
                  <a:cs typeface="Calibri" panose="020F0502020204030204" pitchFamily="34" charset="0"/>
                </a:rPr>
                <a:t>on missed items: </a:t>
              </a:r>
            </a:p>
            <a:p>
              <a:pPr marL="228600" marR="0" lvl="0" indent="0" algn="l" defTabSz="914367" rtl="0" eaLnBrk="1" fontAlgn="base" latinLnBrk="0" hangingPunct="1">
                <a:lnSpc>
                  <a:spcPct val="90000"/>
                </a:lnSpc>
                <a:spcBef>
                  <a:spcPts val="0"/>
                </a:spcBef>
                <a:spcAft>
                  <a:spcPts val="20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“Provide a summary of the updates </a:t>
              </a:r>
              <a:b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altLang="en-US"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and action items on [Project X].”</a:t>
              </a:r>
              <a:endParaRPr kumimoji="0" lang="en-CA"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8600" marR="0" lvl="0" indent="0" algn="l" defTabSz="914400" rtl="0" eaLnBrk="1" fontAlgn="base" latinLnBrk="0" hangingPunct="1">
                <a:lnSpc>
                  <a:spcPct val="90000"/>
                </a:lnSpc>
                <a:spcBef>
                  <a:spcPts val="0"/>
                </a:spcBef>
                <a:spcAft>
                  <a:spcPts val="200"/>
                </a:spcAft>
                <a:buClrTx/>
                <a:buSzTx/>
                <a:buFontTx/>
                <a:buNone/>
                <a:tabLst/>
                <a:defRPr/>
              </a:pPr>
              <a:endParaRPr kumimoji="0" lang="en-CA" sz="10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1100" b="0" i="0" u="none" strike="noStrike" kern="0" cap="none" spc="0" normalizeH="0" baseline="0" noProof="0" dirty="0">
                <a:ln>
                  <a:noFill/>
                </a:ln>
                <a:solidFill>
                  <a:srgbClr val="000000"/>
                </a:solidFill>
                <a:effectLst/>
                <a:uLnTx/>
                <a:uFillTx/>
                <a:latin typeface="Segoe UI Semibold"/>
                <a:ea typeface="+mn-ea"/>
                <a:cs typeface="Calibri" panose="020F0502020204030204" pitchFamily="34" charset="0"/>
              </a:endParaRPr>
            </a:p>
          </p:txBody>
        </p:sp>
        <p:sp>
          <p:nvSpPr>
            <p:cNvPr id="17" name="Rounded Rectangle 14" descr="1. Tell Copilot what you need&#10;&#10;There are many types of prompts you can use depending on what task you want done. &#10;&#10;Learn about projects and concepts: &#10;“What is [Project X] and who are the key stakeholders working on it?”&#10;&#10;Edit text: &#10;“Check this product launch rationale &#10;for inconsistencies.”&#10;&#10;Transform documents: &#10;“Transform this FAQ doc &#10;into a 10-slide onboarding guide.”&#10;&#10;Summarize information: &#10;“Write a session abstract of this [presentation].”&#10;&#10;Create engaging content:&#10;“Create a value proposition for [Product X].” &#10;&#10;Catch-up on missed items: &#10;“Provide a summary of the updates &#10;and action items on [Project X].”">
              <a:extLst>
                <a:ext uri="{FF2B5EF4-FFF2-40B4-BE49-F238E27FC236}">
                  <a16:creationId xmlns:a16="http://schemas.microsoft.com/office/drawing/2014/main" id="{5F85FFA6-90FF-B432-67BE-CD907E35DA10}"/>
                </a:ext>
              </a:extLst>
            </p:cNvPr>
            <p:cNvSpPr/>
            <p:nvPr/>
          </p:nvSpPr>
          <p:spPr bwMode="auto">
            <a:xfrm>
              <a:off x="859687" y="1257214"/>
              <a:ext cx="2296589" cy="288000"/>
            </a:xfrm>
            <a:prstGeom prst="roundRect">
              <a:avLst>
                <a:gd name="adj" fmla="val 50000"/>
              </a:avLst>
            </a:prstGeom>
            <a:gradFill flip="none" rotWithShape="1">
              <a:gsLst>
                <a:gs pos="0">
                  <a:srgbClr val="8661C5"/>
                </a:gs>
                <a:gs pos="6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1. Tell Copilot what you need</a:t>
              </a:r>
            </a:p>
          </p:txBody>
        </p:sp>
      </p:grpSp>
      <p:sp>
        <p:nvSpPr>
          <p:cNvPr id="18" name="Graphic 13">
            <a:extLst>
              <a:ext uri="{FF2B5EF4-FFF2-40B4-BE49-F238E27FC236}">
                <a16:creationId xmlns:a16="http://schemas.microsoft.com/office/drawing/2014/main" id="{615F7D0A-8D6D-F404-2EF7-6C4B4F29D62F}"/>
              </a:ext>
              <a:ext uri="{C183D7F6-B498-43B3-948B-1728B52AA6E4}">
                <adec:decorative xmlns:adec="http://schemas.microsoft.com/office/drawing/2017/decorative" val="1"/>
              </a:ext>
            </a:extLst>
          </p:cNvPr>
          <p:cNvSpPr>
            <a:spLocks noChangeAspect="1"/>
          </p:cNvSpPr>
          <p:nvPr/>
        </p:nvSpPr>
        <p:spPr>
          <a:xfrm>
            <a:off x="942268" y="2201325"/>
            <a:ext cx="180000" cy="1800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19" name="Graphic 13">
            <a:extLst>
              <a:ext uri="{FF2B5EF4-FFF2-40B4-BE49-F238E27FC236}">
                <a16:creationId xmlns:a16="http://schemas.microsoft.com/office/drawing/2014/main" id="{86E22E07-999B-2637-DE92-2CF67DDA583E}"/>
              </a:ext>
              <a:ext uri="{C183D7F6-B498-43B3-948B-1728B52AA6E4}">
                <adec:decorative xmlns:adec="http://schemas.microsoft.com/office/drawing/2017/decorative" val="1"/>
              </a:ext>
            </a:extLst>
          </p:cNvPr>
          <p:cNvSpPr>
            <a:spLocks noChangeAspect="1"/>
          </p:cNvSpPr>
          <p:nvPr/>
        </p:nvSpPr>
        <p:spPr>
          <a:xfrm>
            <a:off x="942268" y="2853520"/>
            <a:ext cx="180000" cy="1800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20" name="Graphic 13">
            <a:extLst>
              <a:ext uri="{FF2B5EF4-FFF2-40B4-BE49-F238E27FC236}">
                <a16:creationId xmlns:a16="http://schemas.microsoft.com/office/drawing/2014/main" id="{81B5D04C-9D7D-F4D3-7A4A-D562B7178A16}"/>
              </a:ext>
              <a:ext uri="{C183D7F6-B498-43B3-948B-1728B52AA6E4}">
                <adec:decorative xmlns:adec="http://schemas.microsoft.com/office/drawing/2017/decorative" val="1"/>
              </a:ext>
            </a:extLst>
          </p:cNvPr>
          <p:cNvSpPr>
            <a:spLocks noChangeAspect="1"/>
          </p:cNvSpPr>
          <p:nvPr/>
        </p:nvSpPr>
        <p:spPr>
          <a:xfrm>
            <a:off x="934279" y="3495456"/>
            <a:ext cx="180000" cy="1800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21" name="Graphic 13">
            <a:extLst>
              <a:ext uri="{FF2B5EF4-FFF2-40B4-BE49-F238E27FC236}">
                <a16:creationId xmlns:a16="http://schemas.microsoft.com/office/drawing/2014/main" id="{0B11B74E-F4B8-D8C5-4F6E-5F7735E61E4D}"/>
              </a:ext>
              <a:ext uri="{C183D7F6-B498-43B3-948B-1728B52AA6E4}">
                <adec:decorative xmlns:adec="http://schemas.microsoft.com/office/drawing/2017/decorative" val="1"/>
              </a:ext>
            </a:extLst>
          </p:cNvPr>
          <p:cNvSpPr>
            <a:spLocks noChangeAspect="1"/>
          </p:cNvSpPr>
          <p:nvPr/>
        </p:nvSpPr>
        <p:spPr>
          <a:xfrm>
            <a:off x="934279" y="4154206"/>
            <a:ext cx="180000" cy="1800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22" name="Graphic 13">
            <a:extLst>
              <a:ext uri="{FF2B5EF4-FFF2-40B4-BE49-F238E27FC236}">
                <a16:creationId xmlns:a16="http://schemas.microsoft.com/office/drawing/2014/main" id="{45FCAB58-1AB0-443E-08F4-A9637AA10E31}"/>
              </a:ext>
              <a:ext uri="{C183D7F6-B498-43B3-948B-1728B52AA6E4}">
                <adec:decorative xmlns:adec="http://schemas.microsoft.com/office/drawing/2017/decorative" val="1"/>
              </a:ext>
            </a:extLst>
          </p:cNvPr>
          <p:cNvSpPr>
            <a:spLocks noChangeAspect="1"/>
          </p:cNvSpPr>
          <p:nvPr/>
        </p:nvSpPr>
        <p:spPr>
          <a:xfrm>
            <a:off x="934279" y="4695018"/>
            <a:ext cx="180000" cy="1800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sp>
        <p:nvSpPr>
          <p:cNvPr id="23" name="Graphic 13">
            <a:extLst>
              <a:ext uri="{FF2B5EF4-FFF2-40B4-BE49-F238E27FC236}">
                <a16:creationId xmlns:a16="http://schemas.microsoft.com/office/drawing/2014/main" id="{73916815-E824-C48B-5B8F-BAE485B8960D}"/>
              </a:ext>
              <a:ext uri="{C183D7F6-B498-43B3-948B-1728B52AA6E4}">
                <adec:decorative xmlns:adec="http://schemas.microsoft.com/office/drawing/2017/decorative" val="1"/>
              </a:ext>
            </a:extLst>
          </p:cNvPr>
          <p:cNvSpPr>
            <a:spLocks noChangeAspect="1"/>
          </p:cNvSpPr>
          <p:nvPr/>
        </p:nvSpPr>
        <p:spPr>
          <a:xfrm>
            <a:off x="934278" y="5194041"/>
            <a:ext cx="180000" cy="180000"/>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125918 w 190500"/>
              <a:gd name="connsiteY5" fmla="*/ 66386 h 190500"/>
              <a:gd name="connsiteX6" fmla="*/ 83344 w 190500"/>
              <a:gd name="connsiteY6" fmla="*/ 108959 h 190500"/>
              <a:gd name="connsiteX7" fmla="*/ 64583 w 190500"/>
              <a:gd name="connsiteY7" fmla="*/ 90199 h 190500"/>
              <a:gd name="connsiteX8" fmla="*/ 54480 w 190500"/>
              <a:gd name="connsiteY8" fmla="*/ 90199 h 190500"/>
              <a:gd name="connsiteX9" fmla="*/ 54480 w 190500"/>
              <a:gd name="connsiteY9" fmla="*/ 100301 h 190500"/>
              <a:gd name="connsiteX10" fmla="*/ 78293 w 190500"/>
              <a:gd name="connsiteY10" fmla="*/ 124114 h 190500"/>
              <a:gd name="connsiteX11" fmla="*/ 88395 w 190500"/>
              <a:gd name="connsiteY11" fmla="*/ 124114 h 190500"/>
              <a:gd name="connsiteX12" fmla="*/ 136020 w 190500"/>
              <a:gd name="connsiteY12" fmla="*/ 76489 h 190500"/>
              <a:gd name="connsiteX13" fmla="*/ 136020 w 190500"/>
              <a:gd name="connsiteY13" fmla="*/ 66386 h 190500"/>
              <a:gd name="connsiteX14" fmla="*/ 125918 w 190500"/>
              <a:gd name="connsiteY14" fmla="*/ 663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125918" y="66386"/>
                </a:moveTo>
                <a:lnTo>
                  <a:pt x="83344" y="108959"/>
                </a:lnTo>
                <a:lnTo>
                  <a:pt x="64583" y="90199"/>
                </a:lnTo>
                <a:cubicBezTo>
                  <a:pt x="61793" y="87409"/>
                  <a:pt x="57270" y="87409"/>
                  <a:pt x="54480" y="90199"/>
                </a:cubicBezTo>
                <a:cubicBezTo>
                  <a:pt x="51690" y="92989"/>
                  <a:pt x="51690" y="97511"/>
                  <a:pt x="54480" y="100301"/>
                </a:cubicBezTo>
                <a:lnTo>
                  <a:pt x="78293" y="124114"/>
                </a:lnTo>
                <a:cubicBezTo>
                  <a:pt x="81083" y="126903"/>
                  <a:pt x="85605" y="126903"/>
                  <a:pt x="88395" y="124114"/>
                </a:cubicBezTo>
                <a:lnTo>
                  <a:pt x="136020" y="76489"/>
                </a:lnTo>
                <a:cubicBezTo>
                  <a:pt x="138810" y="73699"/>
                  <a:pt x="138810" y="69176"/>
                  <a:pt x="136020" y="66386"/>
                </a:cubicBezTo>
                <a:cubicBezTo>
                  <a:pt x="133230" y="63596"/>
                  <a:pt x="128708" y="63596"/>
                  <a:pt x="125918" y="66386"/>
                </a:cubicBezTo>
                <a:close/>
              </a:path>
            </a:pathLst>
          </a:cu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Pro Semibold" panose="020B0502040504020203" pitchFamily="34" charset="0"/>
              <a:ea typeface="+mn-ea"/>
              <a:cs typeface="Segoe UI" pitchFamily="34" charset="0"/>
            </a:endParaRPr>
          </a:p>
        </p:txBody>
      </p:sp>
      <p:grpSp>
        <p:nvGrpSpPr>
          <p:cNvPr id="8" name="Group 7" descr="2. Include the right prompt ingredients&#10;&#10;To get the best response, it’s important to focus on some of the key elements below when phrasing your Copilot prompts.&#10;">
            <a:extLst>
              <a:ext uri="{FF2B5EF4-FFF2-40B4-BE49-F238E27FC236}">
                <a16:creationId xmlns:a16="http://schemas.microsoft.com/office/drawing/2014/main" id="{2BF37823-41E9-A507-F1A8-8772CF358705}"/>
              </a:ext>
            </a:extLst>
          </p:cNvPr>
          <p:cNvGrpSpPr/>
          <p:nvPr/>
        </p:nvGrpSpPr>
        <p:grpSpPr>
          <a:xfrm>
            <a:off x="5404242" y="1545214"/>
            <a:ext cx="6223168" cy="4516859"/>
            <a:chOff x="5404242" y="1545214"/>
            <a:chExt cx="6223168" cy="4516859"/>
          </a:xfrm>
        </p:grpSpPr>
        <p:sp>
          <p:nvSpPr>
            <p:cNvPr id="27" name="Rounded Rectangle 40">
              <a:extLst>
                <a:ext uri="{FF2B5EF4-FFF2-40B4-BE49-F238E27FC236}">
                  <a16:creationId xmlns:a16="http://schemas.microsoft.com/office/drawing/2014/main" id="{BE248D32-FF02-24B7-E7FA-25921767B49E}"/>
                </a:ext>
              </a:extLst>
            </p:cNvPr>
            <p:cNvSpPr/>
            <p:nvPr/>
          </p:nvSpPr>
          <p:spPr bwMode="auto">
            <a:xfrm>
              <a:off x="5404242" y="1685266"/>
              <a:ext cx="6223168" cy="4376807"/>
            </a:xfrm>
            <a:prstGeom prst="roundRect">
              <a:avLst>
                <a:gd name="adj" fmla="val 234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274320"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1100" b="0" i="0" u="none" strike="noStrike" kern="0" cap="none" spc="0" normalizeH="0" baseline="0" noProof="0" dirty="0">
                  <a:ln>
                    <a:noFill/>
                  </a:ln>
                  <a:solidFill>
                    <a:srgbClr val="000000"/>
                  </a:solidFill>
                  <a:effectLst/>
                  <a:uLnTx/>
                  <a:uFillTx/>
                  <a:latin typeface="Segoe UI Semibold"/>
                  <a:ea typeface="+mn-ea"/>
                  <a:cs typeface="Calibri" panose="020F0502020204030204" pitchFamily="34" charset="0"/>
                </a:rPr>
                <a:t>To get the best response, it’s important to focus on some of the key elements below when phrasing your Copilot prompts.</a:t>
              </a:r>
            </a:p>
          </p:txBody>
        </p:sp>
        <p:sp>
          <p:nvSpPr>
            <p:cNvPr id="29" name="Rounded Rectangle 15" descr="&#10;Generate 3-5 bullet points to prepare me for a meeting with Client X to discuss their “Phase 3+” brand campaign. Focus on email and Teams chats since June. Please use simple language so I can get up to speed quickly.&#10;">
              <a:extLst>
                <a:ext uri="{FF2B5EF4-FFF2-40B4-BE49-F238E27FC236}">
                  <a16:creationId xmlns:a16="http://schemas.microsoft.com/office/drawing/2014/main" id="{4710E818-42F3-645E-F781-EAE7196E3807}"/>
                </a:ext>
              </a:extLst>
            </p:cNvPr>
            <p:cNvSpPr/>
            <p:nvPr/>
          </p:nvSpPr>
          <p:spPr>
            <a:xfrm>
              <a:off x="5665078" y="3393472"/>
              <a:ext cx="5718022" cy="1440409"/>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9144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Generate 3-5 bullet points </a:t>
              </a:r>
              <a:r>
                <a:rPr kumimoji="0" lang="en-US" sz="1600" b="1" i="0" u="none" strike="noStrike" kern="1200" cap="none" spc="0" normalizeH="0" baseline="0" noProof="0" dirty="0">
                  <a:ln>
                    <a:noFill/>
                  </a:ln>
                  <a:solidFill>
                    <a:srgbClr val="4AC5B1"/>
                  </a:solidFill>
                  <a:effectLst/>
                  <a:uLnTx/>
                  <a:uFillTx/>
                  <a:latin typeface="Segoe UI Semibold" panose="020B0502040204020203" pitchFamily="34" charset="0"/>
                  <a:ea typeface="+mn-ea"/>
                  <a:cs typeface="Segoe UI Semibold" panose="020B0502040204020203" pitchFamily="34" charset="0"/>
                </a:rPr>
                <a:t>to prepare me for a meeting with Client X to discuss their “Phase 3+” brand campaign. </a:t>
              </a:r>
              <a:r>
                <a:rPr kumimoji="0" lang="en-US" sz="16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Focus on email and Teams chats since June. </a:t>
              </a:r>
              <a:r>
                <a:rPr kumimoji="0" lang="en-US" sz="1600" b="1" i="0" u="none" strike="noStrike" kern="1200" cap="none" spc="0" normalizeH="0" baseline="0" noProof="0" dirty="0">
                  <a:ln>
                    <a:noFill/>
                  </a:ln>
                  <a:solidFill>
                    <a:srgbClr val="FF4A19"/>
                  </a:solidFill>
                  <a:effectLst/>
                  <a:uLnTx/>
                  <a:uFillTx/>
                  <a:latin typeface="Segoe UI Semibold" panose="020B0502040204020203" pitchFamily="34" charset="0"/>
                  <a:ea typeface="+mn-ea"/>
                  <a:cs typeface="Segoe UI Semibold" panose="020B0502040204020203" pitchFamily="34" charset="0"/>
                </a:rPr>
                <a:t>Please use simple language so I can get up to speed quickly.</a:t>
              </a:r>
            </a:p>
          </p:txBody>
        </p:sp>
        <p:grpSp>
          <p:nvGrpSpPr>
            <p:cNvPr id="75" name="Group 74" descr="Arrow highlighting &quot;Generate 3-5 bullet points&quot; in the example prompt as the &quot;goal&quot;.">
              <a:extLst>
                <a:ext uri="{FF2B5EF4-FFF2-40B4-BE49-F238E27FC236}">
                  <a16:creationId xmlns:a16="http://schemas.microsoft.com/office/drawing/2014/main" id="{A41A5A90-D7BF-BFC5-8DC2-A2096BF500C8}"/>
                </a:ext>
              </a:extLst>
            </p:cNvPr>
            <p:cNvGrpSpPr/>
            <p:nvPr/>
          </p:nvGrpSpPr>
          <p:grpSpPr>
            <a:xfrm>
              <a:off x="5889360" y="2465896"/>
              <a:ext cx="1639576" cy="1105456"/>
              <a:chOff x="5889360" y="2465896"/>
              <a:chExt cx="1639576" cy="1105456"/>
            </a:xfrm>
          </p:grpSpPr>
          <p:sp>
            <p:nvSpPr>
              <p:cNvPr id="31" name="Rounded Rectangle 25">
                <a:extLst>
                  <a:ext uri="{FF2B5EF4-FFF2-40B4-BE49-F238E27FC236}">
                    <a16:creationId xmlns:a16="http://schemas.microsoft.com/office/drawing/2014/main" id="{D162DD5C-EA00-C92F-1437-02EE2F97A549}"/>
                  </a:ext>
                </a:extLst>
              </p:cNvPr>
              <p:cNvSpPr/>
              <p:nvPr/>
            </p:nvSpPr>
            <p:spPr bwMode="auto">
              <a:xfrm>
                <a:off x="5889360" y="2465896"/>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panose="020B0502040204020203" pitchFamily="34" charset="0"/>
                    <a:ea typeface="+mn-ea"/>
                    <a:cs typeface="Segoe UI Semibold" panose="020B0502040204020203" pitchFamily="34" charset="0"/>
                  </a:rPr>
                  <a:t>Goal</a:t>
                </a:r>
              </a:p>
            </p:txBody>
          </p:sp>
          <p:grpSp>
            <p:nvGrpSpPr>
              <p:cNvPr id="2" name="Group 1">
                <a:extLst>
                  <a:ext uri="{FF2B5EF4-FFF2-40B4-BE49-F238E27FC236}">
                    <a16:creationId xmlns:a16="http://schemas.microsoft.com/office/drawing/2014/main" id="{F9569411-B102-2722-DEFC-B3D5391DBBEA}"/>
                  </a:ext>
                </a:extLst>
              </p:cNvPr>
              <p:cNvGrpSpPr/>
              <p:nvPr/>
            </p:nvGrpSpPr>
            <p:grpSpPr>
              <a:xfrm>
                <a:off x="6111129" y="2826201"/>
                <a:ext cx="1417807" cy="745151"/>
                <a:chOff x="853618" y="3177016"/>
                <a:chExt cx="1671567" cy="992704"/>
              </a:xfrm>
            </p:grpSpPr>
            <p:sp>
              <p:nvSpPr>
                <p:cNvPr id="3" name="Arc 2">
                  <a:extLst>
                    <a:ext uri="{FF2B5EF4-FFF2-40B4-BE49-F238E27FC236}">
                      <a16:creationId xmlns:a16="http://schemas.microsoft.com/office/drawing/2014/main" id="{F4FF027E-5F6F-C451-E040-22577F328210}"/>
                    </a:ext>
                  </a:extLst>
                </p:cNvPr>
                <p:cNvSpPr/>
                <p:nvPr/>
              </p:nvSpPr>
              <p:spPr>
                <a:xfrm>
                  <a:off x="2206938" y="3687963"/>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 name="Straight Arrow Connector 3">
                  <a:extLst>
                    <a:ext uri="{FF2B5EF4-FFF2-40B4-BE49-F238E27FC236}">
                      <a16:creationId xmlns:a16="http://schemas.microsoft.com/office/drawing/2014/main" id="{E144A105-8B97-7564-04BC-C336C46396A4}"/>
                    </a:ext>
                  </a:extLst>
                </p:cNvPr>
                <p:cNvCxnSpPr>
                  <a:cxnSpLocks/>
                </p:cNvCxnSpPr>
                <p:nvPr/>
              </p:nvCxnSpPr>
              <p:spPr>
                <a:xfrm>
                  <a:off x="2525044" y="3841412"/>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8FA8111-5C8A-F2FA-E13E-A65B5CF8194C}"/>
                    </a:ext>
                  </a:extLst>
                </p:cNvPr>
                <p:cNvCxnSpPr>
                  <a:cxnSpLocks/>
                </p:cNvCxnSpPr>
                <p:nvPr/>
              </p:nvCxnSpPr>
              <p:spPr>
                <a:xfrm flipH="1" flipV="1">
                  <a:off x="1005657" y="3687763"/>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69" name="Arc 68">
                  <a:extLst>
                    <a:ext uri="{FF2B5EF4-FFF2-40B4-BE49-F238E27FC236}">
                      <a16:creationId xmlns:a16="http://schemas.microsoft.com/office/drawing/2014/main" id="{C2D713E7-335D-8125-EEDE-C22814E917C6}"/>
                    </a:ext>
                  </a:extLst>
                </p:cNvPr>
                <p:cNvSpPr/>
                <p:nvPr/>
              </p:nvSpPr>
              <p:spPr>
                <a:xfrm rot="10800000">
                  <a:off x="853618" y="3367522"/>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0" name="Straight Connector 69">
                  <a:extLst>
                    <a:ext uri="{FF2B5EF4-FFF2-40B4-BE49-F238E27FC236}">
                      <a16:creationId xmlns:a16="http://schemas.microsoft.com/office/drawing/2014/main" id="{452F1CC9-D40A-B090-6212-8639F5B69291}"/>
                    </a:ext>
                  </a:extLst>
                </p:cNvPr>
                <p:cNvCxnSpPr>
                  <a:cxnSpLocks/>
                </p:cNvCxnSpPr>
                <p:nvPr/>
              </p:nvCxnSpPr>
              <p:spPr>
                <a:xfrm>
                  <a:off x="853759" y="3177016"/>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76" name="Group 75" descr="Arrow highlighting &quot;to prepare me for a meeting with Client X to discuss their &quot;Phase 3+&quot; brand campaign&quot; in the example prompt as the &quot;context&quot;.">
              <a:extLst>
                <a:ext uri="{FF2B5EF4-FFF2-40B4-BE49-F238E27FC236}">
                  <a16:creationId xmlns:a16="http://schemas.microsoft.com/office/drawing/2014/main" id="{3184992D-80A8-077C-270C-D95252AB4AFE}"/>
                </a:ext>
              </a:extLst>
            </p:cNvPr>
            <p:cNvGrpSpPr/>
            <p:nvPr/>
          </p:nvGrpSpPr>
          <p:grpSpPr>
            <a:xfrm>
              <a:off x="8572852" y="2465896"/>
              <a:ext cx="1698320" cy="1113913"/>
              <a:chOff x="8572852" y="2465896"/>
              <a:chExt cx="1698320" cy="1113913"/>
            </a:xfrm>
          </p:grpSpPr>
          <p:sp>
            <p:nvSpPr>
              <p:cNvPr id="32" name="Rounded Rectangle 26">
                <a:extLst>
                  <a:ext uri="{FF2B5EF4-FFF2-40B4-BE49-F238E27FC236}">
                    <a16:creationId xmlns:a16="http://schemas.microsoft.com/office/drawing/2014/main" id="{F29BF026-7F33-765B-87C7-22185D897E82}"/>
                  </a:ext>
                </a:extLst>
              </p:cNvPr>
              <p:cNvSpPr/>
              <p:nvPr/>
            </p:nvSpPr>
            <p:spPr bwMode="auto">
              <a:xfrm>
                <a:off x="8572852" y="2465896"/>
                <a:ext cx="1297876" cy="294924"/>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257568"/>
                    </a:solidFill>
                    <a:effectLst/>
                    <a:uLnTx/>
                    <a:uFillTx/>
                    <a:latin typeface="Segoe UI Semibold" panose="020B0502040204020203" pitchFamily="34" charset="0"/>
                    <a:ea typeface="+mn-ea"/>
                    <a:cs typeface="Segoe UI Semibold" panose="020B0502040204020203" pitchFamily="34" charset="0"/>
                  </a:rPr>
                  <a:t>Context</a:t>
                </a:r>
              </a:p>
            </p:txBody>
          </p:sp>
          <p:grpSp>
            <p:nvGrpSpPr>
              <p:cNvPr id="53" name="Group 52">
                <a:extLst>
                  <a:ext uri="{FF2B5EF4-FFF2-40B4-BE49-F238E27FC236}">
                    <a16:creationId xmlns:a16="http://schemas.microsoft.com/office/drawing/2014/main" id="{BEEBB29F-1AFE-CBCE-FEE5-D9AF9F5C575F}"/>
                  </a:ext>
                </a:extLst>
              </p:cNvPr>
              <p:cNvGrpSpPr/>
              <p:nvPr/>
            </p:nvGrpSpPr>
            <p:grpSpPr>
              <a:xfrm>
                <a:off x="8853365" y="2834658"/>
                <a:ext cx="1417807" cy="745151"/>
                <a:chOff x="853618" y="3177016"/>
                <a:chExt cx="1671567" cy="992704"/>
              </a:xfrm>
            </p:grpSpPr>
            <p:sp>
              <p:nvSpPr>
                <p:cNvPr id="54" name="Arc 53">
                  <a:extLst>
                    <a:ext uri="{FF2B5EF4-FFF2-40B4-BE49-F238E27FC236}">
                      <a16:creationId xmlns:a16="http://schemas.microsoft.com/office/drawing/2014/main" id="{0AC70B65-4AD5-6528-2A15-8930BE54477A}"/>
                    </a:ext>
                  </a:extLst>
                </p:cNvPr>
                <p:cNvSpPr/>
                <p:nvPr/>
              </p:nvSpPr>
              <p:spPr>
                <a:xfrm>
                  <a:off x="2206938" y="3687963"/>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5" name="Straight Arrow Connector 54">
                  <a:extLst>
                    <a:ext uri="{FF2B5EF4-FFF2-40B4-BE49-F238E27FC236}">
                      <a16:creationId xmlns:a16="http://schemas.microsoft.com/office/drawing/2014/main" id="{1F72BF76-7A05-BFC9-E1C3-4C35EB17BE96}"/>
                    </a:ext>
                  </a:extLst>
                </p:cNvPr>
                <p:cNvCxnSpPr>
                  <a:cxnSpLocks/>
                </p:cNvCxnSpPr>
                <p:nvPr/>
              </p:nvCxnSpPr>
              <p:spPr>
                <a:xfrm>
                  <a:off x="2525044" y="3841412"/>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4CEA7C2-3498-352D-EFEF-45A0ED40CAE8}"/>
                    </a:ext>
                  </a:extLst>
                </p:cNvPr>
                <p:cNvCxnSpPr>
                  <a:cxnSpLocks/>
                </p:cNvCxnSpPr>
                <p:nvPr/>
              </p:nvCxnSpPr>
              <p:spPr>
                <a:xfrm flipH="1" flipV="1">
                  <a:off x="1005657" y="3687763"/>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C7D5FAB7-0198-790B-24C1-407896BBE52E}"/>
                    </a:ext>
                  </a:extLst>
                </p:cNvPr>
                <p:cNvSpPr/>
                <p:nvPr/>
              </p:nvSpPr>
              <p:spPr>
                <a:xfrm rot="10800000">
                  <a:off x="853618" y="3367522"/>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8" name="Straight Connector 57">
                  <a:extLst>
                    <a:ext uri="{FF2B5EF4-FFF2-40B4-BE49-F238E27FC236}">
                      <a16:creationId xmlns:a16="http://schemas.microsoft.com/office/drawing/2014/main" id="{D7990333-1642-4B1F-1355-3E07F3754F40}"/>
                    </a:ext>
                  </a:extLst>
                </p:cNvPr>
                <p:cNvCxnSpPr>
                  <a:cxnSpLocks/>
                </p:cNvCxnSpPr>
                <p:nvPr/>
              </p:nvCxnSpPr>
              <p:spPr>
                <a:xfrm>
                  <a:off x="853759" y="3177016"/>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28" name="Rounded Rectangle 41" descr="2. Include the right prompt ingredients&#10;&#10;To get the best response, it’s important to focus on some of the key elements below when phrasing your Copilot prompts.&#10;&#10;Goal&#10;">
              <a:extLst>
                <a:ext uri="{FF2B5EF4-FFF2-40B4-BE49-F238E27FC236}">
                  <a16:creationId xmlns:a16="http://schemas.microsoft.com/office/drawing/2014/main" id="{EC246B29-3B87-1A80-21D3-14DCBA32328D}"/>
                </a:ext>
              </a:extLst>
            </p:cNvPr>
            <p:cNvSpPr/>
            <p:nvPr/>
          </p:nvSpPr>
          <p:spPr bwMode="auto">
            <a:xfrm>
              <a:off x="5528591" y="1545214"/>
              <a:ext cx="3010463" cy="288000"/>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FFFFFF"/>
                  </a:solidFill>
                  <a:effectLst/>
                  <a:uLnTx/>
                  <a:uFillTx/>
                  <a:latin typeface="Segoe UI Semibold" panose="020B0502040204020203" pitchFamily="34" charset="0"/>
                  <a:ea typeface="+mn-ea"/>
                  <a:cs typeface="Segoe UI Semibold" panose="020B0502040204020203" pitchFamily="34" charset="0"/>
                </a:rPr>
                <a:t>2. Include the right prompt ingredients</a:t>
              </a:r>
            </a:p>
          </p:txBody>
        </p:sp>
        <p:grpSp>
          <p:nvGrpSpPr>
            <p:cNvPr id="77" name="Group 76" descr="Arrow highlighting &quot;Focus on email and Teams chats since June&quot; in the example prompt as the &quot;source&quot;.">
              <a:extLst>
                <a:ext uri="{FF2B5EF4-FFF2-40B4-BE49-F238E27FC236}">
                  <a16:creationId xmlns:a16="http://schemas.microsoft.com/office/drawing/2014/main" id="{033501BC-C0A4-1B0A-F1EC-A2B20120197F}"/>
                </a:ext>
              </a:extLst>
            </p:cNvPr>
            <p:cNvGrpSpPr/>
            <p:nvPr/>
          </p:nvGrpSpPr>
          <p:grpSpPr>
            <a:xfrm>
              <a:off x="5588343" y="4249542"/>
              <a:ext cx="1599011" cy="1560202"/>
              <a:chOff x="5588343" y="4249542"/>
              <a:chExt cx="1599011" cy="1560202"/>
            </a:xfrm>
          </p:grpSpPr>
          <p:sp>
            <p:nvSpPr>
              <p:cNvPr id="40" name="Rounded Rectangle 37">
                <a:extLst>
                  <a:ext uri="{FF2B5EF4-FFF2-40B4-BE49-F238E27FC236}">
                    <a16:creationId xmlns:a16="http://schemas.microsoft.com/office/drawing/2014/main" id="{87602D80-91F6-C720-E782-6CB0BDDFEA70}"/>
                  </a:ext>
                </a:extLst>
              </p:cNvPr>
              <p:cNvSpPr/>
              <p:nvPr/>
            </p:nvSpPr>
            <p:spPr bwMode="auto">
              <a:xfrm>
                <a:off x="5889478" y="5514820"/>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Source</a:t>
                </a:r>
              </a:p>
            </p:txBody>
          </p:sp>
          <p:grpSp>
            <p:nvGrpSpPr>
              <p:cNvPr id="41" name="Group 40" descr="Arrow highlighting &quot;Focus on email and Teams chats since June&quot; in the example prompt as the &quot;source&quot;.">
                <a:extLst>
                  <a:ext uri="{FF2B5EF4-FFF2-40B4-BE49-F238E27FC236}">
                    <a16:creationId xmlns:a16="http://schemas.microsoft.com/office/drawing/2014/main" id="{5C18ACD2-7A80-4E5B-8CFF-4B56ECF6C2CA}"/>
                  </a:ext>
                </a:extLst>
              </p:cNvPr>
              <p:cNvGrpSpPr/>
              <p:nvPr/>
            </p:nvGrpSpPr>
            <p:grpSpPr>
              <a:xfrm>
                <a:off x="5588343" y="4249542"/>
                <a:ext cx="521483" cy="1259849"/>
                <a:chOff x="240449" y="5083523"/>
                <a:chExt cx="614816" cy="1678387"/>
              </a:xfrm>
            </p:grpSpPr>
            <p:sp>
              <p:nvSpPr>
                <p:cNvPr id="42" name="Arc 41">
                  <a:extLst>
                    <a:ext uri="{FF2B5EF4-FFF2-40B4-BE49-F238E27FC236}">
                      <a16:creationId xmlns:a16="http://schemas.microsoft.com/office/drawing/2014/main" id="{8EBEEF2A-17C2-06AE-E173-FE93D7E56E29}"/>
                    </a:ext>
                  </a:extLst>
                </p:cNvPr>
                <p:cNvSpPr/>
                <p:nvPr/>
              </p:nvSpPr>
              <p:spPr>
                <a:xfrm flipH="1" flipV="1">
                  <a:off x="240450" y="5934841"/>
                  <a:ext cx="318247" cy="320400"/>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3" name="Straight Arrow Connector 42">
                  <a:extLst>
                    <a:ext uri="{FF2B5EF4-FFF2-40B4-BE49-F238E27FC236}">
                      <a16:creationId xmlns:a16="http://schemas.microsoft.com/office/drawing/2014/main" id="{1D69079D-D52D-7062-9E18-106A40CB4D13}"/>
                    </a:ext>
                  </a:extLst>
                </p:cNvPr>
                <p:cNvCxnSpPr>
                  <a:cxnSpLocks/>
                </p:cNvCxnSpPr>
                <p:nvPr/>
              </p:nvCxnSpPr>
              <p:spPr>
                <a:xfrm flipH="1" flipV="1">
                  <a:off x="240502" y="5238561"/>
                  <a:ext cx="2268" cy="88373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21CA7FF-CA74-5F5D-1A65-4EF25271A342}"/>
                    </a:ext>
                  </a:extLst>
                </p:cNvPr>
                <p:cNvCxnSpPr>
                  <a:cxnSpLocks/>
                </p:cNvCxnSpPr>
                <p:nvPr/>
              </p:nvCxnSpPr>
              <p:spPr>
                <a:xfrm>
                  <a:off x="410615" y="6254516"/>
                  <a:ext cx="271015" cy="667"/>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5" name="Arc 44">
                  <a:extLst>
                    <a:ext uri="{FF2B5EF4-FFF2-40B4-BE49-F238E27FC236}">
                      <a16:creationId xmlns:a16="http://schemas.microsoft.com/office/drawing/2014/main" id="{3A094FE6-A7E6-5E23-9F20-67122EE8BE89}"/>
                    </a:ext>
                  </a:extLst>
                </p:cNvPr>
                <p:cNvSpPr/>
                <p:nvPr/>
              </p:nvSpPr>
              <p:spPr>
                <a:xfrm rot="10800000" flipH="1" flipV="1">
                  <a:off x="537017" y="625451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6" name="Straight Connector 45">
                  <a:extLst>
                    <a:ext uri="{FF2B5EF4-FFF2-40B4-BE49-F238E27FC236}">
                      <a16:creationId xmlns:a16="http://schemas.microsoft.com/office/drawing/2014/main" id="{8D0904EC-2DA4-D693-D57A-71081B5D2812}"/>
                    </a:ext>
                  </a:extLst>
                </p:cNvPr>
                <p:cNvCxnSpPr>
                  <a:cxnSpLocks/>
                </p:cNvCxnSpPr>
                <p:nvPr/>
              </p:nvCxnSpPr>
              <p:spPr>
                <a:xfrm flipV="1">
                  <a:off x="855265" y="6407966"/>
                  <a:ext cx="0" cy="35394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3DBDD71-98D1-3E76-5CC3-0957A2E20A86}"/>
                    </a:ext>
                  </a:extLst>
                </p:cNvPr>
                <p:cNvCxnSpPr>
                  <a:cxnSpLocks/>
                </p:cNvCxnSpPr>
                <p:nvPr/>
              </p:nvCxnSpPr>
              <p:spPr>
                <a:xfrm flipV="1">
                  <a:off x="371779" y="5083523"/>
                  <a:ext cx="154429" cy="326"/>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81889431-C879-993D-73E2-DD969516606E}"/>
                    </a:ext>
                  </a:extLst>
                </p:cNvPr>
                <p:cNvSpPr/>
                <p:nvPr/>
              </p:nvSpPr>
              <p:spPr>
                <a:xfrm rot="5400000" flipH="1" flipV="1">
                  <a:off x="241525" y="5082448"/>
                  <a:ext cx="318247" cy="3204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50" name="TextBox 24">
              <a:extLst>
                <a:ext uri="{FF2B5EF4-FFF2-40B4-BE49-F238E27FC236}">
                  <a16:creationId xmlns:a16="http://schemas.microsoft.com/office/drawing/2014/main" id="{696309A6-12B8-74E3-D4D3-6963184A18F5}"/>
                </a:ext>
              </a:extLst>
            </p:cNvPr>
            <p:cNvSpPr txBox="1"/>
            <p:nvPr/>
          </p:nvSpPr>
          <p:spPr>
            <a:xfrm>
              <a:off x="6247508" y="5107830"/>
              <a:ext cx="1506739" cy="333143"/>
            </a:xfrm>
            <a:prstGeom prst="rect">
              <a:avLst/>
            </a:prstGeom>
            <a:noFill/>
          </p:spPr>
          <p:txBody>
            <a:bodyPr wrap="square" lIns="0" r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Which</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information sources or samples should Copilot use?</a:t>
              </a:r>
            </a:p>
          </p:txBody>
        </p:sp>
        <p:sp>
          <p:nvSpPr>
            <p:cNvPr id="59" name="TextBox 33">
              <a:extLst>
                <a:ext uri="{FF2B5EF4-FFF2-40B4-BE49-F238E27FC236}">
                  <a16:creationId xmlns:a16="http://schemas.microsoft.com/office/drawing/2014/main" id="{B2728933-4A11-CECE-ABFA-93C78C1008A9}"/>
                </a:ext>
              </a:extLst>
            </p:cNvPr>
            <p:cNvSpPr txBox="1"/>
            <p:nvPr/>
          </p:nvSpPr>
          <p:spPr>
            <a:xfrm>
              <a:off x="8988582" y="2805541"/>
              <a:ext cx="1280966" cy="369332"/>
            </a:xfrm>
            <a:prstGeom prst="rect">
              <a:avLst/>
            </a:prstGeom>
            <a:noFill/>
          </p:spPr>
          <p:txBody>
            <a:bodyPr wrap="square" lIns="0" tIns="45720" rIns="0" bIns="4572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90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90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900" b="0" i="0" u="none" strike="noStrike" kern="1200" cap="none" spc="0" normalizeH="0" baseline="0" noProof="0">
                  <a:ln>
                    <a:noFill/>
                  </a:ln>
                  <a:solidFill>
                    <a:prstClr val="black"/>
                  </a:solidFill>
                  <a:effectLst/>
                  <a:uLnTx/>
                  <a:uFillTx/>
                  <a:latin typeface="Segoe UI"/>
                  <a:ea typeface="+mn-ea"/>
                  <a:cs typeface="Segoe UI"/>
                </a:rPr>
                <a:t> is involved?</a:t>
              </a:r>
            </a:p>
          </p:txBody>
        </p:sp>
        <p:sp>
          <p:nvSpPr>
            <p:cNvPr id="49" name="TextBox 23">
              <a:extLst>
                <a:ext uri="{FF2B5EF4-FFF2-40B4-BE49-F238E27FC236}">
                  <a16:creationId xmlns:a16="http://schemas.microsoft.com/office/drawing/2014/main" id="{A77EA48A-8E5D-5B38-F062-B63604C44794}"/>
                </a:ext>
              </a:extLst>
            </p:cNvPr>
            <p:cNvSpPr txBox="1"/>
            <p:nvPr/>
          </p:nvSpPr>
          <p:spPr>
            <a:xfrm>
              <a:off x="8988582" y="5108922"/>
              <a:ext cx="1663910" cy="333143"/>
            </a:xfrm>
            <a:prstGeom prst="rect">
              <a:avLst/>
            </a:prstGeom>
            <a:noFill/>
          </p:spPr>
          <p:txBody>
            <a:bodyPr wrap="square" lIns="0" r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How</a:t>
              </a: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best meet your expectations?</a:t>
              </a:r>
            </a:p>
          </p:txBody>
        </p:sp>
        <p:grpSp>
          <p:nvGrpSpPr>
            <p:cNvPr id="78" name="Group 77" descr="Arrow highlighting &quot;Please use simple language so I can get up to speed quickly&quot; in the example prompt as the &quot;expectations&quot;.">
              <a:extLst>
                <a:ext uri="{FF2B5EF4-FFF2-40B4-BE49-F238E27FC236}">
                  <a16:creationId xmlns:a16="http://schemas.microsoft.com/office/drawing/2014/main" id="{2E6225AA-921E-57AF-AD68-0517E9BD1954}"/>
                </a:ext>
              </a:extLst>
            </p:cNvPr>
            <p:cNvGrpSpPr/>
            <p:nvPr/>
          </p:nvGrpSpPr>
          <p:grpSpPr>
            <a:xfrm>
              <a:off x="8572852" y="4576746"/>
              <a:ext cx="1297876" cy="1232998"/>
              <a:chOff x="8572852" y="4576746"/>
              <a:chExt cx="1297876" cy="1232998"/>
            </a:xfrm>
          </p:grpSpPr>
          <p:sp>
            <p:nvSpPr>
              <p:cNvPr id="39" name="Rounded Rectangle 34">
                <a:extLst>
                  <a:ext uri="{FF2B5EF4-FFF2-40B4-BE49-F238E27FC236}">
                    <a16:creationId xmlns:a16="http://schemas.microsoft.com/office/drawing/2014/main" id="{1AA562C9-4FF8-1843-F0FE-D3B18C45A66F}"/>
                  </a:ext>
                </a:extLst>
              </p:cNvPr>
              <p:cNvSpPr/>
              <p:nvPr/>
            </p:nvSpPr>
            <p:spPr bwMode="auto">
              <a:xfrm>
                <a:off x="8572852" y="5514820"/>
                <a:ext cx="1297876" cy="294924"/>
              </a:xfrm>
              <a:prstGeom prst="roundRect">
                <a:avLst>
                  <a:gd name="adj" fmla="val 50000"/>
                </a:avLst>
              </a:prstGeom>
              <a:solidFill>
                <a:schemeClr val="bg1"/>
              </a:solidFill>
              <a:ln w="15875">
                <a:solidFill>
                  <a:srgbClr val="FF4A1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9A2100"/>
                    </a:solidFill>
                    <a:effectLst/>
                    <a:uLnTx/>
                    <a:uFillTx/>
                    <a:latin typeface="Segoe UI Semibold" panose="020B0502040204020203" pitchFamily="34" charset="0"/>
                    <a:ea typeface="+mn-ea"/>
                    <a:cs typeface="Segoe UI Semibold" panose="020B0502040204020203" pitchFamily="34" charset="0"/>
                  </a:rPr>
                  <a:t>Expectations</a:t>
                </a:r>
              </a:p>
            </p:txBody>
          </p:sp>
          <p:grpSp>
            <p:nvGrpSpPr>
              <p:cNvPr id="60" name="Group 59">
                <a:extLst>
                  <a:ext uri="{FF2B5EF4-FFF2-40B4-BE49-F238E27FC236}">
                    <a16:creationId xmlns:a16="http://schemas.microsoft.com/office/drawing/2014/main" id="{4551A0CC-C4C1-744A-BC7F-4E914DE847E6}"/>
                  </a:ext>
                </a:extLst>
              </p:cNvPr>
              <p:cNvGrpSpPr/>
              <p:nvPr/>
            </p:nvGrpSpPr>
            <p:grpSpPr>
              <a:xfrm rot="10800000" flipH="1">
                <a:off x="8851717" y="4576746"/>
                <a:ext cx="728851" cy="882976"/>
                <a:chOff x="1037892" y="2807334"/>
                <a:chExt cx="859302" cy="1176311"/>
              </a:xfrm>
            </p:grpSpPr>
            <p:grpSp>
              <p:nvGrpSpPr>
                <p:cNvPr id="61" name="Group 60">
                  <a:extLst>
                    <a:ext uri="{FF2B5EF4-FFF2-40B4-BE49-F238E27FC236}">
                      <a16:creationId xmlns:a16="http://schemas.microsoft.com/office/drawing/2014/main" id="{A975E377-E53C-FE99-1DD3-975625175489}"/>
                    </a:ext>
                  </a:extLst>
                </p:cNvPr>
                <p:cNvGrpSpPr/>
                <p:nvPr/>
              </p:nvGrpSpPr>
              <p:grpSpPr>
                <a:xfrm>
                  <a:off x="1578947" y="3308929"/>
                  <a:ext cx="318247" cy="674716"/>
                  <a:chOff x="5607190" y="3307473"/>
                  <a:chExt cx="318247" cy="674716"/>
                </a:xfrm>
              </p:grpSpPr>
              <p:sp>
                <p:nvSpPr>
                  <p:cNvPr id="65" name="Arc 64">
                    <a:extLst>
                      <a:ext uri="{FF2B5EF4-FFF2-40B4-BE49-F238E27FC236}">
                        <a16:creationId xmlns:a16="http://schemas.microsoft.com/office/drawing/2014/main" id="{A1E3CA5D-7498-B192-0D33-0C6FAE0EFFC6}"/>
                      </a:ext>
                    </a:extLst>
                  </p:cNvPr>
                  <p:cNvSpPr/>
                  <p:nvPr/>
                </p:nvSpPr>
                <p:spPr>
                  <a:xfrm>
                    <a:off x="5607190" y="3307473"/>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6" name="Straight Arrow Connector 65">
                    <a:extLst>
                      <a:ext uri="{FF2B5EF4-FFF2-40B4-BE49-F238E27FC236}">
                        <a16:creationId xmlns:a16="http://schemas.microsoft.com/office/drawing/2014/main" id="{64F7E496-8C41-002C-CDF8-D1543D328EBC}"/>
                      </a:ext>
                    </a:extLst>
                  </p:cNvPr>
                  <p:cNvCxnSpPr>
                    <a:cxnSpLocks/>
                  </p:cNvCxnSpPr>
                  <p:nvPr/>
                </p:nvCxnSpPr>
                <p:spPr>
                  <a:xfrm rot="10800000" flipH="1" flipV="1">
                    <a:off x="5925296" y="3440300"/>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5EB1911C-5D7D-CB1A-1EC9-11782BC23CB3}"/>
                    </a:ext>
                  </a:extLst>
                </p:cNvPr>
                <p:cNvCxnSpPr>
                  <a:cxnSpLocks/>
                </p:cNvCxnSpPr>
                <p:nvPr/>
              </p:nvCxnSpPr>
              <p:spPr>
                <a:xfrm rot="10800000">
                  <a:off x="1191872" y="330747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63" name="Arc 62">
                  <a:extLst>
                    <a:ext uri="{FF2B5EF4-FFF2-40B4-BE49-F238E27FC236}">
                      <a16:creationId xmlns:a16="http://schemas.microsoft.com/office/drawing/2014/main" id="{94440663-3A39-16C1-0EBB-B929F9F92AA2}"/>
                    </a:ext>
                  </a:extLst>
                </p:cNvPr>
                <p:cNvSpPr/>
                <p:nvPr/>
              </p:nvSpPr>
              <p:spPr>
                <a:xfrm rot="10800000">
                  <a:off x="1037892" y="299009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4" name="Straight Connector 63">
                  <a:extLst>
                    <a:ext uri="{FF2B5EF4-FFF2-40B4-BE49-F238E27FC236}">
                      <a16:creationId xmlns:a16="http://schemas.microsoft.com/office/drawing/2014/main" id="{25B480A5-BC91-E1A7-CB38-FA03FEEBDBDF}"/>
                    </a:ext>
                  </a:extLst>
                </p:cNvPr>
                <p:cNvCxnSpPr>
                  <a:cxnSpLocks/>
                </p:cNvCxnSpPr>
                <p:nvPr/>
              </p:nvCxnSpPr>
              <p:spPr>
                <a:xfrm>
                  <a:off x="1038033" y="280733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sp>
          <p:nvSpPr>
            <p:cNvPr id="52" name="TextBox 26">
              <a:extLst>
                <a:ext uri="{FF2B5EF4-FFF2-40B4-BE49-F238E27FC236}">
                  <a16:creationId xmlns:a16="http://schemas.microsoft.com/office/drawing/2014/main" id="{4E53B23E-6D5D-8604-624E-954AD48A51BF}"/>
                </a:ext>
              </a:extLst>
            </p:cNvPr>
            <p:cNvSpPr txBox="1"/>
            <p:nvPr/>
          </p:nvSpPr>
          <p:spPr>
            <a:xfrm>
              <a:off x="6276765" y="2805541"/>
              <a:ext cx="1506739" cy="333143"/>
            </a:xfrm>
            <a:prstGeom prst="rect">
              <a:avLst/>
            </a:prstGeom>
            <a:noFill/>
          </p:spPr>
          <p:txBody>
            <a:bodyPr wrap="square" lIns="0" r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What</a:t>
              </a: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response do you want from Copilot? </a:t>
              </a:r>
            </a:p>
          </p:txBody>
        </p:sp>
      </p:grpSp>
    </p:spTree>
    <p:extLst>
      <p:ext uri="{BB962C8B-B14F-4D97-AF65-F5344CB8AC3E}">
        <p14:creationId xmlns:p14="http://schemas.microsoft.com/office/powerpoint/2010/main" val="822108157"/>
      </p:ext>
    </p:extLst>
  </p:cSld>
  <p:clrMapOvr>
    <a:masterClrMapping/>
  </p:clrMapOvr>
  <p:transition>
    <p:fade/>
  </p:transition>
</p:sld>
</file>

<file path=ppt/theme/theme1.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STER - Data and AI">
  <a:themeElements>
    <a:clrScheme name="Data &amp; AI Day - Light">
      <a:dk1>
        <a:srgbClr val="080808"/>
      </a:dk1>
      <a:lt1>
        <a:srgbClr val="FFFFFF"/>
      </a:lt1>
      <a:dk2>
        <a:srgbClr val="243A5E"/>
      </a:dk2>
      <a:lt2>
        <a:srgbClr val="E6E6E6"/>
      </a:lt2>
      <a:accent1>
        <a:srgbClr val="0078D4"/>
      </a:accent1>
      <a:accent2>
        <a:srgbClr val="2A446F"/>
      </a:accent2>
      <a:accent3>
        <a:srgbClr val="C03BC4"/>
      </a:accent3>
      <a:accent4>
        <a:srgbClr val="FFB900"/>
      </a:accent4>
      <a:accent5>
        <a:srgbClr val="FF9349"/>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1" id="{41CCA53D-B460-4B1C-BA96-5C805463CB5A}" vid="{90BF9D22-BCF9-4590-811A-E823EC0C854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19" ma:contentTypeDescription="Create a new document." ma:contentTypeScope="" ma:versionID="5aadf01704b9abe3a5dd09e02dc858b7">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1d896cbaba30812cad4c981f5db86b71"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24CEB7-E6EE-4E32-8EA7-5ADA39F8E324}">
  <ds:schemaRefs>
    <ds:schemaRef ds:uri="http://schemas.microsoft.com/sharepoint/v3/contenttype/forms"/>
  </ds:schemaRefs>
</ds:datastoreItem>
</file>

<file path=customXml/itemProps2.xml><?xml version="1.0" encoding="utf-8"?>
<ds:datastoreItem xmlns:ds="http://schemas.openxmlformats.org/officeDocument/2006/customXml" ds:itemID="{E531BCEA-1FCC-40FB-A8A5-6DE95CE1BA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17</TotalTime>
  <Words>2454</Words>
  <Application>Microsoft Office PowerPoint</Application>
  <PresentationFormat>Widescreen</PresentationFormat>
  <Paragraphs>286</Paragraphs>
  <Slides>15</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Aptos</vt:lpstr>
      <vt:lpstr>Arial</vt:lpstr>
      <vt:lpstr>Arial Black</vt:lpstr>
      <vt:lpstr>Bierstadt</vt:lpstr>
      <vt:lpstr>Calibri</vt:lpstr>
      <vt:lpstr>Segoe Pro Semibold</vt:lpstr>
      <vt:lpstr>Segoe UI</vt:lpstr>
      <vt:lpstr>Segoe UI Light</vt:lpstr>
      <vt:lpstr>Segoe UI Semibold</vt:lpstr>
      <vt:lpstr>Segoe UI Semilight</vt:lpstr>
      <vt:lpstr>Symbol</vt:lpstr>
      <vt:lpstr>Wingdings</vt:lpstr>
      <vt:lpstr>M365 Copilot Theme</vt:lpstr>
      <vt:lpstr>1_Office Theme</vt:lpstr>
      <vt:lpstr>1_MASTER - Data and AI</vt:lpstr>
      <vt:lpstr>Content Notes</vt:lpstr>
      <vt:lpstr>Rapid adoption training Microsoft 365 Copilot adoption</vt:lpstr>
      <vt:lpstr>3 steps to understanding</vt:lpstr>
      <vt:lpstr>Microsoft 365 Copilot</vt:lpstr>
      <vt:lpstr>Microsoft 365 Copilot    </vt:lpstr>
      <vt:lpstr>Microsoft 365 Copilot     </vt:lpstr>
      <vt:lpstr>Microsoft 365 Copilot  </vt:lpstr>
      <vt:lpstr>Microsoft 365 Copilot        </vt:lpstr>
      <vt:lpstr>Microsoft 365 Copilot: The art and science of prompting</vt:lpstr>
      <vt:lpstr>Microsoft 365 Copilot: The art and science of prompting </vt:lpstr>
      <vt:lpstr>Copilot Lab – Your guide to building Copilot skills</vt:lpstr>
      <vt:lpstr>Get started with Microsoft 365 Copilot for Business Leaders and Managers</vt:lpstr>
      <vt:lpstr>Get started with Microsoft 365 Copilot for Business Leaders and Managers (continued)</vt:lpstr>
      <vt:lpstr>Hands on scenarios: current product use cases </vt:lpstr>
      <vt:lpstr>Stay Engaged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 Notes</dc:title>
  <dc:creator>Karuana Gatimu</dc:creator>
  <cp:lastModifiedBy>Karuana Gatimu Goggin</cp:lastModifiedBy>
  <cp:revision>1</cp:revision>
  <dcterms:created xsi:type="dcterms:W3CDTF">2023-11-01T07:07:48Z</dcterms:created>
  <dcterms:modified xsi:type="dcterms:W3CDTF">2023-11-01T07:35:59Z</dcterms:modified>
</cp:coreProperties>
</file>