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Caveat"/>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veat-regular.fnt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aveat-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lib.org/wp-content/uploads/2025/06/WEST-Internet-Archive-Pilot-Final-Report-and-Recommendations-2025.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lib.org/cdlinfo/2025/06/18/mapping-member-strategic-prioritie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CaPm1DoauzdBp6TmIkoUMMJ8IK0PTK-8flmadEgajHk/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aRjAkxwKLZ6gypQPmiLl1otCaqDTPISE/edit?usp=sharing&amp;ouid=102132535710939408185&amp;rtpof=true&amp;sd=true" TargetMode="External"/><Relationship Id="rId3" Type="http://schemas.openxmlformats.org/officeDocument/2006/relationships/hyperlink" Target="https://www.carli.illinois.edu/sites/files/files/FY2024ValueGraphics.pdf" TargetMode="External"/><Relationship Id="rId4" Type="http://schemas.openxmlformats.org/officeDocument/2006/relationships/hyperlink" Target="https://www.carli.illinois.edu/membervalue.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aed42f0c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5aed42f0c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wentieth Century"/>
                <a:ea typeface="Twentieth Century"/>
                <a:cs typeface="Twentieth Century"/>
                <a:sym typeface="Twentieth Century"/>
              </a:rPr>
              <a:t>Good morning and afternoon, </a:t>
            </a:r>
            <a:r>
              <a:rPr lang="en" sz="1200">
                <a:latin typeface="Twentieth Century"/>
                <a:ea typeface="Twentieth Century"/>
                <a:cs typeface="Twentieth Century"/>
                <a:sym typeface="Twentieth Century"/>
              </a:rPr>
              <a:t>everyone - thank you so much for joining us today. My name is Alison Wohlers, and I am the WEST Program Manager. </a:t>
            </a:r>
            <a:endParaRPr sz="1200">
              <a:latin typeface="Twentieth Century"/>
              <a:ea typeface="Twentieth Century"/>
              <a:cs typeface="Twentieth Century"/>
              <a:sym typeface="Twentieth Century"/>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5b93e19c0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5b93e19c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latin typeface="Twentieth Century"/>
                <a:ea typeface="Twentieth Century"/>
                <a:cs typeface="Twentieth Century"/>
                <a:sym typeface="Twentieth Century"/>
              </a:rPr>
              <a:t>Not necessary to rescreenshare</a:t>
            </a:r>
            <a:endParaRPr>
              <a:highlight>
                <a:srgbClr val="FFFF00"/>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a:latin typeface="Twentieth Century"/>
              <a:ea typeface="Twentieth Century"/>
              <a:cs typeface="Twentieth Century"/>
              <a:sym typeface="Twentieth Century"/>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6ae982481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6ae982481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00"/>
                </a:highlight>
                <a:latin typeface="Twentieth Century"/>
                <a:ea typeface="Twentieth Century"/>
                <a:cs typeface="Twentieth Century"/>
                <a:sym typeface="Twentieth Century"/>
              </a:rPr>
              <a:t>Alison Screenshare</a:t>
            </a:r>
            <a:endParaRPr sz="1200">
              <a:solidFill>
                <a:schemeClr val="dk1"/>
              </a:solidFill>
              <a:highlight>
                <a:srgbClr val="FFFF00"/>
              </a:highlight>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00"/>
              </a:highlight>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00"/>
              </a:highlight>
              <a:latin typeface="Twentieth Century"/>
              <a:ea typeface="Twentieth Century"/>
              <a:cs typeface="Twentieth Century"/>
              <a:sym typeface="Twentieth Centur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6ae982481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6ae982481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6ae982481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6ae982481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6ae982481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6ae982481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6ae982481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6ae982481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For the chat (Alison): </a:t>
            </a:r>
            <a:r>
              <a:rPr lang="en" u="sng">
                <a:solidFill>
                  <a:schemeClr val="hlink"/>
                </a:solidFill>
                <a:hlinkClick r:id="rId2"/>
              </a:rPr>
              <a:t>https://cdlib.org/wp-content/uploads/2025/06/WEST-Internet-Archive-Pilot-Final-Report-and-Recommendations-2025.pdf</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6ae982481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6ae982481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6ae982481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6ae982481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6ae982481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6ae982481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6ae982481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6ae982481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FFFF00"/>
                </a:highlight>
              </a:rPr>
              <a:t>For the chat (Alison): </a:t>
            </a:r>
            <a:r>
              <a:rPr lang="en">
                <a:solidFill>
                  <a:schemeClr val="dk1"/>
                </a:solidFill>
              </a:rPr>
              <a:t>[gap filling report link]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df70d1806_1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sz="1400">
                <a:solidFill>
                  <a:schemeClr val="dk1"/>
                </a:solidFill>
                <a:highlight>
                  <a:srgbClr val="FFFF00"/>
                </a:highlight>
                <a:latin typeface="Twentieth Century"/>
                <a:ea typeface="Twentieth Century"/>
                <a:cs typeface="Twentieth Century"/>
                <a:sym typeface="Twentieth Century"/>
              </a:rPr>
              <a:t>Nika will screenshare</a:t>
            </a:r>
            <a:endParaRPr b="1" i="1" sz="1400">
              <a:solidFill>
                <a:schemeClr val="dk1"/>
              </a:solidFill>
              <a:highlight>
                <a:srgbClr val="FFFF00"/>
              </a:highlight>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rPr b="1" i="1" lang="en" sz="1400">
                <a:solidFill>
                  <a:schemeClr val="dk1"/>
                </a:solidFill>
                <a:highlight>
                  <a:srgbClr val="FFFF00"/>
                </a:highlight>
                <a:latin typeface="Twentieth Century"/>
                <a:ea typeface="Twentieth Century"/>
                <a:cs typeface="Twentieth Century"/>
                <a:sym typeface="Twentieth Century"/>
              </a:rPr>
              <a:t>To post in chat</a:t>
            </a:r>
            <a:r>
              <a:rPr b="1" lang="en" sz="1400">
                <a:solidFill>
                  <a:schemeClr val="dk1"/>
                </a:solidFill>
                <a:highlight>
                  <a:srgbClr val="FFFF00"/>
                </a:highlight>
                <a:latin typeface="Twentieth Century"/>
                <a:ea typeface="Twentieth Century"/>
                <a:cs typeface="Twentieth Century"/>
                <a:sym typeface="Twentieth Century"/>
              </a:rPr>
              <a:t>:</a:t>
            </a:r>
            <a:endParaRPr b="1" sz="1400">
              <a:solidFill>
                <a:schemeClr val="dk1"/>
              </a:solidFill>
              <a:highlight>
                <a:srgbClr val="FFFF00"/>
              </a:highlight>
              <a:latin typeface="Twentieth Century"/>
              <a:ea typeface="Twentieth Century"/>
              <a:cs typeface="Twentieth Century"/>
              <a:sym typeface="Twentieth Century"/>
            </a:endParaRPr>
          </a:p>
          <a:p>
            <a:pPr indent="0" lvl="0" marL="457200" rtl="0" algn="l">
              <a:lnSpc>
                <a:spcPct val="115000"/>
              </a:lnSpc>
              <a:spcBef>
                <a:spcPts val="0"/>
              </a:spcBef>
              <a:spcAft>
                <a:spcPts val="0"/>
              </a:spcAft>
              <a:buClr>
                <a:schemeClr val="dk1"/>
              </a:buClr>
              <a:buSzPts val="1100"/>
              <a:buFont typeface="Arial"/>
              <a:buNone/>
            </a:pPr>
            <a:r>
              <a:rPr b="1" lang="en" sz="1400">
                <a:solidFill>
                  <a:schemeClr val="dk1"/>
                </a:solidFill>
                <a:latin typeface="Twentieth Century"/>
                <a:ea typeface="Twentieth Century"/>
                <a:cs typeface="Twentieth Century"/>
                <a:sym typeface="Twentieth Century"/>
              </a:rPr>
              <a:t>Please let us know if you aren’t able to hear the speaker!</a:t>
            </a:r>
            <a:endParaRPr b="1"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t/>
            </a:r>
            <a:endParaRPr b="1"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rPr b="1" i="1" lang="en" sz="1400">
                <a:solidFill>
                  <a:schemeClr val="dk1"/>
                </a:solidFill>
                <a:highlight>
                  <a:srgbClr val="FFFF00"/>
                </a:highlight>
                <a:latin typeface="Twentieth Century"/>
                <a:ea typeface="Twentieth Century"/>
                <a:cs typeface="Twentieth Century"/>
                <a:sym typeface="Twentieth Century"/>
              </a:rPr>
              <a:t>Also post in chat</a:t>
            </a:r>
            <a:r>
              <a:rPr b="1" lang="en" sz="1400">
                <a:solidFill>
                  <a:schemeClr val="dk1"/>
                </a:solidFill>
                <a:highlight>
                  <a:srgbClr val="FFFF00"/>
                </a:highlight>
                <a:latin typeface="Twentieth Century"/>
                <a:ea typeface="Twentieth Century"/>
                <a:cs typeface="Twentieth Century"/>
                <a:sym typeface="Twentieth Century"/>
              </a:rPr>
              <a:t>:</a:t>
            </a:r>
            <a:endParaRPr b="1" sz="1400">
              <a:solidFill>
                <a:schemeClr val="dk1"/>
              </a:solidFill>
              <a:highlight>
                <a:srgbClr val="FFFF00"/>
              </a:highlight>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wentieth Century"/>
                <a:ea typeface="Twentieth Century"/>
                <a:cs typeface="Twentieth Century"/>
                <a:sym typeface="Twentieth Century"/>
              </a:rPr>
              <a:t>Live captioning is available for this meeting--at the bottom of the Zoom window in your meeting controls you should see an option for Live Transcript, where you can turn this feature on. Please note that the captioning is automatically generated by Zoom, so some words may transcribe strangely due to regional accents or because we are using library-specific terminology.</a:t>
            </a:r>
            <a:endParaRPr b="1"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wentieth Century"/>
                <a:ea typeface="Twentieth Century"/>
                <a:cs typeface="Twentieth Century"/>
                <a:sym typeface="Twentieth Century"/>
              </a:rPr>
              <a:t>Alison 1 min</a:t>
            </a:r>
            <a:endParaRPr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wentieth Century"/>
                <a:ea typeface="Twentieth Century"/>
                <a:cs typeface="Twentieth Century"/>
                <a:sym typeface="Twentieth Century"/>
              </a:rPr>
              <a:t>Before we get started with the meeting, we have a few housekeeping matters to cover. I want to do a quick check that everyone can see the screen (a slide that says “Sound and Visual Check”) and that the speaker’s audio is coming through well. If you can’t see the screen please let us know either by unmuting, or in the chat. Nika is also putting a note in the chat now to confirm everyone can hear the speaker.</a:t>
            </a:r>
            <a:endParaRPr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wentieth Century"/>
                <a:ea typeface="Twentieth Century"/>
                <a:cs typeface="Twentieth Century"/>
                <a:sym typeface="Twentieth Century"/>
              </a:rPr>
              <a:t>Live captioning is available for this meeting--at the bottom of the Zoom window in your meeting controls you should see an option for Live Transcript, where you can turn this feature on. </a:t>
            </a:r>
            <a:endParaRPr b="1"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wentieth Century"/>
                <a:ea typeface="Twentieth Century"/>
                <a:cs typeface="Twentieth Century"/>
                <a:sym typeface="Twentieth Century"/>
              </a:rPr>
              <a:t>Finally, everyone was muted upon entry. We ask that you remain muted during presentation portions to avoid audio interference, but please feel free to unmute yourselves during breaks for questions.</a:t>
            </a:r>
            <a:endParaRPr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wentieth Century"/>
                <a:ea typeface="Twentieth Century"/>
                <a:cs typeface="Twentieth Century"/>
                <a:sym typeface="Twentieth Century"/>
              </a:rPr>
              <a:t>As a reminder, this meeting is being recorded, starting now. </a:t>
            </a:r>
            <a:endParaRPr sz="14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000">
              <a:latin typeface="Twentieth Century"/>
              <a:ea typeface="Twentieth Century"/>
              <a:cs typeface="Twentieth Century"/>
              <a:sym typeface="Twentieth Century"/>
            </a:endParaRPr>
          </a:p>
          <a:p>
            <a:pPr indent="0" lvl="0" marL="0" rtl="0" algn="l">
              <a:spcBef>
                <a:spcPts val="0"/>
              </a:spcBef>
              <a:spcAft>
                <a:spcPts val="0"/>
              </a:spcAft>
              <a:buNone/>
            </a:pPr>
            <a:r>
              <a:t/>
            </a:r>
            <a:endParaRPr sz="1000">
              <a:latin typeface="Twentieth Century"/>
              <a:ea typeface="Twentieth Century"/>
              <a:cs typeface="Twentieth Century"/>
              <a:sym typeface="Twentieth Century"/>
            </a:endParaRPr>
          </a:p>
        </p:txBody>
      </p:sp>
      <p:sp>
        <p:nvSpPr>
          <p:cNvPr id="137" name="Google Shape;137;g2edf70d180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6ae982481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6ae982481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6ae982481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6ae982481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solidFill>
                  <a:schemeClr val="dk1"/>
                </a:solidFill>
              </a:rPr>
              <a:t>Working to connect WEST and member priorities]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highlight>
                  <a:schemeClr val="accent4"/>
                </a:highlight>
              </a:rPr>
              <a:t>Put in the chat:</a:t>
            </a:r>
            <a:r>
              <a:rPr lang="en">
                <a:solidFill>
                  <a:schemeClr val="dk1"/>
                </a:solidFill>
              </a:rPr>
              <a:t> </a:t>
            </a:r>
            <a:r>
              <a:rPr lang="en" u="sng">
                <a:solidFill>
                  <a:schemeClr val="hlink"/>
                </a:solidFill>
                <a:hlinkClick r:id="rId2"/>
              </a:rPr>
              <a:t>https://cdlib.org/cdlinfo/2025/06/18/mapping-member-strategic-priorities/</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6ae982481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6ae982481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solidFill>
                  <a:schemeClr val="dk1"/>
                </a:solidFill>
              </a:rPr>
              <a:t>It’s allowed us to enhance these resources]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on the right of this slide we have previews of an additional communication resource we have in the works: customized infographics for WEST Member’s highlighting key facets of member participation in WEST and what participation in WEST might mean for a given member.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will be sharing the slide deck after so that people can follow the links after the meeting</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6ae9824817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6ae982481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solidFill>
                  <a:schemeClr val="dk1"/>
                </a:solidFill>
              </a:rPr>
              <a:t>We’ll be continuing these resources and welcome feedback]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6ae982481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6ae982481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a:latin typeface="Twentieth Century"/>
              <a:ea typeface="Twentieth Century"/>
              <a:cs typeface="Twentieth Century"/>
              <a:sym typeface="Twentieth Century"/>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37d72d8aee_3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37d72d8aee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 Anne Newyear-Ramirez</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6ae98248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6ae98248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wentieth Century"/>
                <a:ea typeface="Twentieth Century"/>
                <a:cs typeface="Twentieth Century"/>
                <a:sym typeface="Twentieth Century"/>
              </a:rPr>
              <a:t>[Cycle through briefly just to have the title slide show up in the meeting recording] Just to repeat for the recording, hello everyone, I’m Alison Wohlers, WEST Program Manager and this is our annual WEST member meeting. I’ll turn things over now to our WEST Executive Committee chair, Jo Anne Newyear-Ramirez to get us started. </a:t>
            </a:r>
            <a:endParaRPr sz="1200">
              <a:latin typeface="Twentieth Century"/>
              <a:ea typeface="Twentieth Century"/>
              <a:cs typeface="Twentieth Century"/>
              <a:sym typeface="Twentieth Century"/>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4c1202dbd2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4c1202dbd2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wentieth Century"/>
                <a:ea typeface="Twentieth Century"/>
                <a:cs typeface="Twentieth Century"/>
                <a:sym typeface="Twentieth Century"/>
              </a:rPr>
              <a:t>Jo Anne Newyear-Ramirez - Welcome</a:t>
            </a:r>
            <a:endParaRPr i="1"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37d72d8aee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37d72d8aee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wentieth Century"/>
                <a:ea typeface="Twentieth Century"/>
                <a:cs typeface="Twentieth Century"/>
                <a:sym typeface="Twentieth Century"/>
              </a:rPr>
              <a:t>Jo Anne Newyear-Ramirez</a:t>
            </a:r>
            <a:endParaRPr>
              <a:latin typeface="Twentieth Century"/>
              <a:ea typeface="Twentieth Century"/>
              <a:cs typeface="Twentieth Century"/>
              <a:sym typeface="Twentieth Centur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b7466e3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b7466e3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wentieth Century"/>
                <a:ea typeface="Twentieth Century"/>
                <a:cs typeface="Twentieth Century"/>
                <a:sym typeface="Twentieth Century"/>
              </a:rPr>
              <a:t>Jo Anne Newyear-Ramirez</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1000"/>
              </a:spcAft>
              <a:buNone/>
            </a:pPr>
            <a:r>
              <a:t/>
            </a:r>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4c1202dbd2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4c1202dbd2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wentieth Century"/>
                <a:ea typeface="Twentieth Century"/>
                <a:cs typeface="Twentieth Century"/>
                <a:sym typeface="Twentieth Century"/>
              </a:rPr>
              <a:t>Jo Anne Newyear-Ramirez</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00"/>
                </a:highlight>
                <a:latin typeface="Twentieth Century"/>
                <a:ea typeface="Twentieth Century"/>
                <a:cs typeface="Twentieth Century"/>
                <a:sym typeface="Twentieth Century"/>
              </a:rPr>
              <a:t>For the chat:</a:t>
            </a:r>
            <a:endParaRPr sz="1200">
              <a:solidFill>
                <a:schemeClr val="dk1"/>
              </a:solidFill>
              <a:highlight>
                <a:srgbClr val="FFFF00"/>
              </a:highlight>
              <a:latin typeface="Twentieth Century"/>
              <a:ea typeface="Twentieth Century"/>
              <a:cs typeface="Twentieth Century"/>
              <a:sym typeface="Twentieth Century"/>
            </a:endParaRPr>
          </a:p>
          <a:p>
            <a:pPr indent="0" lvl="0" marL="0" rtl="0" algn="l">
              <a:spcBef>
                <a:spcPts val="0"/>
              </a:spcBef>
              <a:spcAft>
                <a:spcPts val="0"/>
              </a:spcAft>
              <a:buNone/>
            </a:pPr>
            <a:r>
              <a:rPr lang="en" sz="1200">
                <a:solidFill>
                  <a:schemeClr val="dk1"/>
                </a:solidFill>
                <a:latin typeface="Twentieth Century"/>
                <a:ea typeface="Twentieth Century"/>
                <a:cs typeface="Twentieth Century"/>
                <a:sym typeface="Twentieth Century"/>
              </a:rPr>
              <a:t>You can also follow along with the agenda here: </a:t>
            </a:r>
            <a:endParaRPr sz="12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200" u="sng">
                <a:solidFill>
                  <a:schemeClr val="hlink"/>
                </a:solidFill>
                <a:latin typeface="Twentieth Century"/>
                <a:ea typeface="Twentieth Century"/>
                <a:cs typeface="Twentieth Century"/>
                <a:sym typeface="Twentieth Century"/>
                <a:hlinkClick r:id="rId2"/>
              </a:rPr>
              <a:t>https://docs.google.com/document/d/1CaPm1DoauzdBp6TmIkoUMMJ8IK0PTK-8flmadEgajHk/edit?usp=sharing</a:t>
            </a:r>
            <a:r>
              <a:rPr lang="en" sz="1200">
                <a:solidFill>
                  <a:schemeClr val="dk1"/>
                </a:solidFill>
                <a:latin typeface="Twentieth Century"/>
                <a:ea typeface="Twentieth Century"/>
                <a:cs typeface="Twentieth Century"/>
                <a:sym typeface="Twentieth Century"/>
              </a:rPr>
              <a:t> </a:t>
            </a:r>
            <a:endParaRPr sz="1200">
              <a:latin typeface="Twentieth Century"/>
              <a:ea typeface="Twentieth Century"/>
              <a:cs typeface="Twentieth Century"/>
              <a:sym typeface="Twentieth Century"/>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a09b6788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a09b6788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wentieth Century"/>
                <a:ea typeface="Twentieth Century"/>
                <a:cs typeface="Twentieth Century"/>
                <a:sym typeface="Twentieth Century"/>
              </a:rPr>
              <a:t>Alison - Thank you, Jo Anne!</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1000"/>
              </a:spcBef>
              <a:spcAft>
                <a:spcPts val="1000"/>
              </a:spcAft>
              <a:buNone/>
            </a:pPr>
            <a:r>
              <a:t/>
            </a:r>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7d72d8aee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7d72d8aee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wentieth Century"/>
                <a:ea typeface="Twentieth Century"/>
                <a:cs typeface="Twentieth Century"/>
                <a:sym typeface="Twentieth Century"/>
              </a:rPr>
              <a:t>Karen Estlund, Dean of Libraries, Colorado State University Libraries</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1200">
                <a:solidFill>
                  <a:schemeClr val="dk1"/>
                </a:solidFill>
                <a:latin typeface="Twentieth Century"/>
                <a:ea typeface="Twentieth Century"/>
                <a:cs typeface="Twentieth Century"/>
                <a:sym typeface="Twentieth Century"/>
              </a:rPr>
              <a:t>Anne Craig, Senior Director, Consortium of Academic and Research Libraries in Illinois (CARLI)</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1200">
                <a:solidFill>
                  <a:schemeClr val="dk1"/>
                </a:solidFill>
                <a:latin typeface="Twentieth Century"/>
                <a:ea typeface="Twentieth Century"/>
                <a:cs typeface="Twentieth Century"/>
                <a:sym typeface="Twentieth Century"/>
              </a:rPr>
              <a:t>Danielle Salomon, Director of Libraries, Mount Saint Mary’s University</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1200">
                <a:solidFill>
                  <a:schemeClr val="dk1"/>
                </a:solidFill>
                <a:highlight>
                  <a:srgbClr val="FFFF00"/>
                </a:highlight>
                <a:latin typeface="Twentieth Century"/>
                <a:ea typeface="Twentieth Century"/>
                <a:cs typeface="Twentieth Century"/>
                <a:sym typeface="Twentieth Century"/>
              </a:rPr>
              <a:t>Stop screensharing for the panel discussion </a:t>
            </a:r>
            <a:endParaRPr sz="1200">
              <a:solidFill>
                <a:schemeClr val="dk1"/>
              </a:solidFill>
              <a:highlight>
                <a:srgbClr val="FFFF00"/>
              </a:highlight>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1200">
                <a:solidFill>
                  <a:schemeClr val="dk1"/>
                </a:solidFill>
                <a:highlight>
                  <a:srgbClr val="FFFF00"/>
                </a:highlight>
                <a:latin typeface="Twentieth Century"/>
                <a:ea typeface="Twentieth Century"/>
                <a:cs typeface="Twentieth Century"/>
                <a:sym typeface="Twentieth Century"/>
              </a:rPr>
              <a:t>For the chat</a:t>
            </a:r>
            <a:endParaRPr sz="1200">
              <a:solidFill>
                <a:schemeClr val="dk1"/>
              </a:solidFill>
              <a:highlight>
                <a:srgbClr val="FFFF00"/>
              </a:highlight>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1200">
                <a:solidFill>
                  <a:schemeClr val="dk1"/>
                </a:solidFill>
                <a:latin typeface="Twentieth Century"/>
                <a:ea typeface="Twentieth Century"/>
                <a:cs typeface="Twentieth Century"/>
                <a:sym typeface="Twentieth Century"/>
              </a:rPr>
              <a:t>Membership review template: </a:t>
            </a:r>
            <a:r>
              <a:rPr lang="en" sz="1200" u="sng">
                <a:solidFill>
                  <a:schemeClr val="hlink"/>
                </a:solidFill>
                <a:latin typeface="Twentieth Century"/>
                <a:ea typeface="Twentieth Century"/>
                <a:cs typeface="Twentieth Century"/>
                <a:sym typeface="Twentieth Century"/>
                <a:hlinkClick r:id="rId2"/>
              </a:rPr>
              <a:t>https://docs.google.com/spreadsheets/d/1aRjAkxwKLZ6gypQPmiLl1otCaqDTPISE/edit?usp=sharing&amp;ouid=102132535710939408185&amp;rtpof=true&amp;sd=true</a:t>
            </a:r>
            <a:r>
              <a:rPr lang="en" sz="1200">
                <a:solidFill>
                  <a:schemeClr val="dk1"/>
                </a:solidFill>
                <a:latin typeface="Twentieth Century"/>
                <a:ea typeface="Twentieth Century"/>
                <a:cs typeface="Twentieth Century"/>
                <a:sym typeface="Twentieth Century"/>
              </a:rPr>
              <a:t>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1200">
                <a:solidFill>
                  <a:schemeClr val="dk1"/>
                </a:solidFill>
                <a:latin typeface="Twentieth Century"/>
                <a:ea typeface="Twentieth Century"/>
                <a:cs typeface="Twentieth Century"/>
                <a:sym typeface="Twentieth Century"/>
              </a:rPr>
              <a:t>CARLI membership resources:</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1200" u="sng">
                <a:solidFill>
                  <a:schemeClr val="hlink"/>
                </a:solidFill>
                <a:latin typeface="Twentieth Century"/>
                <a:ea typeface="Twentieth Century"/>
                <a:cs typeface="Twentieth Century"/>
                <a:sym typeface="Twentieth Century"/>
                <a:hlinkClick r:id="rId3"/>
              </a:rPr>
              <a:t>https://www.carli.illinois.edu/sites/files/files/FY2024ValueGraphics.pdf</a:t>
            </a:r>
            <a:r>
              <a:rPr lang="en" sz="1200">
                <a:solidFill>
                  <a:schemeClr val="dk1"/>
                </a:solidFill>
                <a:latin typeface="Twentieth Century"/>
                <a:ea typeface="Twentieth Century"/>
                <a:cs typeface="Twentieth Century"/>
                <a:sym typeface="Twentieth Century"/>
              </a:rPr>
              <a:t> </a:t>
            </a:r>
            <a:endParaRPr sz="1200">
              <a:solidFill>
                <a:schemeClr val="dk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1200" u="sng">
                <a:solidFill>
                  <a:schemeClr val="hlink"/>
                </a:solidFill>
                <a:latin typeface="Twentieth Century"/>
                <a:ea typeface="Twentieth Century"/>
                <a:cs typeface="Twentieth Century"/>
                <a:sym typeface="Twentieth Century"/>
                <a:hlinkClick r:id="rId4"/>
              </a:rPr>
              <a:t>https://www.carli.illinois.edu/membervalue.html</a:t>
            </a:r>
            <a:r>
              <a:rPr lang="en" sz="1200">
                <a:solidFill>
                  <a:schemeClr val="dk1"/>
                </a:solidFill>
                <a:latin typeface="Twentieth Century"/>
                <a:ea typeface="Twentieth Century"/>
                <a:cs typeface="Twentieth Century"/>
                <a:sym typeface="Twentieth Century"/>
              </a:rPr>
              <a:t> </a:t>
            </a:r>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D4E5F5">
            <a:alpha val="18020"/>
          </a:srgbClr>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020500"/>
            <a:ext cx="7772400" cy="1102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Font typeface="Twentieth Century"/>
              <a:buNone/>
              <a:defRPr>
                <a:latin typeface="Twentieth Century"/>
                <a:ea typeface="Twentieth Century"/>
                <a:cs typeface="Twentieth Century"/>
                <a:sym typeface="Twentieth Century"/>
              </a:defRPr>
            </a:lvl1pPr>
            <a:lvl2pPr lvl="1">
              <a:spcBef>
                <a:spcPts val="0"/>
              </a:spcBef>
              <a:spcAft>
                <a:spcPts val="0"/>
              </a:spcAft>
              <a:buSzPts val="1400"/>
              <a:buFont typeface="Twentieth Century"/>
              <a:buNone/>
              <a:defRPr>
                <a:latin typeface="Twentieth Century"/>
                <a:ea typeface="Twentieth Century"/>
                <a:cs typeface="Twentieth Century"/>
                <a:sym typeface="Twentieth Century"/>
              </a:defRPr>
            </a:lvl2pPr>
            <a:lvl3pPr lvl="2">
              <a:spcBef>
                <a:spcPts val="0"/>
              </a:spcBef>
              <a:spcAft>
                <a:spcPts val="0"/>
              </a:spcAft>
              <a:buSzPts val="1400"/>
              <a:buFont typeface="Twentieth Century"/>
              <a:buNone/>
              <a:defRPr>
                <a:latin typeface="Twentieth Century"/>
                <a:ea typeface="Twentieth Century"/>
                <a:cs typeface="Twentieth Century"/>
                <a:sym typeface="Twentieth Century"/>
              </a:defRPr>
            </a:lvl3pPr>
            <a:lvl4pPr lvl="3">
              <a:spcBef>
                <a:spcPts val="0"/>
              </a:spcBef>
              <a:spcAft>
                <a:spcPts val="0"/>
              </a:spcAft>
              <a:buSzPts val="1400"/>
              <a:buFont typeface="Twentieth Century"/>
              <a:buNone/>
              <a:defRPr>
                <a:latin typeface="Twentieth Century"/>
                <a:ea typeface="Twentieth Century"/>
                <a:cs typeface="Twentieth Century"/>
                <a:sym typeface="Twentieth Century"/>
              </a:defRPr>
            </a:lvl4pPr>
            <a:lvl5pPr lvl="4">
              <a:spcBef>
                <a:spcPts val="0"/>
              </a:spcBef>
              <a:spcAft>
                <a:spcPts val="0"/>
              </a:spcAft>
              <a:buSzPts val="1400"/>
              <a:buFont typeface="Twentieth Century"/>
              <a:buNone/>
              <a:defRPr>
                <a:latin typeface="Twentieth Century"/>
                <a:ea typeface="Twentieth Century"/>
                <a:cs typeface="Twentieth Century"/>
                <a:sym typeface="Twentieth Century"/>
              </a:defRPr>
            </a:lvl5pPr>
            <a:lvl6pPr lvl="5">
              <a:spcBef>
                <a:spcPts val="0"/>
              </a:spcBef>
              <a:spcAft>
                <a:spcPts val="0"/>
              </a:spcAft>
              <a:buSzPts val="1400"/>
              <a:buFont typeface="Twentieth Century"/>
              <a:buNone/>
              <a:defRPr>
                <a:latin typeface="Twentieth Century"/>
                <a:ea typeface="Twentieth Century"/>
                <a:cs typeface="Twentieth Century"/>
                <a:sym typeface="Twentieth Century"/>
              </a:defRPr>
            </a:lvl6pPr>
            <a:lvl7pPr lvl="6">
              <a:spcBef>
                <a:spcPts val="0"/>
              </a:spcBef>
              <a:spcAft>
                <a:spcPts val="0"/>
              </a:spcAft>
              <a:buSzPts val="1400"/>
              <a:buFont typeface="Twentieth Century"/>
              <a:buNone/>
              <a:defRPr>
                <a:latin typeface="Twentieth Century"/>
                <a:ea typeface="Twentieth Century"/>
                <a:cs typeface="Twentieth Century"/>
                <a:sym typeface="Twentieth Century"/>
              </a:defRPr>
            </a:lvl7pPr>
            <a:lvl8pPr lvl="7">
              <a:spcBef>
                <a:spcPts val="0"/>
              </a:spcBef>
              <a:spcAft>
                <a:spcPts val="0"/>
              </a:spcAft>
              <a:buSzPts val="1400"/>
              <a:buFont typeface="Twentieth Century"/>
              <a:buNone/>
              <a:defRPr>
                <a:latin typeface="Twentieth Century"/>
                <a:ea typeface="Twentieth Century"/>
                <a:cs typeface="Twentieth Century"/>
                <a:sym typeface="Twentieth Century"/>
              </a:defRPr>
            </a:lvl8pPr>
            <a:lvl9pPr lvl="8">
              <a:spcBef>
                <a:spcPts val="0"/>
              </a:spcBef>
              <a:spcAft>
                <a:spcPts val="0"/>
              </a:spcAft>
              <a:buSzPts val="1400"/>
              <a:buFont typeface="Twentieth Century"/>
              <a:buNone/>
              <a:defRPr>
                <a:latin typeface="Twentieth Century"/>
                <a:ea typeface="Twentieth Century"/>
                <a:cs typeface="Twentieth Century"/>
                <a:sym typeface="Twentieth Century"/>
              </a:defRPr>
            </a:lvl9pPr>
          </a:lstStyle>
          <a:p/>
        </p:txBody>
      </p:sp>
      <p:sp>
        <p:nvSpPr>
          <p:cNvPr id="13" name="Google Shape;13;p2"/>
          <p:cNvSpPr txBox="1"/>
          <p:nvPr>
            <p:ph idx="1" type="subTitle"/>
          </p:nvPr>
        </p:nvSpPr>
        <p:spPr>
          <a:xfrm>
            <a:off x="1371600" y="3245822"/>
            <a:ext cx="6400800" cy="9858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606060"/>
              </a:buClr>
              <a:buSzPts val="3200"/>
              <a:buFont typeface="Twentieth Century"/>
              <a:buNone/>
              <a:defRPr>
                <a:solidFill>
                  <a:srgbClr val="606060"/>
                </a:solidFill>
                <a:latin typeface="Twentieth Century"/>
                <a:ea typeface="Twentieth Century"/>
                <a:cs typeface="Twentieth Century"/>
                <a:sym typeface="Twentieth Century"/>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 name="Google Shape;15;p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descr="Logo for the Western Regional Storage Trust (WEST)" id="16" name="Google Shape;16;p2" title="WEST Logo"/>
          <p:cNvPicPr preferRelativeResize="0"/>
          <p:nvPr/>
        </p:nvPicPr>
        <p:blipFill rotWithShape="1">
          <a:blip r:embed="rId2">
            <a:alphaModFix/>
          </a:blip>
          <a:srcRect b="0" l="0" r="3605" t="27709"/>
          <a:stretch/>
        </p:blipFill>
        <p:spPr>
          <a:xfrm>
            <a:off x="-4375" y="0"/>
            <a:ext cx="9144000" cy="1650275"/>
          </a:xfrm>
          <a:prstGeom prst="rect">
            <a:avLst/>
          </a:prstGeom>
          <a:noFill/>
          <a:ln>
            <a:noFill/>
          </a:ln>
        </p:spPr>
      </p:pic>
      <p:cxnSp>
        <p:nvCxnSpPr>
          <p:cNvPr id="17" name="Google Shape;17;p2"/>
          <p:cNvCxnSpPr/>
          <p:nvPr/>
        </p:nvCxnSpPr>
        <p:spPr>
          <a:xfrm>
            <a:off x="0" y="1650263"/>
            <a:ext cx="9150900" cy="0"/>
          </a:xfrm>
          <a:prstGeom prst="straightConnector1">
            <a:avLst/>
          </a:prstGeom>
          <a:noFill/>
          <a:ln cap="flat" cmpd="sng" w="19050">
            <a:solidFill>
              <a:srgbClr val="D3E3FD"/>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1_Section Header_1">
    <p:bg>
      <p:bgPr>
        <a:solidFill>
          <a:srgbClr val="76BCDE">
            <a:alpha val="29800"/>
          </a:srgbClr>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722313" y="3182540"/>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WEST_bar.jpg" id="69" name="Google Shape;69;p11"/>
          <p:cNvPicPr preferRelativeResize="0"/>
          <p:nvPr/>
        </p:nvPicPr>
        <p:blipFill rotWithShape="1">
          <a:blip r:embed="rId2">
            <a:alphaModFix/>
          </a:blip>
          <a:srcRect b="13510" l="12039" r="85372" t="14666"/>
          <a:stretch/>
        </p:blipFill>
        <p:spPr>
          <a:xfrm rot="5400000">
            <a:off x="4486275" y="485777"/>
            <a:ext cx="171452" cy="9143999"/>
          </a:xfrm>
          <a:prstGeom prst="rect">
            <a:avLst/>
          </a:prstGeom>
          <a:noFill/>
          <a:ln>
            <a:noFill/>
          </a:ln>
        </p:spPr>
      </p:pic>
      <p:sp>
        <p:nvSpPr>
          <p:cNvPr id="70" name="Google Shape;70;p11"/>
          <p:cNvSpPr txBox="1"/>
          <p:nvPr>
            <p:ph idx="1" type="subTitle"/>
          </p:nvPr>
        </p:nvSpPr>
        <p:spPr>
          <a:xfrm>
            <a:off x="712400" y="2061806"/>
            <a:ext cx="7772400" cy="1120800"/>
          </a:xfrm>
          <a:prstGeom prst="rect">
            <a:avLst/>
          </a:prstGeom>
        </p:spPr>
        <p:txBody>
          <a:bodyPr anchorCtr="0" anchor="b" bIns="45700" lIns="91425" spcFirstLastPara="1" rIns="91425" wrap="square" tIns="45700">
            <a:noAutofit/>
          </a:bodyPr>
          <a:lstStyle>
            <a:lvl1pPr lvl="0" rtl="0">
              <a:spcBef>
                <a:spcPts val="500"/>
              </a:spcBef>
              <a:spcAft>
                <a:spcPts val="0"/>
              </a:spcAft>
              <a:buClr>
                <a:srgbClr val="606060"/>
              </a:buClr>
              <a:buSzPts val="2400"/>
              <a:buNone/>
              <a:defRPr>
                <a:solidFill>
                  <a:srgbClr val="606060"/>
                </a:solidFill>
              </a:defRPr>
            </a:lvl1pPr>
            <a:lvl2pPr lvl="1" rtl="0">
              <a:spcBef>
                <a:spcPts val="500"/>
              </a:spcBef>
              <a:spcAft>
                <a:spcPts val="0"/>
              </a:spcAft>
              <a:buSzPts val="2000"/>
              <a:buNone/>
              <a:defRPr/>
            </a:lvl2pPr>
            <a:lvl3pPr lvl="2" rtl="0">
              <a:spcBef>
                <a:spcPts val="500"/>
              </a:spcBef>
              <a:spcAft>
                <a:spcPts val="0"/>
              </a:spcAft>
              <a:buSzPts val="18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2"/>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WEST_bar.jpg" id="74" name="Google Shape;74;p12"/>
          <p:cNvPicPr preferRelativeResize="0"/>
          <p:nvPr/>
        </p:nvPicPr>
        <p:blipFill rotWithShape="1">
          <a:blip r:embed="rId2">
            <a:alphaModFix/>
          </a:blip>
          <a:srcRect b="13510" l="12038" r="86236" t="14666"/>
          <a:stretch/>
        </p:blipFill>
        <p:spPr>
          <a:xfrm rot="5400000">
            <a:off x="4514850" y="-3581399"/>
            <a:ext cx="114301" cy="9143999"/>
          </a:xfrm>
          <a:prstGeom prst="rect">
            <a:avLst/>
          </a:prstGeom>
          <a:noFill/>
          <a:ln>
            <a:noFill/>
          </a:ln>
        </p:spPr>
      </p:pic>
      <p:sp>
        <p:nvSpPr>
          <p:cNvPr id="75" name="Google Shape;75;p12"/>
          <p:cNvSpPr txBox="1"/>
          <p:nvPr>
            <p:ph idx="1" type="body"/>
          </p:nvPr>
        </p:nvSpPr>
        <p:spPr>
          <a:xfrm>
            <a:off x="457200" y="1104900"/>
            <a:ext cx="40401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
        <p:nvSpPr>
          <p:cNvPr id="76" name="Google Shape;76;p12"/>
          <p:cNvSpPr txBox="1"/>
          <p:nvPr>
            <p:ph idx="2" type="body"/>
          </p:nvPr>
        </p:nvSpPr>
        <p:spPr>
          <a:xfrm>
            <a:off x="4646700" y="1104900"/>
            <a:ext cx="40401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13"/>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3"/>
          <p:cNvSpPr txBox="1"/>
          <p:nvPr>
            <p:ph idx="1" type="subTitle"/>
          </p:nvPr>
        </p:nvSpPr>
        <p:spPr>
          <a:xfrm>
            <a:off x="450850" y="983381"/>
            <a:ext cx="4040100" cy="480000"/>
          </a:xfrm>
          <a:prstGeom prst="rect">
            <a:avLst/>
          </a:prstGeom>
          <a:solidFill>
            <a:srgbClr val="DD8047"/>
          </a:solidFill>
          <a:ln>
            <a:noFill/>
          </a:ln>
        </p:spPr>
        <p:txBody>
          <a:bodyPr anchorCtr="0" anchor="ctr" bIns="45700" lIns="91425" spcFirstLastPara="1" rIns="91425" wrap="square" tIns="45700">
            <a:noAutofit/>
          </a:bodyPr>
          <a:lstStyle>
            <a:lvl1pPr lvl="0" rtl="0" algn="ctr">
              <a:spcBef>
                <a:spcPts val="500"/>
              </a:spcBef>
              <a:spcAft>
                <a:spcPts val="0"/>
              </a:spcAft>
              <a:buSzPts val="1500"/>
              <a:buNone/>
              <a:defRPr sz="2300"/>
            </a:lvl1pPr>
            <a:lvl2pPr lvl="1" rtl="0" algn="ctr">
              <a:spcBef>
                <a:spcPts val="500"/>
              </a:spcBef>
              <a:spcAft>
                <a:spcPts val="0"/>
              </a:spcAft>
              <a:buSzPts val="2000"/>
              <a:buNone/>
              <a:defRPr/>
            </a:lvl2pPr>
            <a:lvl3pPr lvl="2" rtl="0" algn="ctr">
              <a:spcBef>
                <a:spcPts val="500"/>
              </a:spcBef>
              <a:spcAft>
                <a:spcPts val="0"/>
              </a:spcAft>
              <a:buSzPts val="1800"/>
              <a:buNone/>
              <a:defRPr/>
            </a:lvl3pPr>
            <a:lvl4pPr lvl="3" rtl="0" algn="ctr">
              <a:spcBef>
                <a:spcPts val="500"/>
              </a:spcBef>
              <a:spcAft>
                <a:spcPts val="0"/>
              </a:spcAft>
              <a:buSzPts val="1800"/>
              <a:buNone/>
              <a:defRPr/>
            </a:lvl4pPr>
            <a:lvl5pPr lvl="4" rtl="0" algn="ctr">
              <a:spcBef>
                <a:spcPts val="500"/>
              </a:spcBef>
              <a:spcAft>
                <a:spcPts val="0"/>
              </a:spcAft>
              <a:buSzPts val="1800"/>
              <a:buNone/>
              <a:defRPr/>
            </a:lvl5pPr>
            <a:lvl6pPr lvl="5" rtl="0" algn="ctr">
              <a:spcBef>
                <a:spcPts val="500"/>
              </a:spcBef>
              <a:spcAft>
                <a:spcPts val="0"/>
              </a:spcAft>
              <a:buSzPts val="1800"/>
              <a:buNone/>
              <a:defRPr/>
            </a:lvl6pPr>
            <a:lvl7pPr lvl="6" rtl="0" algn="ctr">
              <a:spcBef>
                <a:spcPts val="500"/>
              </a:spcBef>
              <a:spcAft>
                <a:spcPts val="0"/>
              </a:spcAft>
              <a:buSzPts val="1800"/>
              <a:buNone/>
              <a:defRPr/>
            </a:lvl7pPr>
            <a:lvl8pPr lvl="7" rtl="0" algn="ctr">
              <a:spcBef>
                <a:spcPts val="500"/>
              </a:spcBef>
              <a:spcAft>
                <a:spcPts val="0"/>
              </a:spcAft>
              <a:buSzPts val="1800"/>
              <a:buNone/>
              <a:defRPr/>
            </a:lvl8pPr>
            <a:lvl9pPr lvl="8" rtl="0" algn="ctr">
              <a:spcBef>
                <a:spcPts val="500"/>
              </a:spcBef>
              <a:spcAft>
                <a:spcPts val="0"/>
              </a:spcAft>
              <a:buSzPts val="1800"/>
              <a:buNone/>
              <a:defRPr/>
            </a:lvl9pPr>
          </a:lstStyle>
          <a:p/>
        </p:txBody>
      </p:sp>
      <p:sp>
        <p:nvSpPr>
          <p:cNvPr id="82" name="Google Shape;82;p13"/>
          <p:cNvSpPr txBox="1"/>
          <p:nvPr>
            <p:ph idx="2" type="subTitle"/>
          </p:nvPr>
        </p:nvSpPr>
        <p:spPr>
          <a:xfrm>
            <a:off x="4635575" y="983381"/>
            <a:ext cx="4040100" cy="480000"/>
          </a:xfrm>
          <a:prstGeom prst="rect">
            <a:avLst/>
          </a:prstGeom>
          <a:solidFill>
            <a:srgbClr val="F3D46A"/>
          </a:solidFill>
          <a:ln>
            <a:noFill/>
          </a:ln>
        </p:spPr>
        <p:txBody>
          <a:bodyPr anchorCtr="0" anchor="ctr" bIns="45700" lIns="91425" spcFirstLastPara="1" rIns="91425" wrap="square" tIns="45700">
            <a:noAutofit/>
          </a:bodyPr>
          <a:lstStyle>
            <a:lvl1pPr indent="-95250" lvl="0" marL="0" marR="0" rtl="0" algn="ctr">
              <a:lnSpc>
                <a:spcPct val="115000"/>
              </a:lnSpc>
              <a:spcBef>
                <a:spcPts val="500"/>
              </a:spcBef>
              <a:spcAft>
                <a:spcPts val="0"/>
              </a:spcAft>
              <a:buSzPts val="1500"/>
              <a:buNone/>
              <a:defRPr sz="2300"/>
            </a:lvl1pPr>
            <a:lvl2pPr lvl="1" rtl="0" algn="ctr">
              <a:spcBef>
                <a:spcPts val="500"/>
              </a:spcBef>
              <a:spcAft>
                <a:spcPts val="0"/>
              </a:spcAft>
              <a:buSzPts val="2000"/>
              <a:buNone/>
              <a:defRPr/>
            </a:lvl2pPr>
            <a:lvl3pPr lvl="2" rtl="0" algn="ctr">
              <a:spcBef>
                <a:spcPts val="500"/>
              </a:spcBef>
              <a:spcAft>
                <a:spcPts val="0"/>
              </a:spcAft>
              <a:buSzPts val="1800"/>
              <a:buNone/>
              <a:defRPr/>
            </a:lvl3pPr>
            <a:lvl4pPr lvl="3" rtl="0" algn="ctr">
              <a:spcBef>
                <a:spcPts val="500"/>
              </a:spcBef>
              <a:spcAft>
                <a:spcPts val="0"/>
              </a:spcAft>
              <a:buSzPts val="1800"/>
              <a:buNone/>
              <a:defRPr/>
            </a:lvl4pPr>
            <a:lvl5pPr lvl="4" rtl="0" algn="ctr">
              <a:spcBef>
                <a:spcPts val="500"/>
              </a:spcBef>
              <a:spcAft>
                <a:spcPts val="0"/>
              </a:spcAft>
              <a:buSzPts val="1800"/>
              <a:buNone/>
              <a:defRPr/>
            </a:lvl5pPr>
            <a:lvl6pPr lvl="5" rtl="0" algn="ctr">
              <a:spcBef>
                <a:spcPts val="500"/>
              </a:spcBef>
              <a:spcAft>
                <a:spcPts val="0"/>
              </a:spcAft>
              <a:buSzPts val="1800"/>
              <a:buNone/>
              <a:defRPr/>
            </a:lvl6pPr>
            <a:lvl7pPr lvl="6" rtl="0" algn="ctr">
              <a:spcBef>
                <a:spcPts val="500"/>
              </a:spcBef>
              <a:spcAft>
                <a:spcPts val="0"/>
              </a:spcAft>
              <a:buSzPts val="1800"/>
              <a:buNone/>
              <a:defRPr/>
            </a:lvl7pPr>
            <a:lvl8pPr lvl="7" rtl="0" algn="ctr">
              <a:spcBef>
                <a:spcPts val="500"/>
              </a:spcBef>
              <a:spcAft>
                <a:spcPts val="0"/>
              </a:spcAft>
              <a:buSzPts val="1800"/>
              <a:buNone/>
              <a:defRPr/>
            </a:lvl8pPr>
            <a:lvl9pPr lvl="8" rtl="0" algn="ctr">
              <a:spcBef>
                <a:spcPts val="500"/>
              </a:spcBef>
              <a:spcAft>
                <a:spcPts val="0"/>
              </a:spcAft>
              <a:buSzPts val="1800"/>
              <a:buNone/>
              <a:defRPr/>
            </a:lvl9pPr>
          </a:lstStyle>
          <a:p/>
        </p:txBody>
      </p:sp>
      <p:sp>
        <p:nvSpPr>
          <p:cNvPr id="83" name="Google Shape;83;p13"/>
          <p:cNvSpPr txBox="1"/>
          <p:nvPr>
            <p:ph idx="3" type="body"/>
          </p:nvPr>
        </p:nvSpPr>
        <p:spPr>
          <a:xfrm>
            <a:off x="457200" y="1485900"/>
            <a:ext cx="4040100" cy="3129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
        <p:nvSpPr>
          <p:cNvPr id="84" name="Google Shape;84;p13"/>
          <p:cNvSpPr txBox="1"/>
          <p:nvPr>
            <p:ph idx="4" type="body"/>
          </p:nvPr>
        </p:nvSpPr>
        <p:spPr>
          <a:xfrm>
            <a:off x="4635575" y="1485900"/>
            <a:ext cx="4040100" cy="3129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
        <p:nvSpPr>
          <p:cNvPr id="85" name="Google Shape;85;p13"/>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4"/>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15"/>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16"/>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6"/>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WEST_bar.jpg" id="100" name="Google Shape;100;p16"/>
          <p:cNvPicPr preferRelativeResize="0"/>
          <p:nvPr/>
        </p:nvPicPr>
        <p:blipFill rotWithShape="1">
          <a:blip r:embed="rId2">
            <a:alphaModFix/>
          </a:blip>
          <a:srcRect b="13510" l="12038" r="86236" t="14666"/>
          <a:stretch/>
        </p:blipFill>
        <p:spPr>
          <a:xfrm rot="5400000">
            <a:off x="4514850" y="-3581399"/>
            <a:ext cx="114301" cy="9143999"/>
          </a:xfrm>
          <a:prstGeom prst="rect">
            <a:avLst/>
          </a:prstGeom>
          <a:noFill/>
          <a:ln>
            <a:noFill/>
          </a:ln>
        </p:spPr>
      </p:pic>
      <p:sp>
        <p:nvSpPr>
          <p:cNvPr id="101" name="Google Shape;101;p16"/>
          <p:cNvSpPr txBox="1"/>
          <p:nvPr/>
        </p:nvSpPr>
        <p:spPr>
          <a:xfrm>
            <a:off x="609600" y="1215350"/>
            <a:ext cx="2332200" cy="3552000"/>
          </a:xfrm>
          <a:prstGeom prst="rect">
            <a:avLst/>
          </a:prstGeom>
          <a:solidFill>
            <a:srgbClr val="DD8047"/>
          </a:solidFill>
          <a:ln cap="sq" cmpd="dbl" w="50800">
            <a:solidFill>
              <a:srgbClr val="BB4B2D"/>
            </a:solidFill>
            <a:prstDash val="solid"/>
            <a:miter lim="800000"/>
            <a:headEnd len="sm" w="sm" type="none"/>
            <a:tailEnd len="sm" w="sm" type="none"/>
          </a:ln>
        </p:spPr>
        <p:txBody>
          <a:bodyPr anchorCtr="0" anchor="t" bIns="91425" lIns="137150" spcFirstLastPara="1" rIns="137150" wrap="square" tIns="182875">
            <a:noAutofit/>
          </a:bodyPr>
          <a:lstStyle/>
          <a:p>
            <a:pPr indent="0" lvl="0" marL="0" rtl="0" algn="l">
              <a:lnSpc>
                <a:spcPct val="115000"/>
              </a:lnSpc>
              <a:spcBef>
                <a:spcPts val="280"/>
              </a:spcBef>
              <a:spcAft>
                <a:spcPts val="0"/>
              </a:spcAft>
              <a:buClr>
                <a:schemeClr val="lt1"/>
              </a:buClr>
              <a:buSzPts val="1400"/>
              <a:buFont typeface="Twentieth Century"/>
              <a:buNone/>
            </a:pPr>
            <a:r>
              <a:t/>
            </a:r>
            <a:endParaRPr sz="900">
              <a:solidFill>
                <a:schemeClr val="lt1"/>
              </a:solidFill>
              <a:latin typeface="Twentieth Century"/>
              <a:ea typeface="Twentieth Century"/>
              <a:cs typeface="Twentieth Century"/>
              <a:sym typeface="Twentieth Century"/>
            </a:endParaRPr>
          </a:p>
          <a:p>
            <a:pPr indent="0" lvl="5" marL="0" rtl="0" algn="l">
              <a:lnSpc>
                <a:spcPct val="115000"/>
              </a:lnSpc>
              <a:spcBef>
                <a:spcPts val="180"/>
              </a:spcBef>
              <a:spcAft>
                <a:spcPts val="0"/>
              </a:spcAft>
              <a:buClr>
                <a:schemeClr val="lt1"/>
              </a:buClr>
              <a:buSzPts val="900"/>
              <a:buFont typeface="Twentieth Century"/>
              <a:buNone/>
            </a:pPr>
            <a:r>
              <a:t/>
            </a:r>
            <a:endParaRPr sz="900">
              <a:solidFill>
                <a:schemeClr val="lt1"/>
              </a:solidFill>
              <a:latin typeface="Twentieth Century"/>
              <a:ea typeface="Twentieth Century"/>
              <a:cs typeface="Twentieth Century"/>
              <a:sym typeface="Twentieth Century"/>
            </a:endParaRPr>
          </a:p>
          <a:p>
            <a:pPr indent="0" lvl="6" marL="0" rtl="0" algn="l">
              <a:lnSpc>
                <a:spcPct val="115000"/>
              </a:lnSpc>
              <a:spcBef>
                <a:spcPts val="180"/>
              </a:spcBef>
              <a:spcAft>
                <a:spcPts val="0"/>
              </a:spcAft>
              <a:buClr>
                <a:schemeClr val="lt1"/>
              </a:buClr>
              <a:buSzPts val="900"/>
              <a:buFont typeface="Twentieth Century"/>
              <a:buNone/>
            </a:pPr>
            <a:r>
              <a:t/>
            </a:r>
            <a:endParaRPr sz="900">
              <a:solidFill>
                <a:schemeClr val="lt1"/>
              </a:solidFill>
              <a:latin typeface="Twentieth Century"/>
              <a:ea typeface="Twentieth Century"/>
              <a:cs typeface="Twentieth Century"/>
              <a:sym typeface="Twentieth Century"/>
            </a:endParaRPr>
          </a:p>
          <a:p>
            <a:pPr indent="0" lvl="7" marL="0" rtl="0" algn="l">
              <a:lnSpc>
                <a:spcPct val="115000"/>
              </a:lnSpc>
              <a:spcBef>
                <a:spcPts val="180"/>
              </a:spcBef>
              <a:spcAft>
                <a:spcPts val="0"/>
              </a:spcAft>
              <a:buClr>
                <a:schemeClr val="lt1"/>
              </a:buClr>
              <a:buSzPts val="900"/>
              <a:buFont typeface="Twentieth Century"/>
              <a:buNone/>
            </a:pPr>
            <a:r>
              <a:t/>
            </a:r>
            <a:endParaRPr sz="900">
              <a:solidFill>
                <a:schemeClr val="lt1"/>
              </a:solidFill>
              <a:latin typeface="Twentieth Century"/>
              <a:ea typeface="Twentieth Century"/>
              <a:cs typeface="Twentieth Century"/>
              <a:sym typeface="Twentieth Century"/>
            </a:endParaRPr>
          </a:p>
          <a:p>
            <a:pPr indent="0" lvl="8" marL="0" rtl="0" algn="l">
              <a:lnSpc>
                <a:spcPct val="115000"/>
              </a:lnSpc>
              <a:spcBef>
                <a:spcPts val="180"/>
              </a:spcBef>
              <a:spcAft>
                <a:spcPts val="0"/>
              </a:spcAft>
              <a:buClr>
                <a:schemeClr val="lt1"/>
              </a:buClr>
              <a:buSzPts val="900"/>
              <a:buFont typeface="Twentieth Century"/>
              <a:buNone/>
            </a:pPr>
            <a:r>
              <a:t/>
            </a:r>
            <a:endParaRPr sz="900">
              <a:solidFill>
                <a:schemeClr val="lt1"/>
              </a:solidFill>
              <a:latin typeface="Twentieth Century"/>
              <a:ea typeface="Twentieth Century"/>
              <a:cs typeface="Twentieth Century"/>
              <a:sym typeface="Twentieth Century"/>
            </a:endParaRPr>
          </a:p>
        </p:txBody>
      </p:sp>
      <p:sp>
        <p:nvSpPr>
          <p:cNvPr id="102" name="Google Shape;102;p16"/>
          <p:cNvSpPr txBox="1"/>
          <p:nvPr>
            <p:ph idx="1" type="subTitle"/>
          </p:nvPr>
        </p:nvSpPr>
        <p:spPr>
          <a:xfrm>
            <a:off x="609450" y="1215360"/>
            <a:ext cx="2332200" cy="3552000"/>
          </a:xfrm>
          <a:prstGeom prst="rect">
            <a:avLst/>
          </a:prstGeom>
        </p:spPr>
        <p:txBody>
          <a:bodyPr anchorCtr="0" anchor="ctr" bIns="45700" lIns="91425" spcFirstLastPara="1" rIns="91425" wrap="square" tIns="45700">
            <a:noAutofit/>
          </a:bodyPr>
          <a:lstStyle>
            <a:lvl1pPr lvl="0" algn="ctr">
              <a:spcBef>
                <a:spcPts val="500"/>
              </a:spcBef>
              <a:spcAft>
                <a:spcPts val="0"/>
              </a:spcAft>
              <a:buClr>
                <a:schemeClr val="lt1"/>
              </a:buClr>
              <a:buSzPts val="2400"/>
              <a:buNone/>
              <a:defRPr>
                <a:solidFill>
                  <a:schemeClr val="lt1"/>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p:txBody>
      </p:sp>
      <p:sp>
        <p:nvSpPr>
          <p:cNvPr id="103" name="Google Shape;103;p16"/>
          <p:cNvSpPr txBox="1"/>
          <p:nvPr>
            <p:ph idx="2" type="body"/>
          </p:nvPr>
        </p:nvSpPr>
        <p:spPr>
          <a:xfrm>
            <a:off x="3281650" y="1215350"/>
            <a:ext cx="5405100" cy="3594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17"/>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7"/>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600"/>
              <a:buNone/>
              <a:defRPr sz="1600"/>
            </a:lvl1pPr>
            <a:lvl2pPr indent="-228600" lvl="1" marL="914400" algn="l">
              <a:spcBef>
                <a:spcPts val="240"/>
              </a:spcBef>
              <a:spcAft>
                <a:spcPts val="0"/>
              </a:spcAft>
              <a:buClr>
                <a:schemeClr val="dk1"/>
              </a:buClr>
              <a:buSzPts val="1400"/>
              <a:buNone/>
              <a:defRPr sz="1400"/>
            </a:lvl2pPr>
            <a:lvl3pPr indent="-228600" lvl="2" marL="1371600" algn="l">
              <a:spcBef>
                <a:spcPts val="200"/>
              </a:spcBef>
              <a:spcAft>
                <a:spcPts val="0"/>
              </a:spcAft>
              <a:buClr>
                <a:schemeClr val="dk1"/>
              </a:buClr>
              <a:buSzPts val="1200"/>
              <a:buNone/>
              <a:defRPr sz="1200"/>
            </a:lvl3pPr>
            <a:lvl4pPr indent="-228600" lvl="3" marL="1828800" algn="l">
              <a:spcBef>
                <a:spcPts val="180"/>
              </a:spcBef>
              <a:spcAft>
                <a:spcPts val="0"/>
              </a:spcAft>
              <a:buClr>
                <a:schemeClr val="dk1"/>
              </a:buClr>
              <a:buSzPts val="1100"/>
              <a:buNone/>
              <a:defRPr sz="1100"/>
            </a:lvl4pPr>
            <a:lvl5pPr indent="-228600" lvl="4" marL="2286000" algn="l">
              <a:spcBef>
                <a:spcPts val="180"/>
              </a:spcBef>
              <a:spcAft>
                <a:spcPts val="0"/>
              </a:spcAft>
              <a:buClr>
                <a:schemeClr val="dk1"/>
              </a:buClr>
              <a:buSzPts val="1100"/>
              <a:buNone/>
              <a:defRPr sz="1100"/>
            </a:lvl5pPr>
            <a:lvl6pPr indent="-228600" lvl="5" marL="2743200" algn="l">
              <a:spcBef>
                <a:spcPts val="180"/>
              </a:spcBef>
              <a:spcAft>
                <a:spcPts val="0"/>
              </a:spcAft>
              <a:buClr>
                <a:schemeClr val="dk1"/>
              </a:buClr>
              <a:buSzPts val="1100"/>
              <a:buNone/>
              <a:defRPr sz="1100"/>
            </a:lvl6pPr>
            <a:lvl7pPr indent="-228600" lvl="6" marL="3200400" algn="l">
              <a:spcBef>
                <a:spcPts val="180"/>
              </a:spcBef>
              <a:spcAft>
                <a:spcPts val="0"/>
              </a:spcAft>
              <a:buClr>
                <a:schemeClr val="dk1"/>
              </a:buClr>
              <a:buSzPts val="1100"/>
              <a:buNone/>
              <a:defRPr sz="1100"/>
            </a:lvl7pPr>
            <a:lvl8pPr indent="-228600" lvl="7" marL="3657600" algn="l">
              <a:spcBef>
                <a:spcPts val="180"/>
              </a:spcBef>
              <a:spcAft>
                <a:spcPts val="0"/>
              </a:spcAft>
              <a:buClr>
                <a:schemeClr val="dk1"/>
              </a:buClr>
              <a:buSzPts val="1100"/>
              <a:buNone/>
              <a:defRPr sz="1100"/>
            </a:lvl8pPr>
            <a:lvl9pPr indent="-228600" lvl="8" marL="4114800" algn="l">
              <a:spcBef>
                <a:spcPts val="180"/>
              </a:spcBef>
              <a:spcAft>
                <a:spcPts val="0"/>
              </a:spcAft>
              <a:buClr>
                <a:schemeClr val="dk1"/>
              </a:buClr>
              <a:buSzPts val="1100"/>
              <a:buNone/>
              <a:defRPr sz="1100"/>
            </a:lvl9pPr>
          </a:lstStyle>
          <a:p/>
        </p:txBody>
      </p:sp>
      <p:sp>
        <p:nvSpPr>
          <p:cNvPr id="107" name="Google Shape;107;p17"/>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10" name="Google Shape;110;p17"/>
          <p:cNvCxnSpPr/>
          <p:nvPr/>
        </p:nvCxnSpPr>
        <p:spPr>
          <a:xfrm>
            <a:off x="1793600" y="4025513"/>
            <a:ext cx="5481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Vertical Title">
  <p:cSld name="VERTICAL_TITLE_AND_VERTICAL_TEXT_1">
    <p:spTree>
      <p:nvGrpSpPr>
        <p:cNvPr id="111" name="Shape 111"/>
        <p:cNvGrpSpPr/>
        <p:nvPr/>
      </p:nvGrpSpPr>
      <p:grpSpPr>
        <a:xfrm>
          <a:off x="0" y="0"/>
          <a:ext cx="0" cy="0"/>
          <a:chOff x="0" y="0"/>
          <a:chExt cx="0" cy="0"/>
        </a:xfrm>
      </p:grpSpPr>
      <p:sp>
        <p:nvSpPr>
          <p:cNvPr id="112" name="Google Shape;112;p18"/>
          <p:cNvSpPr txBox="1"/>
          <p:nvPr>
            <p:ph type="title"/>
          </p:nvPr>
        </p:nvSpPr>
        <p:spPr>
          <a:xfrm rot="-5400000">
            <a:off x="-755900" y="1543050"/>
            <a:ext cx="42684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 name="Google Shape;113;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6" name="Google Shape;116;p18"/>
          <p:cNvSpPr txBox="1"/>
          <p:nvPr>
            <p:ph idx="1" type="body"/>
          </p:nvPr>
        </p:nvSpPr>
        <p:spPr>
          <a:xfrm>
            <a:off x="2133475" y="437550"/>
            <a:ext cx="6553200" cy="4268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pic>
        <p:nvPicPr>
          <p:cNvPr descr="WEST_bar.jpg" id="117" name="Google Shape;117;p18"/>
          <p:cNvPicPr preferRelativeResize="0"/>
          <p:nvPr/>
        </p:nvPicPr>
        <p:blipFill rotWithShape="1">
          <a:blip r:embed="rId2">
            <a:alphaModFix/>
          </a:blip>
          <a:srcRect b="12727" l="12038" r="85373" t="14666"/>
          <a:stretch/>
        </p:blipFill>
        <p:spPr>
          <a:xfrm>
            <a:off x="0" y="0"/>
            <a:ext cx="228602" cy="51434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18" name="Shape 118"/>
        <p:cNvGrpSpPr/>
        <p:nvPr/>
      </p:nvGrpSpPr>
      <p:grpSpPr>
        <a:xfrm>
          <a:off x="0" y="0"/>
          <a:ext cx="0" cy="0"/>
          <a:chOff x="0" y="0"/>
          <a:chExt cx="0" cy="0"/>
        </a:xfrm>
      </p:grpSpPr>
      <p:sp>
        <p:nvSpPr>
          <p:cNvPr id="119" name="Google Shape;119;p19"/>
          <p:cNvSpPr txBox="1"/>
          <p:nvPr>
            <p:ph type="title"/>
          </p:nvPr>
        </p:nvSpPr>
        <p:spPr>
          <a:xfrm>
            <a:off x="612648" y="171450"/>
            <a:ext cx="8153400" cy="743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 name="Google Shape;120;p19"/>
          <p:cNvSpPr txBox="1"/>
          <p:nvPr>
            <p:ph idx="10" type="dt"/>
          </p:nvPr>
        </p:nvSpPr>
        <p:spPr>
          <a:xfrm>
            <a:off x="6096000" y="4686300"/>
            <a:ext cx="26670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19"/>
          <p:cNvSpPr txBox="1"/>
          <p:nvPr>
            <p:ph idx="12" type="sldNum"/>
          </p:nvPr>
        </p:nvSpPr>
        <p:spPr>
          <a:xfrm>
            <a:off x="0" y="954166"/>
            <a:ext cx="533400" cy="1833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rt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
        <p:nvSpPr>
          <p:cNvPr id="122" name="Google Shape;122;p19"/>
          <p:cNvSpPr txBox="1"/>
          <p:nvPr>
            <p:ph idx="1" type="body"/>
          </p:nvPr>
        </p:nvSpPr>
        <p:spPr>
          <a:xfrm>
            <a:off x="612648" y="1200150"/>
            <a:ext cx="8153400" cy="3372000"/>
          </a:xfrm>
          <a:prstGeom prst="rect">
            <a:avLst/>
          </a:prstGeom>
          <a:noFill/>
          <a:ln>
            <a:noFill/>
          </a:ln>
        </p:spPr>
        <p:txBody>
          <a:bodyPr anchorCtr="0" anchor="t" bIns="45700" lIns="91425" spcFirstLastPara="1" rIns="91425" wrap="square" tIns="45700">
            <a:normAutofit/>
          </a:bodyPr>
          <a:lstStyle>
            <a:lvl1pPr indent="-381000" lvl="0" marL="457200" rtl="0" algn="l">
              <a:spcBef>
                <a:spcPts val="700"/>
              </a:spcBef>
              <a:spcAft>
                <a:spcPts val="0"/>
              </a:spcAft>
              <a:buSzPts val="2400"/>
              <a:buChar char="❖"/>
              <a:defRPr/>
            </a:lvl1pPr>
            <a:lvl2pPr indent="-308610" lvl="1" marL="914400" rtl="0" algn="l">
              <a:spcBef>
                <a:spcPts val="550"/>
              </a:spcBef>
              <a:spcAft>
                <a:spcPts val="0"/>
              </a:spcAft>
              <a:buSzPts val="1260"/>
              <a:buChar char="➢"/>
              <a:defRPr/>
            </a:lvl2pPr>
            <a:lvl3pPr indent="-314325" lvl="2" marL="1371600" rtl="0" algn="l">
              <a:spcBef>
                <a:spcPts val="500"/>
              </a:spcBef>
              <a:spcAft>
                <a:spcPts val="0"/>
              </a:spcAft>
              <a:buSzPts val="1350"/>
              <a:buChar char="■"/>
              <a:defRPr/>
            </a:lvl3pPr>
            <a:lvl4pPr indent="-314325" lvl="3" marL="1828800" rtl="0" algn="l">
              <a:spcBef>
                <a:spcPts val="400"/>
              </a:spcBef>
              <a:spcAft>
                <a:spcPts val="0"/>
              </a:spcAft>
              <a:buSzPts val="1350"/>
              <a:buChar char="●"/>
              <a:defRPr/>
            </a:lvl4pPr>
            <a:lvl5pPr indent="-302895" lvl="4" marL="2286000" rtl="0" algn="l">
              <a:spcBef>
                <a:spcPts val="400"/>
              </a:spcBef>
              <a:spcAft>
                <a:spcPts val="0"/>
              </a:spcAft>
              <a:buSzPts val="117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23" name="Google Shape;123;p19"/>
          <p:cNvSpPr txBox="1"/>
          <p:nvPr>
            <p:ph idx="11" type="ftr"/>
          </p:nvPr>
        </p:nvSpPr>
        <p:spPr>
          <a:xfrm>
            <a:off x="3052050" y="4686309"/>
            <a:ext cx="30399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2"/>
                </a:solidFill>
                <a:latin typeface="Twentieth Century"/>
                <a:ea typeface="Twentieth Century"/>
                <a:cs typeface="Twentieth Century"/>
                <a:sym typeface="Twentieth Century"/>
              </a:defRPr>
            </a:lvl1pPr>
            <a:lvl2pPr lvl="1" marR="0" rtl="0" algn="ctr">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ctr">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ctr">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ctr">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ctr">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ctr">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ctr">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ctr">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33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20"/>
          <p:cNvSpPr txBox="1"/>
          <p:nvPr>
            <p:ph idx="1" type="body"/>
          </p:nvPr>
        </p:nvSpPr>
        <p:spPr>
          <a:xfrm>
            <a:off x="311700" y="1152475"/>
            <a:ext cx="3999900" cy="3416400"/>
          </a:xfrm>
          <a:prstGeom prst="rect">
            <a:avLst/>
          </a:prstGeom>
        </p:spPr>
        <p:txBody>
          <a:bodyPr anchorCtr="0" anchor="t" bIns="45700" lIns="91425" spcFirstLastPara="1" rIns="91425" wrap="square" tIns="45700">
            <a:noAutofit/>
          </a:bodyPr>
          <a:lstStyle>
            <a:lvl1pPr indent="-317500" lvl="0" marL="457200" rtl="0">
              <a:spcBef>
                <a:spcPts val="500"/>
              </a:spcBef>
              <a:spcAft>
                <a:spcPts val="0"/>
              </a:spcAft>
              <a:buSzPts val="1400"/>
              <a:buChar char="❖"/>
              <a:defRPr sz="1400"/>
            </a:lvl1pPr>
            <a:lvl2pPr indent="-304800" lvl="1" marL="914400" rtl="0">
              <a:spcBef>
                <a:spcPts val="500"/>
              </a:spcBef>
              <a:spcAft>
                <a:spcPts val="0"/>
              </a:spcAft>
              <a:buSzPts val="1200"/>
              <a:buChar char="➢"/>
              <a:defRPr sz="1200"/>
            </a:lvl2pPr>
            <a:lvl3pPr indent="-304800" lvl="2" marL="1371600" rtl="0">
              <a:spcBef>
                <a:spcPts val="500"/>
              </a:spcBef>
              <a:spcAft>
                <a:spcPts val="0"/>
              </a:spcAft>
              <a:buSzPts val="1200"/>
              <a:buChar char="■"/>
              <a:defRPr sz="1200"/>
            </a:lvl3pPr>
            <a:lvl4pPr indent="-304800" lvl="3" marL="1828800" rtl="0">
              <a:spcBef>
                <a:spcPts val="500"/>
              </a:spcBef>
              <a:spcAft>
                <a:spcPts val="0"/>
              </a:spcAft>
              <a:buSzPts val="1200"/>
              <a:buChar char="●"/>
              <a:defRPr sz="1200"/>
            </a:lvl4pPr>
            <a:lvl5pPr indent="-304800" lvl="4" marL="2286000" rtl="0">
              <a:spcBef>
                <a:spcPts val="500"/>
              </a:spcBef>
              <a:spcAft>
                <a:spcPts val="0"/>
              </a:spcAft>
              <a:buSzPts val="1200"/>
              <a:buChar char="◆"/>
              <a:defRPr sz="1200"/>
            </a:lvl5pPr>
            <a:lvl6pPr indent="-304800" lvl="5" marL="2743200" rtl="0">
              <a:spcBef>
                <a:spcPts val="500"/>
              </a:spcBef>
              <a:spcAft>
                <a:spcPts val="0"/>
              </a:spcAft>
              <a:buSzPts val="1200"/>
              <a:buChar char="➢"/>
              <a:defRPr sz="1200"/>
            </a:lvl6pPr>
            <a:lvl7pPr indent="-304800" lvl="6" marL="3200400" rtl="0">
              <a:spcBef>
                <a:spcPts val="500"/>
              </a:spcBef>
              <a:spcAft>
                <a:spcPts val="0"/>
              </a:spcAft>
              <a:buSzPts val="1200"/>
              <a:buChar char="■"/>
              <a:defRPr sz="1200"/>
            </a:lvl7pPr>
            <a:lvl8pPr indent="-304800" lvl="7" marL="3657600" rtl="0">
              <a:spcBef>
                <a:spcPts val="500"/>
              </a:spcBef>
              <a:spcAft>
                <a:spcPts val="0"/>
              </a:spcAft>
              <a:buSzPts val="1200"/>
              <a:buChar char="●"/>
              <a:defRPr sz="1200"/>
            </a:lvl8pPr>
            <a:lvl9pPr indent="-304800" lvl="8" marL="4114800" rtl="0">
              <a:spcBef>
                <a:spcPts val="500"/>
              </a:spcBef>
              <a:spcAft>
                <a:spcPts val="0"/>
              </a:spcAft>
              <a:buSzPts val="1200"/>
              <a:buChar char="◆"/>
              <a:defRPr sz="1200"/>
            </a:lvl9pPr>
          </a:lstStyle>
          <a:p/>
        </p:txBody>
      </p:sp>
      <p:sp>
        <p:nvSpPr>
          <p:cNvPr id="127" name="Google Shape;127;p20"/>
          <p:cNvSpPr txBox="1"/>
          <p:nvPr>
            <p:ph idx="2" type="body"/>
          </p:nvPr>
        </p:nvSpPr>
        <p:spPr>
          <a:xfrm>
            <a:off x="4832400" y="1152475"/>
            <a:ext cx="3999900" cy="3416400"/>
          </a:xfrm>
          <a:prstGeom prst="rect">
            <a:avLst/>
          </a:prstGeom>
        </p:spPr>
        <p:txBody>
          <a:bodyPr anchorCtr="0" anchor="t" bIns="45700" lIns="91425" spcFirstLastPara="1" rIns="91425" wrap="square" tIns="45700">
            <a:noAutofit/>
          </a:bodyPr>
          <a:lstStyle>
            <a:lvl1pPr indent="-317500" lvl="0" marL="457200" rtl="0">
              <a:spcBef>
                <a:spcPts val="500"/>
              </a:spcBef>
              <a:spcAft>
                <a:spcPts val="0"/>
              </a:spcAft>
              <a:buSzPts val="1400"/>
              <a:buChar char="❖"/>
              <a:defRPr sz="1400"/>
            </a:lvl1pPr>
            <a:lvl2pPr indent="-304800" lvl="1" marL="914400" rtl="0">
              <a:spcBef>
                <a:spcPts val="500"/>
              </a:spcBef>
              <a:spcAft>
                <a:spcPts val="0"/>
              </a:spcAft>
              <a:buSzPts val="1200"/>
              <a:buChar char="➢"/>
              <a:defRPr sz="1200"/>
            </a:lvl2pPr>
            <a:lvl3pPr indent="-304800" lvl="2" marL="1371600" rtl="0">
              <a:spcBef>
                <a:spcPts val="500"/>
              </a:spcBef>
              <a:spcAft>
                <a:spcPts val="0"/>
              </a:spcAft>
              <a:buSzPts val="1200"/>
              <a:buChar char="■"/>
              <a:defRPr sz="1200"/>
            </a:lvl3pPr>
            <a:lvl4pPr indent="-304800" lvl="3" marL="1828800" rtl="0">
              <a:spcBef>
                <a:spcPts val="500"/>
              </a:spcBef>
              <a:spcAft>
                <a:spcPts val="0"/>
              </a:spcAft>
              <a:buSzPts val="1200"/>
              <a:buChar char="●"/>
              <a:defRPr sz="1200"/>
            </a:lvl4pPr>
            <a:lvl5pPr indent="-304800" lvl="4" marL="2286000" rtl="0">
              <a:spcBef>
                <a:spcPts val="500"/>
              </a:spcBef>
              <a:spcAft>
                <a:spcPts val="0"/>
              </a:spcAft>
              <a:buSzPts val="1200"/>
              <a:buChar char="◆"/>
              <a:defRPr sz="1200"/>
            </a:lvl5pPr>
            <a:lvl6pPr indent="-304800" lvl="5" marL="2743200" rtl="0">
              <a:spcBef>
                <a:spcPts val="500"/>
              </a:spcBef>
              <a:spcAft>
                <a:spcPts val="0"/>
              </a:spcAft>
              <a:buSzPts val="1200"/>
              <a:buChar char="➢"/>
              <a:defRPr sz="1200"/>
            </a:lvl6pPr>
            <a:lvl7pPr indent="-304800" lvl="6" marL="3200400" rtl="0">
              <a:spcBef>
                <a:spcPts val="500"/>
              </a:spcBef>
              <a:spcAft>
                <a:spcPts val="0"/>
              </a:spcAft>
              <a:buSzPts val="1200"/>
              <a:buChar char="■"/>
              <a:defRPr sz="1200"/>
            </a:lvl7pPr>
            <a:lvl8pPr indent="-304800" lvl="7" marL="3657600" rtl="0">
              <a:spcBef>
                <a:spcPts val="500"/>
              </a:spcBef>
              <a:spcAft>
                <a:spcPts val="0"/>
              </a:spcAft>
              <a:buSzPts val="1200"/>
              <a:buChar char="●"/>
              <a:defRPr sz="1200"/>
            </a:lvl8pPr>
            <a:lvl9pPr indent="-304800" lvl="8" marL="4114800" rtl="0">
              <a:spcBef>
                <a:spcPts val="500"/>
              </a:spcBef>
              <a:spcAft>
                <a:spcPts val="0"/>
              </a:spcAft>
              <a:buSzPts val="1200"/>
              <a:buChar char="◆"/>
              <a:defRPr sz="1200"/>
            </a:lvl9pPr>
          </a:lstStyle>
          <a:p/>
        </p:txBody>
      </p:sp>
      <p:sp>
        <p:nvSpPr>
          <p:cNvPr id="128" name="Google Shape;128;p20"/>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5_Title and Content">
    <p:spTree>
      <p:nvGrpSpPr>
        <p:cNvPr id="18" name="Shape 18"/>
        <p:cNvGrpSpPr/>
        <p:nvPr/>
      </p:nvGrpSpPr>
      <p:grpSpPr>
        <a:xfrm>
          <a:off x="0" y="0"/>
          <a:ext cx="0" cy="0"/>
          <a:chOff x="0" y="0"/>
          <a:chExt cx="0" cy="0"/>
        </a:xfrm>
      </p:grpSpPr>
      <p:sp>
        <p:nvSpPr>
          <p:cNvPr id="19" name="Google Shape;19;p3"/>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WEST_bar.jpg" id="22" name="Google Shape;22;p3"/>
          <p:cNvPicPr preferRelativeResize="0"/>
          <p:nvPr/>
        </p:nvPicPr>
        <p:blipFill rotWithShape="1">
          <a:blip r:embed="rId2">
            <a:alphaModFix/>
          </a:blip>
          <a:srcRect b="13506" l="12039" r="86236" t="14669"/>
          <a:stretch/>
        </p:blipFill>
        <p:spPr>
          <a:xfrm rot="5400000">
            <a:off x="4514850" y="-3581399"/>
            <a:ext cx="114301" cy="9143999"/>
          </a:xfrm>
          <a:prstGeom prst="rect">
            <a:avLst/>
          </a:prstGeom>
          <a:noFill/>
          <a:ln>
            <a:noFill/>
          </a:ln>
        </p:spPr>
      </p:pic>
      <p:sp>
        <p:nvSpPr>
          <p:cNvPr id="23" name="Google Shape;23;p3"/>
          <p:cNvSpPr txBox="1"/>
          <p:nvPr>
            <p:ph idx="1" type="body"/>
          </p:nvPr>
        </p:nvSpPr>
        <p:spPr>
          <a:xfrm>
            <a:off x="457200" y="1104900"/>
            <a:ext cx="82296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4" name="Shape 24"/>
        <p:cNvGrpSpPr/>
        <p:nvPr/>
      </p:nvGrpSpPr>
      <p:grpSpPr>
        <a:xfrm>
          <a:off x="0" y="0"/>
          <a:ext cx="0" cy="0"/>
          <a:chOff x="0" y="0"/>
          <a:chExt cx="0" cy="0"/>
        </a:xfrm>
      </p:grpSpPr>
      <p:sp>
        <p:nvSpPr>
          <p:cNvPr id="25" name="Google Shape;25;p4"/>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 name="Google Shape;27;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914400"/>
            <a:ext cx="9144000" cy="151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29" name="Google Shape;29;p4"/>
          <p:cNvSpPr/>
          <p:nvPr/>
        </p:nvSpPr>
        <p:spPr>
          <a:xfrm>
            <a:off x="0" y="924525"/>
            <a:ext cx="393900" cy="131700"/>
          </a:xfrm>
          <a:prstGeom prst="rect">
            <a:avLst/>
          </a:prstGeom>
          <a:solidFill>
            <a:srgbClr val="DD80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30" name="Google Shape;30;p4"/>
          <p:cNvSpPr/>
          <p:nvPr/>
        </p:nvSpPr>
        <p:spPr>
          <a:xfrm>
            <a:off x="457200" y="924525"/>
            <a:ext cx="8686800" cy="131700"/>
          </a:xfrm>
          <a:prstGeom prst="rect">
            <a:avLst/>
          </a:prstGeom>
          <a:solidFill>
            <a:srgbClr val="A8C4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31" name="Google Shape;31;p4"/>
          <p:cNvSpPr txBox="1"/>
          <p:nvPr>
            <p:ph idx="1" type="body"/>
          </p:nvPr>
        </p:nvSpPr>
        <p:spPr>
          <a:xfrm>
            <a:off x="457200" y="1104900"/>
            <a:ext cx="82296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sp>
        <p:nvSpPr>
          <p:cNvPr id="33" name="Google Shape;33;p5"/>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WEST_bar.jpg" id="36" name="Google Shape;36;p5"/>
          <p:cNvPicPr preferRelativeResize="0"/>
          <p:nvPr/>
        </p:nvPicPr>
        <p:blipFill rotWithShape="1">
          <a:blip r:embed="rId2">
            <a:alphaModFix/>
          </a:blip>
          <a:srcRect b="13506" l="12039" r="85373" t="14669"/>
          <a:stretch/>
        </p:blipFill>
        <p:spPr>
          <a:xfrm>
            <a:off x="8991600" y="0"/>
            <a:ext cx="228602" cy="5143500"/>
          </a:xfrm>
          <a:prstGeom prst="rect">
            <a:avLst/>
          </a:prstGeom>
          <a:noFill/>
          <a:ln>
            <a:noFill/>
          </a:ln>
        </p:spPr>
      </p:pic>
      <p:sp>
        <p:nvSpPr>
          <p:cNvPr id="37" name="Google Shape;37;p5"/>
          <p:cNvSpPr txBox="1"/>
          <p:nvPr>
            <p:ph idx="1" type="body"/>
          </p:nvPr>
        </p:nvSpPr>
        <p:spPr>
          <a:xfrm>
            <a:off x="457200" y="1104900"/>
            <a:ext cx="82296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8" name="Shape 38"/>
        <p:cNvGrpSpPr/>
        <p:nvPr/>
      </p:nvGrpSpPr>
      <p:grpSpPr>
        <a:xfrm>
          <a:off x="0" y="0"/>
          <a:ext cx="0" cy="0"/>
          <a:chOff x="0" y="0"/>
          <a:chExt cx="0" cy="0"/>
        </a:xfrm>
      </p:grpSpPr>
      <p:sp>
        <p:nvSpPr>
          <p:cNvPr id="39" name="Google Shape;39;p6"/>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 name="Google Shape;41;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WEST_bar.jpg" id="42" name="Google Shape;42;p6"/>
          <p:cNvPicPr preferRelativeResize="0"/>
          <p:nvPr/>
        </p:nvPicPr>
        <p:blipFill rotWithShape="1">
          <a:blip r:embed="rId2">
            <a:alphaModFix/>
          </a:blip>
          <a:srcRect b="12727" l="12038" r="85373" t="14666"/>
          <a:stretch/>
        </p:blipFill>
        <p:spPr>
          <a:xfrm>
            <a:off x="0" y="0"/>
            <a:ext cx="228602" cy="5143498"/>
          </a:xfrm>
          <a:prstGeom prst="rect">
            <a:avLst/>
          </a:prstGeom>
          <a:noFill/>
          <a:ln>
            <a:noFill/>
          </a:ln>
        </p:spPr>
      </p:pic>
      <p:sp>
        <p:nvSpPr>
          <p:cNvPr id="43" name="Google Shape;43;p6"/>
          <p:cNvSpPr txBox="1"/>
          <p:nvPr>
            <p:ph idx="1" type="body"/>
          </p:nvPr>
        </p:nvSpPr>
        <p:spPr>
          <a:xfrm>
            <a:off x="457200" y="1104900"/>
            <a:ext cx="82296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4" name="Shape 44"/>
        <p:cNvGrpSpPr/>
        <p:nvPr/>
      </p:nvGrpSpPr>
      <p:grpSpPr>
        <a:xfrm>
          <a:off x="0" y="0"/>
          <a:ext cx="0" cy="0"/>
          <a:chOff x="0" y="0"/>
          <a:chExt cx="0" cy="0"/>
        </a:xfrm>
      </p:grpSpPr>
      <p:sp>
        <p:nvSpPr>
          <p:cNvPr id="45" name="Google Shape;45;p7"/>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WEST_bar.jpg" id="48" name="Google Shape;48;p7"/>
          <p:cNvPicPr preferRelativeResize="0"/>
          <p:nvPr/>
        </p:nvPicPr>
        <p:blipFill rotWithShape="1">
          <a:blip r:embed="rId2">
            <a:alphaModFix/>
          </a:blip>
          <a:srcRect b="13506" l="12039" r="85373" t="14669"/>
          <a:stretch/>
        </p:blipFill>
        <p:spPr>
          <a:xfrm rot="5400000">
            <a:off x="4486275" y="-4486273"/>
            <a:ext cx="171452" cy="9143999"/>
          </a:xfrm>
          <a:prstGeom prst="rect">
            <a:avLst/>
          </a:prstGeom>
          <a:noFill/>
          <a:ln>
            <a:noFill/>
          </a:ln>
        </p:spPr>
      </p:pic>
      <p:sp>
        <p:nvSpPr>
          <p:cNvPr id="49" name="Google Shape;49;p7"/>
          <p:cNvSpPr txBox="1"/>
          <p:nvPr>
            <p:ph idx="1" type="body"/>
          </p:nvPr>
        </p:nvSpPr>
        <p:spPr>
          <a:xfrm>
            <a:off x="457200" y="1104900"/>
            <a:ext cx="82296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50" name="Shape 50"/>
        <p:cNvGrpSpPr/>
        <p:nvPr/>
      </p:nvGrpSpPr>
      <p:grpSpPr>
        <a:xfrm>
          <a:off x="0" y="0"/>
          <a:ext cx="0" cy="0"/>
          <a:chOff x="0" y="0"/>
          <a:chExt cx="0" cy="0"/>
        </a:xfrm>
      </p:grpSpPr>
      <p:sp>
        <p:nvSpPr>
          <p:cNvPr id="51" name="Google Shape;51;p8"/>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WEST_bar.jpg" id="52" name="Google Shape;52;p8"/>
          <p:cNvPicPr preferRelativeResize="0"/>
          <p:nvPr/>
        </p:nvPicPr>
        <p:blipFill rotWithShape="1">
          <a:blip r:embed="rId2">
            <a:alphaModFix/>
          </a:blip>
          <a:srcRect b="13510" l="12038" r="86236" t="14666"/>
          <a:stretch/>
        </p:blipFill>
        <p:spPr>
          <a:xfrm rot="5400000">
            <a:off x="4514850" y="514351"/>
            <a:ext cx="114301" cy="9143999"/>
          </a:xfrm>
          <a:prstGeom prst="rect">
            <a:avLst/>
          </a:prstGeom>
          <a:noFill/>
          <a:ln>
            <a:noFill/>
          </a:ln>
        </p:spPr>
      </p:pic>
      <p:sp>
        <p:nvSpPr>
          <p:cNvPr id="53" name="Google Shape;53;p8"/>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2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8"/>
          <p:cNvSpPr txBox="1"/>
          <p:nvPr>
            <p:ph idx="1" type="body"/>
          </p:nvPr>
        </p:nvSpPr>
        <p:spPr>
          <a:xfrm>
            <a:off x="457200" y="1104900"/>
            <a:ext cx="82296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bg>
      <p:bgPr>
        <a:solidFill>
          <a:srgbClr val="F3D46A">
            <a:alpha val="32960"/>
          </a:srgbClr>
        </a:solidFill>
      </p:bgPr>
    </p:bg>
    <p:spTree>
      <p:nvGrpSpPr>
        <p:cNvPr id="56" name="Shape 56"/>
        <p:cNvGrpSpPr/>
        <p:nvPr/>
      </p:nvGrpSpPr>
      <p:grpSpPr>
        <a:xfrm>
          <a:off x="0" y="0"/>
          <a:ext cx="0" cy="0"/>
          <a:chOff x="0" y="0"/>
          <a:chExt cx="0" cy="0"/>
        </a:xfrm>
      </p:grpSpPr>
      <p:sp>
        <p:nvSpPr>
          <p:cNvPr id="57" name="Google Shape;57;p9"/>
          <p:cNvSpPr/>
          <p:nvPr/>
        </p:nvSpPr>
        <p:spPr>
          <a:xfrm>
            <a:off x="0" y="857250"/>
            <a:ext cx="9144000" cy="643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58" name="Google Shape;58;p9"/>
          <p:cNvSpPr/>
          <p:nvPr/>
        </p:nvSpPr>
        <p:spPr>
          <a:xfrm>
            <a:off x="0" y="900113"/>
            <a:ext cx="1295400" cy="557400"/>
          </a:xfrm>
          <a:prstGeom prst="rect">
            <a:avLst/>
          </a:prstGeom>
          <a:solidFill>
            <a:srgbClr val="DD80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59" name="Google Shape;59;p9"/>
          <p:cNvSpPr/>
          <p:nvPr/>
        </p:nvSpPr>
        <p:spPr>
          <a:xfrm>
            <a:off x="1371600" y="900113"/>
            <a:ext cx="7772400" cy="557400"/>
          </a:xfrm>
          <a:prstGeom prst="rect">
            <a:avLst/>
          </a:prstGeom>
          <a:solidFill>
            <a:srgbClr val="A8C4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sp>
        <p:nvSpPr>
          <p:cNvPr id="60" name="Google Shape;60;p9"/>
          <p:cNvSpPr txBox="1"/>
          <p:nvPr/>
        </p:nvSpPr>
        <p:spPr>
          <a:xfrm>
            <a:off x="6096000" y="3514725"/>
            <a:ext cx="2667000" cy="205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solidFill>
                <a:srgbClr val="775F55"/>
              </a:solidFill>
              <a:latin typeface="Twentieth Century"/>
              <a:ea typeface="Twentieth Century"/>
              <a:cs typeface="Twentieth Century"/>
              <a:sym typeface="Twentieth Century"/>
            </a:endParaRPr>
          </a:p>
        </p:txBody>
      </p:sp>
      <p:sp>
        <p:nvSpPr>
          <p:cNvPr id="61" name="Google Shape;61;p9"/>
          <p:cNvSpPr txBox="1"/>
          <p:nvPr>
            <p:ph type="title"/>
          </p:nvPr>
        </p:nvSpPr>
        <p:spPr>
          <a:xfrm>
            <a:off x="1371600" y="900019"/>
            <a:ext cx="7613400" cy="557400"/>
          </a:xfrm>
          <a:prstGeom prst="rect">
            <a:avLst/>
          </a:prstGeom>
        </p:spPr>
        <p:txBody>
          <a:bodyPr anchorCtr="0" anchor="t" bIns="45700" lIns="91425" spcFirstLastPara="1" rIns="91425" wrap="square" tIns="45700">
            <a:noAutofit/>
          </a:bodyPr>
          <a:lstStyle>
            <a:lvl1pPr lvl="0" algn="l">
              <a:spcBef>
                <a:spcPts val="0"/>
              </a:spcBef>
              <a:spcAft>
                <a:spcPts val="0"/>
              </a:spcAft>
              <a:buSzPts val="33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subTitle"/>
          </p:nvPr>
        </p:nvSpPr>
        <p:spPr>
          <a:xfrm>
            <a:off x="1371600" y="1513388"/>
            <a:ext cx="6742200" cy="1210800"/>
          </a:xfrm>
          <a:prstGeom prst="rect">
            <a:avLst/>
          </a:prstGeom>
        </p:spPr>
        <p:txBody>
          <a:bodyPr anchorCtr="0" anchor="ctr" bIns="45700" lIns="91425" spcFirstLastPara="1" rIns="91425" wrap="square" tIns="45700">
            <a:noAutofit/>
          </a:bodyPr>
          <a:lstStyle>
            <a:lvl1pPr lvl="0">
              <a:spcBef>
                <a:spcPts val="500"/>
              </a:spcBef>
              <a:spcAft>
                <a:spcPts val="0"/>
              </a:spcAft>
              <a:buClr>
                <a:srgbClr val="606060"/>
              </a:buClr>
              <a:buSzPts val="2400"/>
              <a:buNone/>
              <a:defRPr>
                <a:solidFill>
                  <a:srgbClr val="606060"/>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1_Section Header">
    <p:bg>
      <p:bgPr>
        <a:solidFill>
          <a:srgbClr val="A5AB81">
            <a:alpha val="30170"/>
          </a:srgbClr>
        </a:solidFill>
      </p:bgPr>
    </p:bg>
    <p:spTree>
      <p:nvGrpSpPr>
        <p:cNvPr id="63" name="Shape 63"/>
        <p:cNvGrpSpPr/>
        <p:nvPr/>
      </p:nvGrpSpPr>
      <p:grpSpPr>
        <a:xfrm>
          <a:off x="0" y="0"/>
          <a:ext cx="0" cy="0"/>
          <a:chOff x="0" y="0"/>
          <a:chExt cx="0" cy="0"/>
        </a:xfrm>
      </p:grpSpPr>
      <p:sp>
        <p:nvSpPr>
          <p:cNvPr id="64" name="Google Shape;64;p10"/>
          <p:cNvSpPr txBox="1"/>
          <p:nvPr>
            <p:ph type="title"/>
          </p:nvPr>
        </p:nvSpPr>
        <p:spPr>
          <a:xfrm>
            <a:off x="722313" y="3182540"/>
            <a:ext cx="7772400" cy="10215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WEST_bar.jpg" id="65" name="Google Shape;65;p10"/>
          <p:cNvPicPr preferRelativeResize="0"/>
          <p:nvPr/>
        </p:nvPicPr>
        <p:blipFill rotWithShape="1">
          <a:blip r:embed="rId2">
            <a:alphaModFix/>
          </a:blip>
          <a:srcRect b="13506" l="12039" r="85373" t="14669"/>
          <a:stretch/>
        </p:blipFill>
        <p:spPr>
          <a:xfrm rot="5400000">
            <a:off x="4486275" y="-4486273"/>
            <a:ext cx="171452" cy="9143999"/>
          </a:xfrm>
          <a:prstGeom prst="rect">
            <a:avLst/>
          </a:prstGeom>
          <a:noFill/>
          <a:ln>
            <a:noFill/>
          </a:ln>
        </p:spPr>
      </p:pic>
      <p:sp>
        <p:nvSpPr>
          <p:cNvPr id="66" name="Google Shape;66;p10"/>
          <p:cNvSpPr txBox="1"/>
          <p:nvPr>
            <p:ph idx="1" type="subTitle"/>
          </p:nvPr>
        </p:nvSpPr>
        <p:spPr>
          <a:xfrm>
            <a:off x="712400" y="2061806"/>
            <a:ext cx="7772400" cy="1120800"/>
          </a:xfrm>
          <a:prstGeom prst="rect">
            <a:avLst/>
          </a:prstGeom>
        </p:spPr>
        <p:txBody>
          <a:bodyPr anchorCtr="0" anchor="b" bIns="45700" lIns="91425" spcFirstLastPara="1" rIns="91425" wrap="square" tIns="45700">
            <a:noAutofit/>
          </a:bodyPr>
          <a:lstStyle>
            <a:lvl1pPr lvl="0">
              <a:spcBef>
                <a:spcPts val="500"/>
              </a:spcBef>
              <a:spcAft>
                <a:spcPts val="0"/>
              </a:spcAft>
              <a:buClr>
                <a:srgbClr val="606060"/>
              </a:buClr>
              <a:buSzPts val="2400"/>
              <a:buNone/>
              <a:defRPr>
                <a:solidFill>
                  <a:srgbClr val="606060"/>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E5F5">
            <a:alpha val="1802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297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3300"/>
              <a:buFont typeface="Twentieth Century"/>
              <a:buNone/>
              <a:defRPr i="0" sz="33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0" type="dt"/>
          </p:nvPr>
        </p:nvSpPr>
        <p:spPr>
          <a:xfrm>
            <a:off x="457200" y="4767275"/>
            <a:ext cx="3062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200"/>
              <a:buNone/>
              <a:defRPr b="0" i="0" sz="1000" u="none" cap="none" strike="noStrike">
                <a:solidFill>
                  <a:srgbClr val="D5650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D56509"/>
                </a:solidFill>
                <a:latin typeface="Calibri"/>
                <a:ea typeface="Calibri"/>
                <a:cs typeface="Calibri"/>
                <a:sym typeface="Calibri"/>
              </a:defRPr>
            </a:lvl1pPr>
            <a:lvl2pPr indent="0" lvl="1" marL="0" marR="0" rtl="0" algn="r">
              <a:spcBef>
                <a:spcPts val="0"/>
              </a:spcBef>
              <a:buNone/>
              <a:defRPr b="0" i="0" sz="1000" u="none" cap="none" strike="noStrike">
                <a:solidFill>
                  <a:srgbClr val="D56509"/>
                </a:solidFill>
                <a:latin typeface="Calibri"/>
                <a:ea typeface="Calibri"/>
                <a:cs typeface="Calibri"/>
                <a:sym typeface="Calibri"/>
              </a:defRPr>
            </a:lvl2pPr>
            <a:lvl3pPr indent="0" lvl="2" marL="0" marR="0" rtl="0" algn="r">
              <a:spcBef>
                <a:spcPts val="0"/>
              </a:spcBef>
              <a:buNone/>
              <a:defRPr b="0" i="0" sz="1000" u="none" cap="none" strike="noStrike">
                <a:solidFill>
                  <a:srgbClr val="D56509"/>
                </a:solidFill>
                <a:latin typeface="Calibri"/>
                <a:ea typeface="Calibri"/>
                <a:cs typeface="Calibri"/>
                <a:sym typeface="Calibri"/>
              </a:defRPr>
            </a:lvl3pPr>
            <a:lvl4pPr indent="0" lvl="3" marL="0" marR="0" rtl="0" algn="r">
              <a:spcBef>
                <a:spcPts val="0"/>
              </a:spcBef>
              <a:buNone/>
              <a:defRPr b="0" i="0" sz="1000" u="none" cap="none" strike="noStrike">
                <a:solidFill>
                  <a:srgbClr val="D56509"/>
                </a:solidFill>
                <a:latin typeface="Calibri"/>
                <a:ea typeface="Calibri"/>
                <a:cs typeface="Calibri"/>
                <a:sym typeface="Calibri"/>
              </a:defRPr>
            </a:lvl4pPr>
            <a:lvl5pPr indent="0" lvl="4" marL="0" marR="0" rtl="0" algn="r">
              <a:spcBef>
                <a:spcPts val="0"/>
              </a:spcBef>
              <a:buNone/>
              <a:defRPr b="0" i="0" sz="1000" u="none" cap="none" strike="noStrike">
                <a:solidFill>
                  <a:srgbClr val="D56509"/>
                </a:solidFill>
                <a:latin typeface="Calibri"/>
                <a:ea typeface="Calibri"/>
                <a:cs typeface="Calibri"/>
                <a:sym typeface="Calibri"/>
              </a:defRPr>
            </a:lvl5pPr>
            <a:lvl6pPr indent="0" lvl="5" marL="0" marR="0" rtl="0" algn="r">
              <a:spcBef>
                <a:spcPts val="0"/>
              </a:spcBef>
              <a:buNone/>
              <a:defRPr b="0" i="0" sz="1000" u="none" cap="none" strike="noStrike">
                <a:solidFill>
                  <a:srgbClr val="D56509"/>
                </a:solidFill>
                <a:latin typeface="Calibri"/>
                <a:ea typeface="Calibri"/>
                <a:cs typeface="Calibri"/>
                <a:sym typeface="Calibri"/>
              </a:defRPr>
            </a:lvl6pPr>
            <a:lvl7pPr indent="0" lvl="6" marL="0" marR="0" rtl="0" algn="r">
              <a:spcBef>
                <a:spcPts val="0"/>
              </a:spcBef>
              <a:buNone/>
              <a:defRPr b="0" i="0" sz="1000" u="none" cap="none" strike="noStrike">
                <a:solidFill>
                  <a:srgbClr val="D56509"/>
                </a:solidFill>
                <a:latin typeface="Calibri"/>
                <a:ea typeface="Calibri"/>
                <a:cs typeface="Calibri"/>
                <a:sym typeface="Calibri"/>
              </a:defRPr>
            </a:lvl7pPr>
            <a:lvl8pPr indent="0" lvl="7" marL="0" marR="0" rtl="0" algn="r">
              <a:spcBef>
                <a:spcPts val="0"/>
              </a:spcBef>
              <a:buNone/>
              <a:defRPr b="0" i="0" sz="1000" u="none" cap="none" strike="noStrike">
                <a:solidFill>
                  <a:srgbClr val="D56509"/>
                </a:solidFill>
                <a:latin typeface="Calibri"/>
                <a:ea typeface="Calibri"/>
                <a:cs typeface="Calibri"/>
                <a:sym typeface="Calibri"/>
              </a:defRPr>
            </a:lvl8pPr>
            <a:lvl9pPr indent="0" lvl="8" marL="0" marR="0" rtl="0" algn="r">
              <a:spcBef>
                <a:spcPts val="0"/>
              </a:spcBef>
              <a:buNone/>
              <a:defRPr b="0" i="0" sz="1000" u="none" cap="none" strike="noStrike">
                <a:solidFill>
                  <a:srgbClr val="D5650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idx="1" type="body"/>
          </p:nvPr>
        </p:nvSpPr>
        <p:spPr>
          <a:xfrm>
            <a:off x="457200" y="1028700"/>
            <a:ext cx="8229600" cy="358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5000"/>
              </a:lnSpc>
              <a:spcBef>
                <a:spcPts val="500"/>
              </a:spcBef>
              <a:spcAft>
                <a:spcPts val="0"/>
              </a:spcAft>
              <a:buClr>
                <a:srgbClr val="DD8047"/>
              </a:buClr>
              <a:buSzPts val="2400"/>
              <a:buFont typeface="Twentieth Century"/>
              <a:buChar char="❖"/>
              <a:defRPr i="0" sz="2400" u="none" cap="none" strike="noStrike">
                <a:solidFill>
                  <a:schemeClr val="dk1"/>
                </a:solidFill>
                <a:latin typeface="Twentieth Century"/>
                <a:ea typeface="Twentieth Century"/>
                <a:cs typeface="Twentieth Century"/>
                <a:sym typeface="Twentieth Century"/>
              </a:defRPr>
            </a:lvl1pPr>
            <a:lvl2pPr indent="-355600" lvl="1" marL="914400" marR="0" rtl="0" algn="l">
              <a:lnSpc>
                <a:spcPct val="115000"/>
              </a:lnSpc>
              <a:spcBef>
                <a:spcPts val="500"/>
              </a:spcBef>
              <a:spcAft>
                <a:spcPts val="0"/>
              </a:spcAft>
              <a:buClr>
                <a:srgbClr val="A5AB81"/>
              </a:buClr>
              <a:buSzPts val="2000"/>
              <a:buFont typeface="Twentieth Century"/>
              <a:buChar char="➢"/>
              <a:defRPr i="0" sz="2000" u="none" cap="none" strike="noStrike">
                <a:solidFill>
                  <a:schemeClr val="dk1"/>
                </a:solidFill>
                <a:latin typeface="Twentieth Century"/>
                <a:ea typeface="Twentieth Century"/>
                <a:cs typeface="Twentieth Century"/>
                <a:sym typeface="Twentieth Century"/>
              </a:defRPr>
            </a:lvl2pPr>
            <a:lvl3pPr indent="-342900" lvl="2" marL="13716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3pPr>
            <a:lvl4pPr indent="-342900" lvl="3" marL="18288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4pPr>
            <a:lvl5pPr indent="-342900" lvl="4" marL="22860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5pPr>
            <a:lvl6pPr indent="-342900" lvl="5" marL="2743200" marR="0" rtl="0" algn="l">
              <a:lnSpc>
                <a:spcPct val="115000"/>
              </a:lnSpc>
              <a:spcBef>
                <a:spcPts val="500"/>
              </a:spcBef>
              <a:spcAft>
                <a:spcPts val="0"/>
              </a:spcAft>
              <a:buClr>
                <a:srgbClr val="A5AB81"/>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15000"/>
              </a:lnSpc>
              <a:spcBef>
                <a:spcPts val="500"/>
              </a:spcBef>
              <a:spcAft>
                <a:spcPts val="0"/>
              </a:spcAft>
              <a:buClr>
                <a:srgbClr val="A8C4F2"/>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15000"/>
              </a:lnSpc>
              <a:spcBef>
                <a:spcPts val="500"/>
              </a:spcBef>
              <a:spcAft>
                <a:spcPts val="0"/>
              </a:spcAft>
              <a:buClr>
                <a:srgbClr val="D8B25C"/>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15000"/>
              </a:lnSpc>
              <a:spcBef>
                <a:spcPts val="500"/>
              </a:spcBef>
              <a:spcAft>
                <a:spcPts val="0"/>
              </a:spcAft>
              <a:buClr>
                <a:srgbClr val="888888"/>
              </a:buClr>
              <a:buSzPts val="1800"/>
              <a:buFont typeface="Twentieth Century"/>
              <a:buChar char="◆"/>
              <a:defRPr i="0" sz="1800" u="none" cap="none" strike="noStrike">
                <a:solidFill>
                  <a:schemeClr val="dk1"/>
                </a:solidFill>
                <a:latin typeface="Twentieth Century"/>
                <a:ea typeface="Twentieth Century"/>
                <a:cs typeface="Twentieth Century"/>
                <a:sym typeface="Twentieth Centur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cdlib.org/cdlinfo/2025/06/18/mapping-member-strategic-priorities/" TargetMode="External"/><Relationship Id="rId4" Type="http://schemas.openxmlformats.org/officeDocument/2006/relationships/hyperlink" Target="https://cdlib.org/cdlinfo/2025/06/18/mapping-member-strategic-prioriti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cdlib.org/cdlinfo/2025/06/16/celebrating-west-member-contributions-to-community-documentation-extracting-holdings-records-from-alma/" TargetMode="External"/><Relationship Id="rId4" Type="http://schemas.openxmlformats.org/officeDocument/2006/relationships/hyperlink" Target="https://cdlib.org/cdlinfo/2025/05/23/the-iowa-state-cyclones-answer-the-call-for-holdings-an-example-of-contributing-state-property-to-the-west-archived-collection/" TargetMode="External"/><Relationship Id="rId5" Type="http://schemas.openxmlformats.org/officeDocument/2006/relationships/hyperlink" Target="https://cdlib.org/cdlinfo/2025/06/11/deselection-deep-dive-san-diego-states-journal-review-story/" TargetMode="External"/><Relationship Id="rId6" Type="http://schemas.openxmlformats.org/officeDocument/2006/relationships/hyperlink" Target="https://cdlib.org/cdlinfo/2025/04/29/deselection-deep-dive-graduate-theological-unions-library-alteration-project/" TargetMode="External"/><Relationship Id="rId7" Type="http://schemas.openxmlformats.org/officeDocument/2006/relationships/image" Target="../media/image18.jpg"/><Relationship Id="rId8"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mailto:nika.worth@ucop.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hyperlink" Target="mailto:alison.wohlers@ucop.edu" TargetMode="External"/><Relationship Id="rId4" Type="http://schemas.openxmlformats.org/officeDocument/2006/relationships/hyperlink" Target="mailto:nika.worth@ucop.edu" TargetMode="External"/><Relationship Id="rId5" Type="http://schemas.openxmlformats.org/officeDocument/2006/relationships/hyperlink" Target="https://cdlib.org/we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ctrTitle"/>
          </p:nvPr>
        </p:nvSpPr>
        <p:spPr>
          <a:xfrm>
            <a:off x="162450" y="1849800"/>
            <a:ext cx="8819100" cy="1102500"/>
          </a:xfrm>
          <a:prstGeom prst="rect">
            <a:avLst/>
          </a:prstGeom>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000"/>
              <a:t>WEST Member Meeting</a:t>
            </a:r>
            <a:endParaRPr sz="3000"/>
          </a:p>
          <a:p>
            <a:pPr indent="0" lvl="0" marL="0" rtl="0" algn="ctr">
              <a:spcBef>
                <a:spcPts val="0"/>
              </a:spcBef>
              <a:spcAft>
                <a:spcPts val="0"/>
              </a:spcAft>
              <a:buNone/>
            </a:pPr>
            <a:r>
              <a:rPr i="1" lang="en" sz="2800"/>
              <a:t>Why WEST Now? Protecting our foundations in times of turmoil and uncertainty</a:t>
            </a:r>
            <a:endParaRPr i="1" sz="2800"/>
          </a:p>
        </p:txBody>
      </p:sp>
      <p:sp>
        <p:nvSpPr>
          <p:cNvPr id="134" name="Google Shape;134;p21"/>
          <p:cNvSpPr txBox="1"/>
          <p:nvPr>
            <p:ph idx="1" type="subTitle"/>
          </p:nvPr>
        </p:nvSpPr>
        <p:spPr>
          <a:xfrm>
            <a:off x="1371600" y="3061399"/>
            <a:ext cx="6400800" cy="20820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 sz="1800"/>
              <a:t>July 24, 2025</a:t>
            </a:r>
            <a:endParaRPr sz="1800"/>
          </a:p>
          <a:p>
            <a:pPr indent="0" lvl="0" marL="0" rtl="0" algn="ctr">
              <a:spcBef>
                <a:spcPts val="640"/>
              </a:spcBef>
              <a:spcAft>
                <a:spcPts val="0"/>
              </a:spcAft>
              <a:buNone/>
            </a:pPr>
            <a:r>
              <a:rPr lang="en" sz="1600"/>
              <a:t>10am-11:30am PDT/MST</a:t>
            </a:r>
            <a:endParaRPr sz="1600"/>
          </a:p>
          <a:p>
            <a:pPr indent="0" lvl="0" marL="0" rtl="0" algn="ctr">
              <a:spcBef>
                <a:spcPts val="640"/>
              </a:spcBef>
              <a:spcAft>
                <a:spcPts val="0"/>
              </a:spcAft>
              <a:buNone/>
            </a:pPr>
            <a:r>
              <a:rPr lang="en" sz="1600"/>
              <a:t>11am-12:30pm MDT</a:t>
            </a:r>
            <a:endParaRPr sz="1600"/>
          </a:p>
          <a:p>
            <a:pPr indent="0" lvl="0" marL="0" rtl="0" algn="ctr">
              <a:spcBef>
                <a:spcPts val="640"/>
              </a:spcBef>
              <a:spcAft>
                <a:spcPts val="0"/>
              </a:spcAft>
              <a:buNone/>
            </a:pPr>
            <a:r>
              <a:rPr lang="en" sz="1600"/>
              <a:t>12-1:30pm CDT</a:t>
            </a:r>
            <a:endParaRPr sz="1600"/>
          </a:p>
          <a:p>
            <a:pPr indent="0" lvl="0" marL="0" rtl="0" algn="ctr">
              <a:spcBef>
                <a:spcPts val="640"/>
              </a:spcBef>
              <a:spcAft>
                <a:spcPts val="0"/>
              </a:spcAft>
              <a:buNone/>
            </a:pPr>
            <a:r>
              <a:rPr lang="en" sz="1600"/>
              <a:t>1-2:30pm EDT</a:t>
            </a:r>
            <a:endParaRPr sz="1600"/>
          </a:p>
          <a:p>
            <a:pPr indent="0" lvl="0" marL="0" rtl="0" algn="ctr">
              <a:spcBef>
                <a:spcPts val="640"/>
              </a:spcBef>
              <a:spcAft>
                <a:spcPts val="0"/>
              </a:spcAft>
              <a:buNone/>
            </a:pPr>
            <a:r>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722313" y="3182540"/>
            <a:ext cx="7772400" cy="1021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Audience </a:t>
            </a:r>
            <a:r>
              <a:rPr lang="en"/>
              <a:t>Questions &amp; Discussion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722313" y="3182540"/>
            <a:ext cx="7772400" cy="1021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How we’re taking action as a community in WEST</a:t>
            </a:r>
            <a:endParaRPr/>
          </a:p>
        </p:txBody>
      </p:sp>
      <p:sp>
        <p:nvSpPr>
          <p:cNvPr id="199" name="Google Shape;199;p31"/>
          <p:cNvSpPr txBox="1"/>
          <p:nvPr>
            <p:ph idx="1" type="subTitle"/>
          </p:nvPr>
        </p:nvSpPr>
        <p:spPr>
          <a:xfrm>
            <a:off x="712400" y="2061806"/>
            <a:ext cx="7772400" cy="1120800"/>
          </a:xfrm>
          <a:prstGeom prst="rect">
            <a:avLst/>
          </a:prstGeom>
        </p:spPr>
        <p:txBody>
          <a:bodyPr anchorCtr="0" anchor="b" bIns="45700" lIns="91425" spcFirstLastPara="1" rIns="91425" wrap="square" tIns="45700">
            <a:noAutofit/>
          </a:bodyPr>
          <a:lstStyle/>
          <a:p>
            <a:pPr indent="0" lvl="0" marL="0" rtl="0" algn="l">
              <a:spcBef>
                <a:spcPts val="500"/>
              </a:spcBef>
              <a:spcAft>
                <a:spcPts val="0"/>
              </a:spcAft>
              <a:buNone/>
            </a:pPr>
            <a:r>
              <a:rPr lang="en"/>
              <a:t>Lightning talks - what, so what, now what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7557"/>
        </a:solidFill>
      </p:bgPr>
    </p:bg>
    <p:spTree>
      <p:nvGrpSpPr>
        <p:cNvPr id="203" name="Shape 203"/>
        <p:cNvGrpSpPr/>
        <p:nvPr/>
      </p:nvGrpSpPr>
      <p:grpSpPr>
        <a:xfrm>
          <a:off x="0" y="0"/>
          <a:ext cx="0" cy="0"/>
          <a:chOff x="0" y="0"/>
          <a:chExt cx="0" cy="0"/>
        </a:xfrm>
      </p:grpSpPr>
      <p:sp>
        <p:nvSpPr>
          <p:cNvPr id="204" name="Google Shape;204;p32"/>
          <p:cNvSpPr txBox="1"/>
          <p:nvPr>
            <p:ph idx="1" type="subTitle"/>
          </p:nvPr>
        </p:nvSpPr>
        <p:spPr>
          <a:xfrm>
            <a:off x="365600" y="940200"/>
            <a:ext cx="8983200" cy="2521500"/>
          </a:xfrm>
          <a:prstGeom prst="rect">
            <a:avLst/>
          </a:prstGeom>
        </p:spPr>
        <p:txBody>
          <a:bodyPr anchorCtr="0" anchor="b" bIns="45700" lIns="91425" spcFirstLastPara="1" rIns="91425" wrap="square" tIns="45700">
            <a:noAutofit/>
          </a:bodyPr>
          <a:lstStyle/>
          <a:p>
            <a:pPr indent="0" lvl="0" marL="0" rtl="0" algn="l">
              <a:spcBef>
                <a:spcPts val="500"/>
              </a:spcBef>
              <a:spcAft>
                <a:spcPts val="0"/>
              </a:spcAft>
              <a:buNone/>
            </a:pPr>
            <a:r>
              <a:rPr i="1" lang="en" sz="2800">
                <a:solidFill>
                  <a:srgbClr val="FFFFFF"/>
                </a:solidFill>
              </a:rPr>
              <a:t>WEST Internet Archive Pilot </a:t>
            </a:r>
            <a:endParaRPr i="1" sz="2800">
              <a:solidFill>
                <a:srgbClr val="FFFFFF"/>
              </a:solidFill>
            </a:endParaRPr>
          </a:p>
          <a:p>
            <a:pPr indent="0" lvl="0" marL="0" rtl="0" algn="l">
              <a:spcBef>
                <a:spcPts val="500"/>
              </a:spcBef>
              <a:spcAft>
                <a:spcPts val="0"/>
              </a:spcAft>
              <a:buNone/>
            </a:pPr>
            <a:r>
              <a:rPr lang="en" sz="2200">
                <a:solidFill>
                  <a:srgbClr val="FFFFFF"/>
                </a:solidFill>
              </a:rPr>
              <a:t>Niamh Wallace</a:t>
            </a:r>
            <a:endParaRPr sz="2200">
              <a:solidFill>
                <a:srgbClr val="FFFFFF"/>
              </a:solidFill>
            </a:endParaRPr>
          </a:p>
          <a:p>
            <a:pPr indent="0" lvl="0" marL="0" rtl="0" algn="l">
              <a:spcBef>
                <a:spcPts val="500"/>
              </a:spcBef>
              <a:spcAft>
                <a:spcPts val="0"/>
              </a:spcAft>
              <a:buNone/>
            </a:pPr>
            <a:r>
              <a:rPr lang="en" sz="2200">
                <a:solidFill>
                  <a:srgbClr val="FFFFFF"/>
                </a:solidFill>
              </a:rPr>
              <a:t>WEST Operations and Collections Council Member</a:t>
            </a:r>
            <a:endParaRPr sz="2200">
              <a:solidFill>
                <a:srgbClr val="FFFFFF"/>
              </a:solidFill>
            </a:endParaRPr>
          </a:p>
          <a:p>
            <a:pPr indent="0" lvl="0" marL="0" rtl="0" algn="l">
              <a:spcBef>
                <a:spcPts val="500"/>
              </a:spcBef>
              <a:spcAft>
                <a:spcPts val="0"/>
              </a:spcAft>
              <a:buNone/>
            </a:pPr>
            <a:r>
              <a:rPr lang="en" sz="2200">
                <a:solidFill>
                  <a:srgbClr val="FFFFFF"/>
                </a:solidFill>
              </a:rPr>
              <a:t>Associate Librarian / Print &amp; Collaborative Collection Initiatives Unit Lead</a:t>
            </a:r>
            <a:endParaRPr sz="2200">
              <a:solidFill>
                <a:srgbClr val="FFFFFF"/>
              </a:solidFill>
            </a:endParaRPr>
          </a:p>
          <a:p>
            <a:pPr indent="0" lvl="0" marL="0" rtl="0" algn="l">
              <a:spcBef>
                <a:spcPts val="500"/>
              </a:spcBef>
              <a:spcAft>
                <a:spcPts val="0"/>
              </a:spcAft>
              <a:buNone/>
            </a:pPr>
            <a:r>
              <a:rPr lang="en" sz="2200">
                <a:solidFill>
                  <a:srgbClr val="FFFFFF"/>
                </a:solidFill>
              </a:rPr>
              <a:t>University of Arizona</a:t>
            </a:r>
            <a:endParaRPr sz="2000">
              <a:solidFill>
                <a:srgbClr val="FFFFFF"/>
              </a:solidFill>
            </a:endParaRPr>
          </a:p>
          <a:p>
            <a:pPr indent="0" lvl="0" marL="0" rtl="0" algn="l">
              <a:spcBef>
                <a:spcPts val="500"/>
              </a:spcBef>
              <a:spcAft>
                <a:spcPts val="0"/>
              </a:spcAft>
              <a:buNone/>
            </a:pPr>
            <a:r>
              <a:t/>
            </a:r>
            <a:endParaRPr>
              <a:solidFill>
                <a:srgbClr val="FFFFFF"/>
              </a:solidFill>
            </a:endParaRPr>
          </a:p>
        </p:txBody>
      </p:sp>
      <p:pic>
        <p:nvPicPr>
          <p:cNvPr id="205" name="Google Shape;205;p32"/>
          <p:cNvPicPr preferRelativeResize="0"/>
          <p:nvPr/>
        </p:nvPicPr>
        <p:blipFill>
          <a:blip r:embed="rId3">
            <a:alphaModFix/>
          </a:blip>
          <a:stretch>
            <a:fillRect/>
          </a:stretch>
        </p:blipFill>
        <p:spPr>
          <a:xfrm>
            <a:off x="7063775" y="2628800"/>
            <a:ext cx="1504825" cy="2005775"/>
          </a:xfrm>
          <a:prstGeom prst="rect">
            <a:avLst/>
          </a:prstGeom>
          <a:noFill/>
          <a:ln cap="flat" cmpd="sng" w="76200">
            <a:solidFill>
              <a:srgbClr val="A8C4F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457200" y="1297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What </a:t>
            </a:r>
            <a:endParaRPr/>
          </a:p>
        </p:txBody>
      </p:sp>
      <p:sp>
        <p:nvSpPr>
          <p:cNvPr id="211" name="Google Shape;211;p33"/>
          <p:cNvSpPr txBox="1"/>
          <p:nvPr>
            <p:ph idx="1" type="body"/>
          </p:nvPr>
        </p:nvSpPr>
        <p:spPr>
          <a:xfrm>
            <a:off x="457200" y="1104900"/>
            <a:ext cx="8229600" cy="35862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Char char="❖"/>
            </a:pPr>
            <a:r>
              <a:rPr lang="en"/>
              <a:t>WEST goal: extend core service (ensuring access to scholarly print record) by expanding and expediting </a:t>
            </a:r>
            <a:r>
              <a:rPr lang="en"/>
              <a:t>digital access to WEST serial titles </a:t>
            </a:r>
            <a:endParaRPr/>
          </a:p>
          <a:p>
            <a:pPr indent="-381000" lvl="0" marL="457200" rtl="0" algn="l">
              <a:spcBef>
                <a:spcPts val="1000"/>
              </a:spcBef>
              <a:spcAft>
                <a:spcPts val="0"/>
              </a:spcAft>
              <a:buSzPts val="2400"/>
              <a:buChar char="❖"/>
            </a:pPr>
            <a:r>
              <a:rPr lang="en"/>
              <a:t>UA’s goal: participate in shared print to relieve overcrowding while maintaining broad access to content </a:t>
            </a:r>
            <a:endParaRPr/>
          </a:p>
          <a:p>
            <a:pPr indent="-381000" lvl="0" marL="457200" rtl="0" algn="l">
              <a:spcBef>
                <a:spcPts val="1000"/>
              </a:spcBef>
              <a:spcAft>
                <a:spcPts val="1000"/>
              </a:spcAft>
              <a:buSzPts val="2400"/>
              <a:buChar char="❖"/>
            </a:pPr>
            <a:r>
              <a:rPr lang="en"/>
              <a:t>Pilot project: donate extra copies of WEST archived serials to the Internet Archive for digitization and access via interlibrary loan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457200" y="1297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So What </a:t>
            </a:r>
            <a:endParaRPr/>
          </a:p>
        </p:txBody>
      </p:sp>
      <p:sp>
        <p:nvSpPr>
          <p:cNvPr id="217" name="Google Shape;217;p34"/>
          <p:cNvSpPr txBox="1"/>
          <p:nvPr>
            <p:ph idx="1" type="body"/>
          </p:nvPr>
        </p:nvSpPr>
        <p:spPr>
          <a:xfrm>
            <a:off x="457200" y="1104900"/>
            <a:ext cx="8229600" cy="35862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Char char="❖"/>
            </a:pPr>
            <a:r>
              <a:rPr lang="en"/>
              <a:t>Allows us to free up much needed shelf space while retaining access to WEST serial titles</a:t>
            </a:r>
            <a:endParaRPr/>
          </a:p>
          <a:p>
            <a:pPr indent="-381000" lvl="0" marL="457200" rtl="0" algn="l">
              <a:spcBef>
                <a:spcPts val="1000"/>
              </a:spcBef>
              <a:spcAft>
                <a:spcPts val="0"/>
              </a:spcAft>
              <a:buSzPts val="2400"/>
              <a:buChar char="❖"/>
            </a:pPr>
            <a:r>
              <a:rPr lang="en"/>
              <a:t>Expands Internet Archive’s digital corpus of serial content available to users worldwide through ILL </a:t>
            </a:r>
            <a:endParaRPr/>
          </a:p>
          <a:p>
            <a:pPr indent="-381000" lvl="0" marL="457200" rtl="0" algn="l">
              <a:spcBef>
                <a:spcPts val="1000"/>
              </a:spcBef>
              <a:spcAft>
                <a:spcPts val="0"/>
              </a:spcAft>
              <a:buSzPts val="2400"/>
              <a:buChar char="❖"/>
            </a:pPr>
            <a:r>
              <a:rPr lang="en"/>
              <a:t>Worked well: cohort approach allowed us to share experiences and expertise throughout process </a:t>
            </a:r>
            <a:endParaRPr/>
          </a:p>
          <a:p>
            <a:pPr indent="-381000" lvl="0" marL="457200" rtl="0" algn="l">
              <a:spcBef>
                <a:spcPts val="1000"/>
              </a:spcBef>
              <a:spcAft>
                <a:spcPts val="1000"/>
              </a:spcAft>
              <a:buSzPts val="2400"/>
              <a:buChar char="❖"/>
            </a:pPr>
            <a:r>
              <a:rPr lang="en"/>
              <a:t>Challenge: gathering and analyzing data for </a:t>
            </a:r>
            <a:r>
              <a:rPr lang="en"/>
              <a:t>decision making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457200" y="1297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Now What</a:t>
            </a:r>
            <a:endParaRPr/>
          </a:p>
        </p:txBody>
      </p:sp>
      <p:sp>
        <p:nvSpPr>
          <p:cNvPr id="223" name="Google Shape;223;p35"/>
          <p:cNvSpPr txBox="1"/>
          <p:nvPr>
            <p:ph idx="1" type="body"/>
          </p:nvPr>
        </p:nvSpPr>
        <p:spPr>
          <a:xfrm>
            <a:off x="457200" y="1104900"/>
            <a:ext cx="8229600" cy="35862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Char char="❖"/>
            </a:pPr>
            <a:r>
              <a:rPr lang="en"/>
              <a:t>For UA: plan for strategic collection shifts into freed-up space </a:t>
            </a:r>
            <a:endParaRPr/>
          </a:p>
          <a:p>
            <a:pPr indent="-381000" lvl="0" marL="457200" rtl="0" algn="l">
              <a:spcBef>
                <a:spcPts val="1000"/>
              </a:spcBef>
              <a:spcAft>
                <a:spcPts val="0"/>
              </a:spcAft>
              <a:buSzPts val="2400"/>
              <a:buChar char="❖"/>
            </a:pPr>
            <a:r>
              <a:rPr lang="en"/>
              <a:t>For WEST: </a:t>
            </a:r>
            <a:endParaRPr/>
          </a:p>
          <a:p>
            <a:pPr indent="-355600" lvl="1" marL="914400" rtl="0" algn="l">
              <a:spcBef>
                <a:spcPts val="1000"/>
              </a:spcBef>
              <a:spcAft>
                <a:spcPts val="0"/>
              </a:spcAft>
              <a:buSzPts val="2000"/>
              <a:buChar char="➢"/>
            </a:pPr>
            <a:r>
              <a:rPr lang="en"/>
              <a:t>Turn the pilot scope into a regular workflow and service</a:t>
            </a:r>
            <a:endParaRPr/>
          </a:p>
          <a:p>
            <a:pPr indent="-355600" lvl="1" marL="914400" rtl="0" algn="l">
              <a:spcBef>
                <a:spcPts val="0"/>
              </a:spcBef>
              <a:spcAft>
                <a:spcPts val="0"/>
              </a:spcAft>
              <a:buSzPts val="2000"/>
              <a:buChar char="➢"/>
            </a:pPr>
            <a:r>
              <a:rPr lang="en"/>
              <a:t>Build in gap-filling step</a:t>
            </a:r>
            <a:endParaRPr/>
          </a:p>
          <a:p>
            <a:pPr indent="-355600" lvl="1" marL="914400" rtl="0" algn="l">
              <a:spcBef>
                <a:spcPts val="0"/>
              </a:spcBef>
              <a:spcAft>
                <a:spcPts val="0"/>
              </a:spcAft>
              <a:buSzPts val="2000"/>
              <a:buChar char="➢"/>
            </a:pPr>
            <a:r>
              <a:rPr lang="en"/>
              <a:t>Explore possibility of d</a:t>
            </a:r>
            <a:r>
              <a:rPr lang="en"/>
              <a:t>eposit of WEST titles digitized by IA with the HathiTrust Digital Library</a:t>
            </a:r>
            <a:endParaRPr/>
          </a:p>
          <a:p>
            <a:pPr indent="-355600" lvl="1" marL="914400" rtl="0" algn="l">
              <a:spcBef>
                <a:spcPts val="0"/>
              </a:spcBef>
              <a:spcAft>
                <a:spcPts val="0"/>
              </a:spcAft>
              <a:buSzPts val="2000"/>
              <a:buChar char="➢"/>
            </a:pPr>
            <a:r>
              <a:rPr lang="en"/>
              <a:t>Increase discoverability of WEST titles digitized by IA</a:t>
            </a:r>
            <a:endParaRPr/>
          </a:p>
          <a:p>
            <a:pPr indent="-355600" lvl="1" marL="914400" rtl="0" algn="l">
              <a:spcBef>
                <a:spcPts val="0"/>
              </a:spcBef>
              <a:spcAft>
                <a:spcPts val="0"/>
              </a:spcAft>
              <a:buSzPts val="2000"/>
              <a:buChar char="➢"/>
            </a:pPr>
            <a:r>
              <a:rPr lang="en"/>
              <a:t>Gather statistics on ILL usage of digitized collection from IA</a:t>
            </a:r>
            <a:endParaRPr/>
          </a:p>
          <a:p>
            <a:pPr indent="-355600" lvl="1" marL="914400" rtl="0" algn="l">
              <a:spcBef>
                <a:spcPts val="0"/>
              </a:spcBef>
              <a:spcAft>
                <a:spcPts val="0"/>
              </a:spcAft>
              <a:buSzPts val="2000"/>
              <a:buChar char="➢"/>
            </a:pPr>
            <a:r>
              <a:rPr lang="en"/>
              <a:t>Incorporate</a:t>
            </a:r>
            <a:r>
              <a:rPr lang="en"/>
              <a:t> IA serials data into AGUA to support future workflow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7557"/>
        </a:solidFill>
      </p:bgPr>
    </p:bg>
    <p:spTree>
      <p:nvGrpSpPr>
        <p:cNvPr id="227" name="Shape 227"/>
        <p:cNvGrpSpPr/>
        <p:nvPr/>
      </p:nvGrpSpPr>
      <p:grpSpPr>
        <a:xfrm>
          <a:off x="0" y="0"/>
          <a:ext cx="0" cy="0"/>
          <a:chOff x="0" y="0"/>
          <a:chExt cx="0" cy="0"/>
        </a:xfrm>
      </p:grpSpPr>
      <p:sp>
        <p:nvSpPr>
          <p:cNvPr id="228" name="Google Shape;228;p36"/>
          <p:cNvSpPr txBox="1"/>
          <p:nvPr>
            <p:ph idx="1" type="subTitle"/>
          </p:nvPr>
        </p:nvSpPr>
        <p:spPr>
          <a:xfrm>
            <a:off x="236850" y="1186525"/>
            <a:ext cx="8983200" cy="2673600"/>
          </a:xfrm>
          <a:prstGeom prst="rect">
            <a:avLst/>
          </a:prstGeom>
        </p:spPr>
        <p:txBody>
          <a:bodyPr anchorCtr="0" anchor="b" bIns="45700" lIns="91425" spcFirstLastPara="1" rIns="91425" wrap="square" tIns="45700">
            <a:noAutofit/>
          </a:bodyPr>
          <a:lstStyle/>
          <a:p>
            <a:pPr indent="0" lvl="0" marL="0" rtl="0" algn="l">
              <a:spcBef>
                <a:spcPts val="500"/>
              </a:spcBef>
              <a:spcAft>
                <a:spcPts val="0"/>
              </a:spcAft>
              <a:buNone/>
            </a:pPr>
            <a:r>
              <a:rPr i="1" lang="en" sz="2800">
                <a:solidFill>
                  <a:srgbClr val="FFFFFF"/>
                </a:solidFill>
              </a:rPr>
              <a:t>WEST ASU Gap-filling Pilot</a:t>
            </a:r>
            <a:endParaRPr i="1" sz="2800">
              <a:solidFill>
                <a:srgbClr val="FFFFFF"/>
              </a:solidFill>
            </a:endParaRPr>
          </a:p>
          <a:p>
            <a:pPr indent="0" lvl="0" marL="0" rtl="0" algn="l">
              <a:spcBef>
                <a:spcPts val="500"/>
              </a:spcBef>
              <a:spcAft>
                <a:spcPts val="0"/>
              </a:spcAft>
              <a:buNone/>
            </a:pPr>
            <a:r>
              <a:rPr lang="en" sz="2200">
                <a:solidFill>
                  <a:srgbClr val="FFFFFF"/>
                </a:solidFill>
              </a:rPr>
              <a:t>Shari Laster</a:t>
            </a:r>
            <a:endParaRPr sz="2200">
              <a:solidFill>
                <a:srgbClr val="FFFFFF"/>
              </a:solidFill>
            </a:endParaRPr>
          </a:p>
          <a:p>
            <a:pPr indent="0" lvl="0" marL="0" rtl="0" algn="l">
              <a:spcBef>
                <a:spcPts val="500"/>
              </a:spcBef>
              <a:spcAft>
                <a:spcPts val="0"/>
              </a:spcAft>
              <a:buClr>
                <a:schemeClr val="dk1"/>
              </a:buClr>
              <a:buSzPts val="1100"/>
              <a:buFont typeface="Arial"/>
              <a:buNone/>
            </a:pPr>
            <a:r>
              <a:rPr lang="en" sz="2200">
                <a:solidFill>
                  <a:schemeClr val="lt1"/>
                </a:solidFill>
              </a:rPr>
              <a:t>WEST Executive Committee vice chair</a:t>
            </a:r>
            <a:endParaRPr sz="2200">
              <a:solidFill>
                <a:srgbClr val="FFFFFF"/>
              </a:solidFill>
            </a:endParaRPr>
          </a:p>
          <a:p>
            <a:pPr indent="0" lvl="0" marL="0" rtl="0" algn="l">
              <a:spcBef>
                <a:spcPts val="500"/>
              </a:spcBef>
              <a:spcAft>
                <a:spcPts val="0"/>
              </a:spcAft>
              <a:buNone/>
            </a:pPr>
            <a:r>
              <a:rPr lang="en" sz="2200">
                <a:solidFill>
                  <a:srgbClr val="FFFFFF"/>
                </a:solidFill>
              </a:rPr>
              <a:t>Head, Open Collections Curation and Access / Interim Associate University Librarian, Collections</a:t>
            </a:r>
            <a:endParaRPr sz="2200">
              <a:solidFill>
                <a:srgbClr val="FFFFFF"/>
              </a:solidFill>
            </a:endParaRPr>
          </a:p>
          <a:p>
            <a:pPr indent="0" lvl="0" marL="0" rtl="0" algn="l">
              <a:spcBef>
                <a:spcPts val="500"/>
              </a:spcBef>
              <a:spcAft>
                <a:spcPts val="0"/>
              </a:spcAft>
              <a:buNone/>
            </a:pPr>
            <a:r>
              <a:rPr lang="en" sz="2200">
                <a:solidFill>
                  <a:srgbClr val="FFFFFF"/>
                </a:solidFill>
              </a:rPr>
              <a:t>Arizona State University</a:t>
            </a:r>
            <a:endParaRPr sz="2000">
              <a:solidFill>
                <a:srgbClr val="FFFFFF"/>
              </a:solidFill>
            </a:endParaRPr>
          </a:p>
          <a:p>
            <a:pPr indent="0" lvl="0" marL="0" rtl="0" algn="l">
              <a:spcBef>
                <a:spcPts val="500"/>
              </a:spcBef>
              <a:spcAft>
                <a:spcPts val="0"/>
              </a:spcAft>
              <a:buNone/>
            </a:pPr>
            <a:r>
              <a:t/>
            </a:r>
            <a:endParaRPr>
              <a:solidFill>
                <a:srgbClr val="FFFFFF"/>
              </a:solidFill>
            </a:endParaRPr>
          </a:p>
        </p:txBody>
      </p:sp>
      <p:pic>
        <p:nvPicPr>
          <p:cNvPr id="229" name="Google Shape;229;p36"/>
          <p:cNvPicPr preferRelativeResize="0"/>
          <p:nvPr/>
        </p:nvPicPr>
        <p:blipFill>
          <a:blip r:embed="rId3">
            <a:alphaModFix/>
          </a:blip>
          <a:stretch>
            <a:fillRect/>
          </a:stretch>
        </p:blipFill>
        <p:spPr>
          <a:xfrm>
            <a:off x="6750525" y="2729025"/>
            <a:ext cx="1843750" cy="1843750"/>
          </a:xfrm>
          <a:prstGeom prst="rect">
            <a:avLst/>
          </a:prstGeom>
          <a:noFill/>
          <a:ln cap="flat" cmpd="sng" w="76200">
            <a:solidFill>
              <a:srgbClr val="F3D46A"/>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457200" y="1297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What </a:t>
            </a:r>
            <a:endParaRPr/>
          </a:p>
        </p:txBody>
      </p:sp>
      <p:sp>
        <p:nvSpPr>
          <p:cNvPr id="235" name="Google Shape;235;p37"/>
          <p:cNvSpPr txBox="1"/>
          <p:nvPr>
            <p:ph idx="1" type="body"/>
          </p:nvPr>
        </p:nvSpPr>
        <p:spPr>
          <a:xfrm>
            <a:off x="457200" y="1104900"/>
            <a:ext cx="8229600" cy="35862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Char char="❖"/>
            </a:pPr>
            <a:r>
              <a:rPr lang="en"/>
              <a:t>Over 20% of medium and high risk WEST archived titles are estimated to be under 50% complete</a:t>
            </a:r>
            <a:endParaRPr/>
          </a:p>
          <a:p>
            <a:pPr indent="-381000" lvl="0" marL="457200" rtl="0" algn="l">
              <a:spcBef>
                <a:spcPts val="0"/>
              </a:spcBef>
              <a:spcAft>
                <a:spcPts val="0"/>
              </a:spcAft>
              <a:buSzPts val="2400"/>
              <a:buChar char="❖"/>
            </a:pPr>
            <a:r>
              <a:rPr lang="en"/>
              <a:t>ASU revisited a selection of medium and high risk titles and explored the cost-benefit of different approaches to filling gaps</a:t>
            </a:r>
            <a:endParaRPr/>
          </a:p>
          <a:p>
            <a:pPr indent="-355600" lvl="1" marL="914400" rtl="0" algn="l">
              <a:spcBef>
                <a:spcPts val="0"/>
              </a:spcBef>
              <a:spcAft>
                <a:spcPts val="0"/>
              </a:spcAft>
              <a:buSzPts val="2000"/>
              <a:buChar char="➢"/>
            </a:pPr>
            <a:r>
              <a:rPr lang="en"/>
              <a:t>Extend the commitment to additional local holdings</a:t>
            </a:r>
            <a:endParaRPr/>
          </a:p>
          <a:p>
            <a:pPr indent="-355600" lvl="1" marL="914400" rtl="0" algn="l">
              <a:spcBef>
                <a:spcPts val="0"/>
              </a:spcBef>
              <a:spcAft>
                <a:spcPts val="0"/>
              </a:spcAft>
              <a:buSzPts val="2000"/>
              <a:buChar char="➢"/>
            </a:pPr>
            <a:r>
              <a:rPr lang="en"/>
              <a:t>Revisit ‘calls for holdings’</a:t>
            </a:r>
            <a:endParaRPr/>
          </a:p>
          <a:p>
            <a:pPr indent="-355600" lvl="1" marL="914400" rtl="0" algn="l">
              <a:spcBef>
                <a:spcPts val="0"/>
              </a:spcBef>
              <a:spcAft>
                <a:spcPts val="0"/>
              </a:spcAft>
              <a:buSzPts val="2000"/>
              <a:buChar char="➢"/>
            </a:pPr>
            <a:r>
              <a:rPr lang="en"/>
              <a:t>Passive approach - receiving incidental offers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457200" y="1297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So What </a:t>
            </a:r>
            <a:endParaRPr/>
          </a:p>
        </p:txBody>
      </p:sp>
      <p:sp>
        <p:nvSpPr>
          <p:cNvPr id="241" name="Google Shape;241;p38"/>
          <p:cNvSpPr txBox="1"/>
          <p:nvPr>
            <p:ph idx="1" type="body"/>
          </p:nvPr>
        </p:nvSpPr>
        <p:spPr>
          <a:xfrm>
            <a:off x="457200" y="1104900"/>
            <a:ext cx="8229600" cy="35862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Char char="❖"/>
            </a:pPr>
            <a:r>
              <a:rPr lang="en"/>
              <a:t>To ensure future access and our ability to digitize content we need the medium and high risk titles to be as complete as possible…</a:t>
            </a:r>
            <a:endParaRPr/>
          </a:p>
          <a:p>
            <a:pPr indent="-355600" lvl="1" marL="914400" rtl="0" algn="l">
              <a:spcBef>
                <a:spcPts val="0"/>
              </a:spcBef>
              <a:spcAft>
                <a:spcPts val="0"/>
              </a:spcAft>
              <a:buSzPts val="2000"/>
              <a:buChar char="➢"/>
            </a:pPr>
            <a:r>
              <a:rPr lang="en"/>
              <a:t>But what’s the best way to do that outside of the workflows we already have?</a:t>
            </a:r>
            <a:endParaRPr/>
          </a:p>
          <a:p>
            <a:pPr indent="-381000" lvl="0" marL="457200" rtl="0" algn="l">
              <a:spcBef>
                <a:spcPts val="0"/>
              </a:spcBef>
              <a:spcAft>
                <a:spcPts val="0"/>
              </a:spcAft>
              <a:buSzPts val="2400"/>
              <a:buChar char="❖"/>
            </a:pPr>
            <a:r>
              <a:rPr lang="en"/>
              <a:t>Future revisited gap-filling activities should focus on:</a:t>
            </a:r>
            <a:endParaRPr/>
          </a:p>
          <a:p>
            <a:pPr indent="-355600" lvl="1" marL="914400" rtl="0" algn="l">
              <a:spcBef>
                <a:spcPts val="0"/>
              </a:spcBef>
              <a:spcAft>
                <a:spcPts val="0"/>
              </a:spcAft>
              <a:buSzPts val="2000"/>
              <a:buChar char="➢"/>
            </a:pPr>
            <a:r>
              <a:rPr lang="en"/>
              <a:t>Building on additional local holdings to extend archived titles</a:t>
            </a:r>
            <a:endParaRPr/>
          </a:p>
          <a:p>
            <a:pPr indent="-355600" lvl="1" marL="914400" rtl="0" algn="l">
              <a:spcBef>
                <a:spcPts val="0"/>
              </a:spcBef>
              <a:spcAft>
                <a:spcPts val="0"/>
              </a:spcAft>
              <a:buSzPts val="2000"/>
              <a:buChar char="➢"/>
            </a:pPr>
            <a:r>
              <a:rPr lang="en"/>
              <a:t>Generally encouraging WEST members to make offers leveraging tools in AGUA and JRNL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457200" y="1297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Now What</a:t>
            </a:r>
            <a:endParaRPr/>
          </a:p>
        </p:txBody>
      </p:sp>
      <p:sp>
        <p:nvSpPr>
          <p:cNvPr id="247" name="Google Shape;247;p39"/>
          <p:cNvSpPr txBox="1"/>
          <p:nvPr>
            <p:ph idx="1" type="body"/>
          </p:nvPr>
        </p:nvSpPr>
        <p:spPr>
          <a:xfrm>
            <a:off x="457200" y="1104900"/>
            <a:ext cx="8229600" cy="35862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Char char="❖"/>
            </a:pPr>
            <a:r>
              <a:rPr lang="en"/>
              <a:t>ASU was particularly well-positioned for the pilot because:</a:t>
            </a:r>
            <a:endParaRPr/>
          </a:p>
          <a:p>
            <a:pPr indent="-355600" lvl="1" marL="914400" rtl="0" algn="l">
              <a:spcBef>
                <a:spcPts val="0"/>
              </a:spcBef>
              <a:spcAft>
                <a:spcPts val="0"/>
              </a:spcAft>
              <a:buSzPts val="2000"/>
              <a:buChar char="➢"/>
            </a:pPr>
            <a:r>
              <a:rPr lang="en"/>
              <a:t>Long-time Builder with deep institutional memory and experience of WEST workflows</a:t>
            </a:r>
            <a:endParaRPr/>
          </a:p>
          <a:p>
            <a:pPr indent="-355600" lvl="1" marL="914400" rtl="0" algn="l">
              <a:spcBef>
                <a:spcPts val="0"/>
              </a:spcBef>
              <a:spcAft>
                <a:spcPts val="0"/>
              </a:spcAft>
              <a:buSzPts val="2000"/>
              <a:buChar char="➢"/>
            </a:pPr>
            <a:r>
              <a:rPr lang="en"/>
              <a:t>Available capacity </a:t>
            </a:r>
            <a:r>
              <a:rPr lang="en"/>
              <a:t>as we wrapped up the</a:t>
            </a:r>
            <a:r>
              <a:rPr lang="en"/>
              <a:t> pool of eligible new titles</a:t>
            </a:r>
            <a:endParaRPr/>
          </a:p>
          <a:p>
            <a:pPr indent="-355600" lvl="1" marL="914400" rtl="0" algn="l">
              <a:spcBef>
                <a:spcPts val="0"/>
              </a:spcBef>
              <a:spcAft>
                <a:spcPts val="0"/>
              </a:spcAft>
              <a:buSzPts val="2000"/>
              <a:buChar char="➢"/>
            </a:pPr>
            <a:r>
              <a:rPr lang="en"/>
              <a:t>Interest in exploring new avenues for collective collections</a:t>
            </a:r>
            <a:endParaRPr/>
          </a:p>
          <a:p>
            <a:pPr indent="-381000" lvl="0" marL="457200" rtl="0" algn="l">
              <a:spcBef>
                <a:spcPts val="0"/>
              </a:spcBef>
              <a:spcAft>
                <a:spcPts val="0"/>
              </a:spcAft>
              <a:buSzPts val="2400"/>
              <a:buChar char="❖"/>
            </a:pPr>
            <a:r>
              <a:rPr lang="en"/>
              <a:t>Selected recommendations for WEST include:</a:t>
            </a:r>
            <a:endParaRPr/>
          </a:p>
          <a:p>
            <a:pPr indent="-355600" lvl="1" marL="914400" rtl="0" algn="l">
              <a:spcBef>
                <a:spcPts val="0"/>
              </a:spcBef>
              <a:spcAft>
                <a:spcPts val="0"/>
              </a:spcAft>
              <a:buSzPts val="2000"/>
              <a:buChar char="➢"/>
            </a:pPr>
            <a:r>
              <a:rPr lang="en"/>
              <a:t>C</a:t>
            </a:r>
            <a:r>
              <a:rPr lang="en"/>
              <a:t>onsider updating disclosure guidelines to include the </a:t>
            </a:r>
            <a:r>
              <a:rPr lang="en"/>
              <a:t>entire</a:t>
            </a:r>
            <a:r>
              <a:rPr lang="en"/>
              <a:t> run of the journal family</a:t>
            </a:r>
            <a:endParaRPr/>
          </a:p>
          <a:p>
            <a:pPr indent="-355600" lvl="1" marL="914400" rtl="0" algn="l">
              <a:spcBef>
                <a:spcPts val="0"/>
              </a:spcBef>
              <a:spcAft>
                <a:spcPts val="0"/>
              </a:spcAft>
              <a:buSzPts val="2000"/>
              <a:buChar char="➢"/>
            </a:pPr>
            <a:r>
              <a:rPr lang="en"/>
              <a:t>Consider investigating the effectiveness of calls for holdings</a:t>
            </a:r>
            <a:endParaRPr/>
          </a:p>
          <a:p>
            <a:pPr indent="-355600" lvl="1" marL="914400" rtl="0" algn="l">
              <a:spcBef>
                <a:spcPts val="0"/>
              </a:spcBef>
              <a:spcAft>
                <a:spcPts val="0"/>
              </a:spcAft>
              <a:buSzPts val="2000"/>
              <a:buChar char="➢"/>
            </a:pPr>
            <a:r>
              <a:rPr lang="en"/>
              <a:t>Continue to invest in infrastructure (e.g., JRNL and AGUA)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457200" y="129778"/>
            <a:ext cx="8229600" cy="8574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b="1" lang="en"/>
              <a:t>Sound and Visual Check</a:t>
            </a:r>
            <a:endParaRPr b="1"/>
          </a:p>
        </p:txBody>
      </p:sp>
      <p:sp>
        <p:nvSpPr>
          <p:cNvPr id="140" name="Google Shape;140;p22"/>
          <p:cNvSpPr txBox="1"/>
          <p:nvPr>
            <p:ph idx="1" type="body"/>
          </p:nvPr>
        </p:nvSpPr>
        <p:spPr>
          <a:xfrm>
            <a:off x="457200" y="1104900"/>
            <a:ext cx="8229600" cy="3586200"/>
          </a:xfrm>
          <a:prstGeom prst="rect">
            <a:avLst/>
          </a:prstGeom>
          <a:noFill/>
          <a:ln>
            <a:noFill/>
          </a:ln>
        </p:spPr>
        <p:txBody>
          <a:bodyPr anchorCtr="0" anchor="t" bIns="34275" lIns="68575" spcFirstLastPara="1" rIns="68575" wrap="square" tIns="34275">
            <a:noAutofit/>
          </a:bodyPr>
          <a:lstStyle/>
          <a:p>
            <a:pPr indent="0" lvl="0" marL="0" rtl="0" algn="ctr">
              <a:spcBef>
                <a:spcPts val="500"/>
              </a:spcBef>
              <a:spcAft>
                <a:spcPts val="0"/>
              </a:spcAft>
              <a:buClr>
                <a:schemeClr val="dk1"/>
              </a:buClr>
              <a:buSzPts val="2400"/>
              <a:buNone/>
            </a:pPr>
            <a:r>
              <a:rPr lang="en"/>
              <a:t>Can you hear the presenter?</a:t>
            </a:r>
            <a:endParaRPr/>
          </a:p>
          <a:p>
            <a:pPr indent="0" lvl="0" marL="0" rtl="0" algn="ctr">
              <a:spcBef>
                <a:spcPts val="500"/>
              </a:spcBef>
              <a:spcAft>
                <a:spcPts val="0"/>
              </a:spcAft>
              <a:buClr>
                <a:schemeClr val="dk1"/>
              </a:buClr>
              <a:buSzPts val="2400"/>
              <a:buNone/>
            </a:pPr>
            <a:r>
              <a:rPr lang="en"/>
              <a:t>(please note any audio issues in the chat)</a:t>
            </a:r>
            <a:endParaRPr/>
          </a:p>
          <a:p>
            <a:pPr indent="0" lvl="0" marL="0" rtl="0" algn="ctr">
              <a:spcBef>
                <a:spcPts val="500"/>
              </a:spcBef>
              <a:spcAft>
                <a:spcPts val="0"/>
              </a:spcAft>
              <a:buClr>
                <a:schemeClr val="dk1"/>
              </a:buClr>
              <a:buSzPts val="2400"/>
              <a:buNone/>
            </a:pPr>
            <a:r>
              <a:t/>
            </a:r>
            <a:endParaRPr/>
          </a:p>
          <a:p>
            <a:pPr indent="0" lvl="0" marL="914400" rtl="0" algn="l">
              <a:spcBef>
                <a:spcPts val="500"/>
              </a:spcBef>
              <a:spcAft>
                <a:spcPts val="0"/>
              </a:spcAft>
              <a:buClr>
                <a:schemeClr val="dk1"/>
              </a:buClr>
              <a:buSzPts val="2400"/>
              <a:buNone/>
            </a:pPr>
            <a:r>
              <a:rPr lang="en"/>
              <a:t>Zoom Live Transcript is enabled → </a:t>
            </a:r>
            <a:endParaRPr/>
          </a:p>
          <a:p>
            <a:pPr indent="0" lvl="0" marL="0" rtl="0" algn="ctr">
              <a:spcBef>
                <a:spcPts val="500"/>
              </a:spcBef>
              <a:spcAft>
                <a:spcPts val="0"/>
              </a:spcAft>
              <a:buClr>
                <a:schemeClr val="dk1"/>
              </a:buClr>
              <a:buSzPts val="2400"/>
              <a:buNone/>
            </a:pPr>
            <a:r>
              <a:t/>
            </a:r>
            <a:endParaRPr/>
          </a:p>
          <a:p>
            <a:pPr indent="0" lvl="0" marL="0" rtl="0" algn="ctr">
              <a:spcBef>
                <a:spcPts val="500"/>
              </a:spcBef>
              <a:spcAft>
                <a:spcPts val="0"/>
              </a:spcAft>
              <a:buClr>
                <a:schemeClr val="dk1"/>
              </a:buClr>
              <a:buSzPts val="2400"/>
              <a:buNone/>
            </a:pPr>
            <a:r>
              <a:rPr lang="en"/>
              <a:t>This meeting is being recorded.</a:t>
            </a:r>
            <a:endParaRPr/>
          </a:p>
        </p:txBody>
      </p:sp>
      <p:pic>
        <p:nvPicPr>
          <p:cNvPr id="141" name="Google Shape;141;p22"/>
          <p:cNvPicPr preferRelativeResize="0"/>
          <p:nvPr/>
        </p:nvPicPr>
        <p:blipFill rotWithShape="1">
          <a:blip r:embed="rId3">
            <a:alphaModFix/>
          </a:blip>
          <a:srcRect b="3269" l="0" r="0" t="0"/>
          <a:stretch/>
        </p:blipFill>
        <p:spPr>
          <a:xfrm>
            <a:off x="5746675" y="2326425"/>
            <a:ext cx="2009375" cy="1108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7557"/>
        </a:solidFill>
      </p:bgPr>
    </p:bg>
    <p:spTree>
      <p:nvGrpSpPr>
        <p:cNvPr id="251" name="Shape 251"/>
        <p:cNvGrpSpPr/>
        <p:nvPr/>
      </p:nvGrpSpPr>
      <p:grpSpPr>
        <a:xfrm>
          <a:off x="0" y="0"/>
          <a:ext cx="0" cy="0"/>
          <a:chOff x="0" y="0"/>
          <a:chExt cx="0" cy="0"/>
        </a:xfrm>
      </p:grpSpPr>
      <p:sp>
        <p:nvSpPr>
          <p:cNvPr id="252" name="Google Shape;252;p40"/>
          <p:cNvSpPr txBox="1"/>
          <p:nvPr>
            <p:ph idx="1" type="subTitle"/>
          </p:nvPr>
        </p:nvSpPr>
        <p:spPr>
          <a:xfrm>
            <a:off x="236850" y="1186525"/>
            <a:ext cx="8983200" cy="2673600"/>
          </a:xfrm>
          <a:prstGeom prst="rect">
            <a:avLst/>
          </a:prstGeom>
        </p:spPr>
        <p:txBody>
          <a:bodyPr anchorCtr="0" anchor="b" bIns="45700" lIns="91425" spcFirstLastPara="1" rIns="91425" wrap="square" tIns="45700">
            <a:noAutofit/>
          </a:bodyPr>
          <a:lstStyle/>
          <a:p>
            <a:pPr indent="0" lvl="0" marL="0" rtl="0" algn="l">
              <a:spcBef>
                <a:spcPts val="500"/>
              </a:spcBef>
              <a:spcAft>
                <a:spcPts val="0"/>
              </a:spcAft>
              <a:buNone/>
            </a:pPr>
            <a:r>
              <a:rPr i="1" lang="en" sz="2800">
                <a:solidFill>
                  <a:srgbClr val="FFFFFF"/>
                </a:solidFill>
              </a:rPr>
              <a:t>WEST Communication Resources</a:t>
            </a:r>
            <a:endParaRPr i="1" sz="2800">
              <a:solidFill>
                <a:srgbClr val="FFFFFF"/>
              </a:solidFill>
            </a:endParaRPr>
          </a:p>
          <a:p>
            <a:pPr indent="0" lvl="0" marL="0" rtl="0" algn="l">
              <a:spcBef>
                <a:spcPts val="500"/>
              </a:spcBef>
              <a:spcAft>
                <a:spcPts val="0"/>
              </a:spcAft>
              <a:buNone/>
            </a:pPr>
            <a:r>
              <a:rPr lang="en" sz="2200">
                <a:solidFill>
                  <a:srgbClr val="FFFFFF"/>
                </a:solidFill>
              </a:rPr>
              <a:t>Nika Burns Teshin</a:t>
            </a:r>
            <a:endParaRPr sz="2200">
              <a:solidFill>
                <a:srgbClr val="FFFFFF"/>
              </a:solidFill>
            </a:endParaRPr>
          </a:p>
          <a:p>
            <a:pPr indent="0" lvl="0" marL="0" rtl="0" algn="l">
              <a:spcBef>
                <a:spcPts val="500"/>
              </a:spcBef>
              <a:spcAft>
                <a:spcPts val="0"/>
              </a:spcAft>
              <a:buNone/>
            </a:pPr>
            <a:r>
              <a:rPr lang="en" sz="2200">
                <a:solidFill>
                  <a:srgbClr val="FFFFFF"/>
                </a:solidFill>
              </a:rPr>
              <a:t>Shared Print Analyst</a:t>
            </a:r>
            <a:endParaRPr sz="2200">
              <a:solidFill>
                <a:srgbClr val="FFFFFF"/>
              </a:solidFill>
            </a:endParaRPr>
          </a:p>
          <a:p>
            <a:pPr indent="0" lvl="0" marL="0" rtl="0" algn="l">
              <a:spcBef>
                <a:spcPts val="500"/>
              </a:spcBef>
              <a:spcAft>
                <a:spcPts val="0"/>
              </a:spcAft>
              <a:buNone/>
            </a:pPr>
            <a:r>
              <a:rPr lang="en" sz="2200">
                <a:solidFill>
                  <a:srgbClr val="FFFFFF"/>
                </a:solidFill>
              </a:rPr>
              <a:t>WEST</a:t>
            </a:r>
            <a:endParaRPr sz="2000">
              <a:solidFill>
                <a:srgbClr val="FFFFFF"/>
              </a:solidFill>
            </a:endParaRPr>
          </a:p>
          <a:p>
            <a:pPr indent="0" lvl="0" marL="0" rtl="0" algn="l">
              <a:spcBef>
                <a:spcPts val="500"/>
              </a:spcBef>
              <a:spcAft>
                <a:spcPts val="0"/>
              </a:spcAft>
              <a:buNone/>
            </a:pPr>
            <a:r>
              <a:t/>
            </a:r>
            <a:endParaRPr>
              <a:solidFill>
                <a:srgbClr val="FFFFFF"/>
              </a:solidFill>
            </a:endParaRPr>
          </a:p>
        </p:txBody>
      </p:sp>
      <p:pic>
        <p:nvPicPr>
          <p:cNvPr id="253" name="Google Shape;253;p40"/>
          <p:cNvPicPr preferRelativeResize="0"/>
          <p:nvPr/>
        </p:nvPicPr>
        <p:blipFill>
          <a:blip r:embed="rId3">
            <a:alphaModFix/>
          </a:blip>
          <a:stretch>
            <a:fillRect/>
          </a:stretch>
        </p:blipFill>
        <p:spPr>
          <a:xfrm>
            <a:off x="6575425" y="2505200"/>
            <a:ext cx="2143925" cy="2143925"/>
          </a:xfrm>
          <a:prstGeom prst="rect">
            <a:avLst/>
          </a:prstGeom>
          <a:noFill/>
          <a:ln cap="flat" cmpd="sng" w="76200">
            <a:solidFill>
              <a:srgbClr val="BB4A2C"/>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457200" y="1297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What </a:t>
            </a:r>
            <a:endParaRPr/>
          </a:p>
        </p:txBody>
      </p:sp>
      <p:sp>
        <p:nvSpPr>
          <p:cNvPr id="259" name="Google Shape;259;p41"/>
          <p:cNvSpPr txBox="1"/>
          <p:nvPr>
            <p:ph idx="1" type="body"/>
          </p:nvPr>
        </p:nvSpPr>
        <p:spPr>
          <a:xfrm>
            <a:off x="457200" y="1104900"/>
            <a:ext cx="8229600" cy="3586200"/>
          </a:xfrm>
          <a:prstGeom prst="rect">
            <a:avLst/>
          </a:prstGeom>
        </p:spPr>
        <p:txBody>
          <a:bodyPr anchorCtr="0" anchor="t" bIns="45700" lIns="91425" spcFirstLastPara="1" rIns="91425" wrap="square" tIns="45700">
            <a:noAutofit/>
          </a:bodyPr>
          <a:lstStyle/>
          <a:p>
            <a:pPr indent="-374650" lvl="0" marL="457200" rtl="0" algn="l">
              <a:spcBef>
                <a:spcPts val="500"/>
              </a:spcBef>
              <a:spcAft>
                <a:spcPts val="0"/>
              </a:spcAft>
              <a:buSzPts val="2300"/>
              <a:buChar char="❖"/>
            </a:pPr>
            <a:r>
              <a:rPr lang="en" sz="2300"/>
              <a:t>We are working to connect WEST and member priorities and highlight those connections by </a:t>
            </a:r>
            <a:r>
              <a:rPr lang="en" sz="2300"/>
              <a:t>enhancing existing communication resources and creating new ones</a:t>
            </a:r>
            <a:endParaRPr sz="2300"/>
          </a:p>
          <a:p>
            <a:pPr indent="-336550" lvl="1" marL="914400" rtl="0" algn="l">
              <a:spcBef>
                <a:spcPts val="0"/>
              </a:spcBef>
              <a:spcAft>
                <a:spcPts val="0"/>
              </a:spcAft>
              <a:buSzPts val="1700"/>
              <a:buChar char="➢"/>
            </a:pPr>
            <a:r>
              <a:rPr lang="en" u="sng">
                <a:solidFill>
                  <a:schemeClr val="hlink"/>
                </a:solidFill>
                <a:hlinkClick r:id="rId3"/>
              </a:rPr>
              <a:t>M</a:t>
            </a:r>
            <a:r>
              <a:rPr lang="en" u="sng">
                <a:solidFill>
                  <a:schemeClr val="hlink"/>
                </a:solidFill>
                <a:hlinkClick r:id="rId4"/>
              </a:rPr>
              <a:t>ember strategic priority analysis </a:t>
            </a:r>
            <a:br>
              <a:rPr lang="en" sz="2300"/>
            </a:br>
            <a:endParaRPr sz="2300"/>
          </a:p>
          <a:p>
            <a:pPr indent="-374650" lvl="0" marL="457200" rtl="0" algn="l">
              <a:spcBef>
                <a:spcPts val="0"/>
              </a:spcBef>
              <a:spcAft>
                <a:spcPts val="0"/>
              </a:spcAft>
              <a:buSzPts val="2300"/>
              <a:buChar char="❖"/>
            </a:pPr>
            <a:r>
              <a:rPr b="1" lang="en" sz="2300"/>
              <a:t>Goal:</a:t>
            </a:r>
            <a:r>
              <a:rPr lang="en" sz="2300"/>
              <a:t> Help member libraries connect their work in WEST with work happening across their libraries</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457200" y="0"/>
            <a:ext cx="45735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So What </a:t>
            </a:r>
            <a:endParaRPr/>
          </a:p>
        </p:txBody>
      </p:sp>
      <p:sp>
        <p:nvSpPr>
          <p:cNvPr id="265" name="Google Shape;265;p42"/>
          <p:cNvSpPr txBox="1"/>
          <p:nvPr>
            <p:ph idx="1" type="body"/>
          </p:nvPr>
        </p:nvSpPr>
        <p:spPr>
          <a:xfrm>
            <a:off x="457200" y="736750"/>
            <a:ext cx="4573500" cy="4224000"/>
          </a:xfrm>
          <a:prstGeom prst="rect">
            <a:avLst/>
          </a:prstGeom>
        </p:spPr>
        <p:txBody>
          <a:bodyPr anchorCtr="0" anchor="t" bIns="45700" lIns="91425" spcFirstLastPara="1" rIns="91425" wrap="square" tIns="45700">
            <a:noAutofit/>
          </a:bodyPr>
          <a:lstStyle/>
          <a:p>
            <a:pPr indent="-355600" lvl="0" marL="457200" rtl="0" algn="l">
              <a:spcBef>
                <a:spcPts val="500"/>
              </a:spcBef>
              <a:spcAft>
                <a:spcPts val="0"/>
              </a:spcAft>
              <a:buSzPts val="2000"/>
              <a:buChar char="❖"/>
            </a:pPr>
            <a:r>
              <a:rPr lang="en" sz="2000"/>
              <a:t>R</a:t>
            </a:r>
            <a:r>
              <a:rPr lang="en" sz="2000"/>
              <a:t>ecent blog posts with examples and more information:</a:t>
            </a:r>
            <a:endParaRPr sz="2000"/>
          </a:p>
          <a:p>
            <a:pPr indent="-336550" lvl="1" marL="914400" rtl="0" algn="l">
              <a:spcBef>
                <a:spcPts val="0"/>
              </a:spcBef>
              <a:spcAft>
                <a:spcPts val="0"/>
              </a:spcAft>
              <a:buSzPts val="1700"/>
              <a:buChar char="➢"/>
            </a:pPr>
            <a:r>
              <a:rPr lang="en" sz="1700"/>
              <a:t>Moments of Community Action:</a:t>
            </a:r>
            <a:endParaRPr sz="1700"/>
          </a:p>
          <a:p>
            <a:pPr indent="-336550" lvl="2" marL="1371600" rtl="0" algn="l">
              <a:spcBef>
                <a:spcPts val="0"/>
              </a:spcBef>
              <a:spcAft>
                <a:spcPts val="0"/>
              </a:spcAft>
              <a:buSzPts val="1700"/>
              <a:buChar char="■"/>
            </a:pPr>
            <a:r>
              <a:rPr lang="en" sz="1700" u="sng">
                <a:solidFill>
                  <a:schemeClr val="hlink"/>
                </a:solidFill>
                <a:hlinkClick r:id="rId3"/>
              </a:rPr>
              <a:t>Celebrating WEST Member Contributions to Community Documentation</a:t>
            </a:r>
            <a:endParaRPr sz="1700"/>
          </a:p>
          <a:p>
            <a:pPr indent="-336550" lvl="2" marL="1371600" rtl="0" algn="l">
              <a:spcBef>
                <a:spcPts val="0"/>
              </a:spcBef>
              <a:spcAft>
                <a:spcPts val="0"/>
              </a:spcAft>
              <a:buSzPts val="1700"/>
              <a:buChar char="■"/>
            </a:pPr>
            <a:r>
              <a:rPr lang="en" sz="1700" u="sng">
                <a:solidFill>
                  <a:schemeClr val="hlink"/>
                </a:solidFill>
                <a:hlinkClick r:id="rId4"/>
              </a:rPr>
              <a:t>The Iowa State Cyclones Answer the Call (for Holdings)</a:t>
            </a:r>
            <a:endParaRPr sz="1700"/>
          </a:p>
          <a:p>
            <a:pPr indent="-336550" lvl="1" marL="914400" rtl="0" algn="l">
              <a:spcBef>
                <a:spcPts val="0"/>
              </a:spcBef>
              <a:spcAft>
                <a:spcPts val="0"/>
              </a:spcAft>
              <a:buSzPts val="1700"/>
              <a:buChar char="➢"/>
            </a:pPr>
            <a:r>
              <a:rPr lang="en" sz="1700"/>
              <a:t>Deselection Deep Dives: </a:t>
            </a:r>
            <a:endParaRPr sz="1700"/>
          </a:p>
          <a:p>
            <a:pPr indent="-336550" lvl="2" marL="1371600" rtl="0" algn="l">
              <a:spcBef>
                <a:spcPts val="0"/>
              </a:spcBef>
              <a:spcAft>
                <a:spcPts val="0"/>
              </a:spcAft>
              <a:buSzPts val="1700"/>
              <a:buChar char="■"/>
            </a:pPr>
            <a:r>
              <a:rPr lang="en" sz="1700" u="sng">
                <a:solidFill>
                  <a:schemeClr val="hlink"/>
                </a:solidFill>
                <a:hlinkClick r:id="rId5"/>
              </a:rPr>
              <a:t>San Diego State University</a:t>
            </a:r>
            <a:endParaRPr sz="1700"/>
          </a:p>
          <a:p>
            <a:pPr indent="-336550" lvl="2" marL="1371600" rtl="0" algn="l">
              <a:spcBef>
                <a:spcPts val="0"/>
              </a:spcBef>
              <a:spcAft>
                <a:spcPts val="0"/>
              </a:spcAft>
              <a:buSzPts val="1700"/>
              <a:buChar char="■"/>
            </a:pPr>
            <a:r>
              <a:rPr lang="en" sz="1700" u="sng">
                <a:solidFill>
                  <a:schemeClr val="hlink"/>
                </a:solidFill>
                <a:hlinkClick r:id="rId6"/>
              </a:rPr>
              <a:t>Graduate Theological Union</a:t>
            </a:r>
            <a:endParaRPr sz="2000"/>
          </a:p>
          <a:p>
            <a:pPr indent="-355600" lvl="0" marL="457200" rtl="0" algn="l">
              <a:spcBef>
                <a:spcPts val="0"/>
              </a:spcBef>
              <a:spcAft>
                <a:spcPts val="0"/>
              </a:spcAft>
              <a:buSzPts val="2000"/>
              <a:buChar char="❖"/>
            </a:pPr>
            <a:r>
              <a:rPr lang="en" sz="2000"/>
              <a:t>New customized infographics in development</a:t>
            </a:r>
            <a:endParaRPr sz="2000"/>
          </a:p>
        </p:txBody>
      </p:sp>
      <p:pic>
        <p:nvPicPr>
          <p:cNvPr id="266" name="Google Shape;266;p42" title="Infographic for Library Admin - CSU EB.jpg"/>
          <p:cNvPicPr preferRelativeResize="0"/>
          <p:nvPr/>
        </p:nvPicPr>
        <p:blipFill>
          <a:blip r:embed="rId7">
            <a:alphaModFix/>
          </a:blip>
          <a:stretch>
            <a:fillRect/>
          </a:stretch>
        </p:blipFill>
        <p:spPr>
          <a:xfrm>
            <a:off x="7086600" y="0"/>
            <a:ext cx="2057400" cy="5143500"/>
          </a:xfrm>
          <a:prstGeom prst="rect">
            <a:avLst/>
          </a:prstGeom>
          <a:noFill/>
          <a:ln>
            <a:noFill/>
          </a:ln>
        </p:spPr>
      </p:pic>
      <p:pic>
        <p:nvPicPr>
          <p:cNvPr id="267" name="Google Shape;267;p42" title="Infographic for Library Admin - KU.jpg"/>
          <p:cNvPicPr preferRelativeResize="0"/>
          <p:nvPr/>
        </p:nvPicPr>
        <p:blipFill>
          <a:blip r:embed="rId8">
            <a:alphaModFix/>
          </a:blip>
          <a:stretch>
            <a:fillRect/>
          </a:stretch>
        </p:blipFill>
        <p:spPr>
          <a:xfrm>
            <a:off x="7086600" y="0"/>
            <a:ext cx="2057400" cy="5143500"/>
          </a:xfrm>
          <a:prstGeom prst="rect">
            <a:avLst/>
          </a:prstGeom>
          <a:noFill/>
          <a:ln>
            <a:noFill/>
          </a:ln>
        </p:spPr>
      </p:pic>
      <p:pic>
        <p:nvPicPr>
          <p:cNvPr id="268" name="Google Shape;268;p42" title="Infographic for Library Admin - CSU EB.jpg"/>
          <p:cNvPicPr preferRelativeResize="0"/>
          <p:nvPr/>
        </p:nvPicPr>
        <p:blipFill>
          <a:blip r:embed="rId7">
            <a:alphaModFix/>
          </a:blip>
          <a:stretch>
            <a:fillRect/>
          </a:stretch>
        </p:blipFill>
        <p:spPr>
          <a:xfrm>
            <a:off x="5030700" y="0"/>
            <a:ext cx="20574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457200" y="1297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Now What</a:t>
            </a:r>
            <a:endParaRPr/>
          </a:p>
        </p:txBody>
      </p:sp>
      <p:sp>
        <p:nvSpPr>
          <p:cNvPr id="274" name="Google Shape;274;p43"/>
          <p:cNvSpPr txBox="1"/>
          <p:nvPr>
            <p:ph idx="1" type="body"/>
          </p:nvPr>
        </p:nvSpPr>
        <p:spPr>
          <a:xfrm>
            <a:off x="457200" y="1104900"/>
            <a:ext cx="8229600" cy="35862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Char char="❖"/>
            </a:pPr>
            <a:r>
              <a:rPr lang="en"/>
              <a:t>We will be continuing our Deselection Deep Dives and Moments of Community Action</a:t>
            </a:r>
            <a:endParaRPr/>
          </a:p>
          <a:p>
            <a:pPr indent="-381000" lvl="0" marL="457200" rtl="0" algn="l">
              <a:spcBef>
                <a:spcPts val="0"/>
              </a:spcBef>
              <a:spcAft>
                <a:spcPts val="0"/>
              </a:spcAft>
              <a:buSzPts val="2400"/>
              <a:buChar char="❖"/>
            </a:pPr>
            <a:r>
              <a:rPr lang="en"/>
              <a:t>We are also working to determine how/when customized infographics will be distributed to members</a:t>
            </a:r>
            <a:endParaRPr/>
          </a:p>
          <a:p>
            <a:pPr indent="-381000" lvl="0" marL="457200" rtl="0" algn="l">
              <a:spcBef>
                <a:spcPts val="0"/>
              </a:spcBef>
              <a:spcAft>
                <a:spcPts val="0"/>
              </a:spcAft>
              <a:buSzPts val="2400"/>
              <a:buChar char="❖"/>
            </a:pPr>
            <a:r>
              <a:rPr lang="en"/>
              <a:t>Looking for new ways to enhance WEST communication resources based on member needs and priorities</a:t>
            </a:r>
            <a:endParaRPr/>
          </a:p>
          <a:p>
            <a:pPr indent="-381000" lvl="0" marL="457200" rtl="0" algn="l">
              <a:spcBef>
                <a:spcPts val="0"/>
              </a:spcBef>
              <a:spcAft>
                <a:spcPts val="0"/>
              </a:spcAft>
              <a:buSzPts val="2400"/>
              <a:buChar char="❖"/>
            </a:pPr>
            <a:r>
              <a:rPr lang="en"/>
              <a:t>Send any questions / comments / feedback to Nika Burns Teshin (</a:t>
            </a:r>
            <a:r>
              <a:rPr lang="en" u="sng">
                <a:solidFill>
                  <a:schemeClr val="hlink"/>
                </a:solidFill>
                <a:hlinkClick r:id="rId3"/>
              </a:rPr>
              <a:t>nika.worth@ucop.edu</a:t>
            </a:r>
            <a:r>
              <a:rPr lang="en"/>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4"/>
          <p:cNvSpPr txBox="1"/>
          <p:nvPr>
            <p:ph type="title"/>
          </p:nvPr>
        </p:nvSpPr>
        <p:spPr>
          <a:xfrm>
            <a:off x="722313" y="3182540"/>
            <a:ext cx="7772400" cy="1021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Audience Questions &amp; Discussion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1371600" y="900019"/>
            <a:ext cx="7613400" cy="557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Thank you &amp; closing</a:t>
            </a:r>
            <a:endParaRPr/>
          </a:p>
        </p:txBody>
      </p:sp>
      <p:sp>
        <p:nvSpPr>
          <p:cNvPr id="285" name="Google Shape;285;p45"/>
          <p:cNvSpPr txBox="1"/>
          <p:nvPr>
            <p:ph idx="1" type="subTitle"/>
          </p:nvPr>
        </p:nvSpPr>
        <p:spPr>
          <a:xfrm>
            <a:off x="1371600" y="1513388"/>
            <a:ext cx="6742200" cy="1210800"/>
          </a:xfrm>
          <a:prstGeom prst="rect">
            <a:avLst/>
          </a:prstGeom>
        </p:spPr>
        <p:txBody>
          <a:bodyPr anchorCtr="0" anchor="ctr" bIns="45700" lIns="91425" spcFirstLastPara="1" rIns="91425" wrap="square" tIns="45700">
            <a:noAutofit/>
          </a:bodyPr>
          <a:lstStyle/>
          <a:p>
            <a:pPr indent="0" lvl="0" marL="0" rtl="0" algn="l">
              <a:spcBef>
                <a:spcPts val="500"/>
              </a:spcBef>
              <a:spcAft>
                <a:spcPts val="0"/>
              </a:spcAft>
              <a:buNone/>
            </a:pPr>
            <a:r>
              <a:rPr lang="en"/>
              <a:t>Jo Anne Newyear-Ramirez</a:t>
            </a:r>
            <a:r>
              <a:rPr lang="en"/>
              <a:t> (University of California Berkeley, WEST Executive Committee chair) </a:t>
            </a:r>
            <a:endParaRPr/>
          </a:p>
        </p:txBody>
      </p:sp>
      <p:sp>
        <p:nvSpPr>
          <p:cNvPr id="286" name="Google Shape;286;p45"/>
          <p:cNvSpPr txBox="1"/>
          <p:nvPr/>
        </p:nvSpPr>
        <p:spPr>
          <a:xfrm>
            <a:off x="1371600" y="2780175"/>
            <a:ext cx="7772400" cy="218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00"/>
              </a:spcBef>
              <a:spcAft>
                <a:spcPts val="0"/>
              </a:spcAft>
              <a:buNone/>
            </a:pPr>
            <a:r>
              <a:rPr lang="en" sz="2000">
                <a:solidFill>
                  <a:srgbClr val="666666"/>
                </a:solidFill>
                <a:latin typeface="Twentieth Century"/>
                <a:ea typeface="Twentieth Century"/>
                <a:cs typeface="Twentieth Century"/>
                <a:sym typeface="Twentieth Century"/>
              </a:rPr>
              <a:t>Alison Wohlers</a:t>
            </a:r>
            <a:r>
              <a:rPr lang="en" sz="2000">
                <a:solidFill>
                  <a:srgbClr val="666666"/>
                </a:solidFill>
                <a:latin typeface="Twentieth Century"/>
                <a:ea typeface="Twentieth Century"/>
                <a:cs typeface="Twentieth Century"/>
                <a:sym typeface="Twentieth Century"/>
              </a:rPr>
              <a:t>, WEST Program Manager</a:t>
            </a:r>
            <a:endParaRPr sz="2000">
              <a:solidFill>
                <a:srgbClr val="666666"/>
              </a:solidFill>
              <a:latin typeface="Twentieth Century"/>
              <a:ea typeface="Twentieth Century"/>
              <a:cs typeface="Twentieth Century"/>
              <a:sym typeface="Twentieth Century"/>
            </a:endParaRPr>
          </a:p>
          <a:p>
            <a:pPr indent="0" lvl="0" marL="457200" rtl="0" algn="l">
              <a:lnSpc>
                <a:spcPct val="115000"/>
              </a:lnSpc>
              <a:spcBef>
                <a:spcPts val="0"/>
              </a:spcBef>
              <a:spcAft>
                <a:spcPts val="0"/>
              </a:spcAft>
              <a:buNone/>
            </a:pPr>
            <a:r>
              <a:rPr lang="en" sz="2000" u="sng">
                <a:solidFill>
                  <a:srgbClr val="0000FF"/>
                </a:solidFill>
                <a:latin typeface="Twentieth Century"/>
                <a:ea typeface="Twentieth Century"/>
                <a:cs typeface="Twentieth Century"/>
                <a:sym typeface="Twentieth Century"/>
                <a:hlinkClick r:id="rId3">
                  <a:extLst>
                    <a:ext uri="{A12FA001-AC4F-418D-AE19-62706E023703}">
                      <ahyp:hlinkClr val="tx"/>
                    </a:ext>
                  </a:extLst>
                </a:hlinkClick>
              </a:rPr>
              <a:t>alison.wohlers@ucop.edu</a:t>
            </a:r>
            <a:endParaRPr sz="2000">
              <a:solidFill>
                <a:srgbClr val="606060"/>
              </a:solidFill>
              <a:latin typeface="Twentieth Century"/>
              <a:ea typeface="Twentieth Century"/>
              <a:cs typeface="Twentieth Century"/>
              <a:sym typeface="Twentieth Century"/>
            </a:endParaRPr>
          </a:p>
          <a:p>
            <a:pPr indent="0" lvl="0" marL="0" rtl="0" algn="l">
              <a:lnSpc>
                <a:spcPct val="115000"/>
              </a:lnSpc>
              <a:spcBef>
                <a:spcPts val="1600"/>
              </a:spcBef>
              <a:spcAft>
                <a:spcPts val="0"/>
              </a:spcAft>
              <a:buNone/>
            </a:pPr>
            <a:r>
              <a:rPr lang="en" sz="2000">
                <a:solidFill>
                  <a:srgbClr val="666666"/>
                </a:solidFill>
                <a:latin typeface="Twentieth Century"/>
                <a:ea typeface="Twentieth Century"/>
                <a:cs typeface="Twentieth Century"/>
                <a:sym typeface="Twentieth Century"/>
              </a:rPr>
              <a:t>Nika Worth,</a:t>
            </a:r>
            <a:r>
              <a:rPr lang="en" sz="2000">
                <a:solidFill>
                  <a:srgbClr val="666666"/>
                </a:solidFill>
                <a:latin typeface="Twentieth Century"/>
                <a:ea typeface="Twentieth Century"/>
                <a:cs typeface="Twentieth Century"/>
                <a:sym typeface="Twentieth Century"/>
              </a:rPr>
              <a:t> WEST </a:t>
            </a:r>
            <a:r>
              <a:rPr lang="en" sz="2000">
                <a:solidFill>
                  <a:srgbClr val="666666"/>
                </a:solidFill>
                <a:latin typeface="Twentieth Century"/>
                <a:ea typeface="Twentieth Century"/>
                <a:cs typeface="Twentieth Century"/>
                <a:sym typeface="Twentieth Century"/>
              </a:rPr>
              <a:t>Shared Print</a:t>
            </a:r>
            <a:r>
              <a:rPr lang="en" sz="2000">
                <a:solidFill>
                  <a:srgbClr val="666666"/>
                </a:solidFill>
                <a:latin typeface="Twentieth Century"/>
                <a:ea typeface="Twentieth Century"/>
                <a:cs typeface="Twentieth Century"/>
                <a:sym typeface="Twentieth Century"/>
              </a:rPr>
              <a:t> Analyst</a:t>
            </a:r>
            <a:endParaRPr sz="2000">
              <a:solidFill>
                <a:srgbClr val="666666"/>
              </a:solidFill>
              <a:latin typeface="Twentieth Century"/>
              <a:ea typeface="Twentieth Century"/>
              <a:cs typeface="Twentieth Century"/>
              <a:sym typeface="Twentieth Century"/>
            </a:endParaRPr>
          </a:p>
          <a:p>
            <a:pPr indent="0" lvl="0" marL="457200" rtl="0" algn="l">
              <a:lnSpc>
                <a:spcPct val="115000"/>
              </a:lnSpc>
              <a:spcBef>
                <a:spcPts val="0"/>
              </a:spcBef>
              <a:spcAft>
                <a:spcPts val="0"/>
              </a:spcAft>
              <a:buNone/>
            </a:pPr>
            <a:r>
              <a:rPr lang="en" sz="2000" u="sng">
                <a:solidFill>
                  <a:schemeClr val="hlink"/>
                </a:solidFill>
                <a:latin typeface="Twentieth Century"/>
                <a:ea typeface="Twentieth Century"/>
                <a:cs typeface="Twentieth Century"/>
                <a:sym typeface="Twentieth Century"/>
                <a:hlinkClick r:id="rId4"/>
              </a:rPr>
              <a:t>nika.worth@ucop.edu</a:t>
            </a:r>
            <a:r>
              <a:rPr lang="en" sz="2000">
                <a:solidFill>
                  <a:srgbClr val="666666"/>
                </a:solidFill>
                <a:latin typeface="Twentieth Century"/>
                <a:ea typeface="Twentieth Century"/>
                <a:cs typeface="Twentieth Century"/>
                <a:sym typeface="Twentieth Century"/>
              </a:rPr>
              <a:t>  </a:t>
            </a:r>
            <a:endParaRPr sz="2000">
              <a:solidFill>
                <a:srgbClr val="606060"/>
              </a:solidFill>
              <a:latin typeface="Twentieth Century"/>
              <a:ea typeface="Twentieth Century"/>
              <a:cs typeface="Twentieth Century"/>
              <a:sym typeface="Twentieth Century"/>
            </a:endParaRPr>
          </a:p>
          <a:p>
            <a:pPr indent="0" lvl="0" marL="0" rtl="0" algn="l">
              <a:lnSpc>
                <a:spcPct val="115000"/>
              </a:lnSpc>
              <a:spcBef>
                <a:spcPts val="500"/>
              </a:spcBef>
              <a:spcAft>
                <a:spcPts val="1600"/>
              </a:spcAft>
              <a:buNone/>
            </a:pPr>
            <a:r>
              <a:rPr lang="en" sz="2000" u="sng">
                <a:solidFill>
                  <a:srgbClr val="0000FF"/>
                </a:solidFill>
                <a:latin typeface="Twentieth Century"/>
                <a:ea typeface="Twentieth Century"/>
                <a:cs typeface="Twentieth Century"/>
                <a:sym typeface="Twentieth Century"/>
                <a:hlinkClick r:id="rId5">
                  <a:extLst>
                    <a:ext uri="{A12FA001-AC4F-418D-AE19-62706E023703}">
                      <ahyp:hlinkClr val="tx"/>
                    </a:ext>
                  </a:extLst>
                </a:hlinkClick>
              </a:rPr>
              <a:t>https://cdlib.org/west/</a:t>
            </a:r>
            <a:endParaRPr sz="2000">
              <a:solidFill>
                <a:srgbClr val="606060"/>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ctrTitle"/>
          </p:nvPr>
        </p:nvSpPr>
        <p:spPr>
          <a:xfrm>
            <a:off x="162450" y="1849800"/>
            <a:ext cx="8819100" cy="1102500"/>
          </a:xfrm>
          <a:prstGeom prst="rect">
            <a:avLst/>
          </a:prstGeom>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000"/>
              <a:t>WEST Member Meeting</a:t>
            </a:r>
            <a:endParaRPr sz="3000"/>
          </a:p>
          <a:p>
            <a:pPr indent="0" lvl="0" marL="0" rtl="0" algn="ctr">
              <a:spcBef>
                <a:spcPts val="0"/>
              </a:spcBef>
              <a:spcAft>
                <a:spcPts val="0"/>
              </a:spcAft>
              <a:buNone/>
            </a:pPr>
            <a:r>
              <a:rPr i="1" lang="en" sz="2800"/>
              <a:t>Why WEST Now? Protecting our foundations in times of turmoil and uncertainty</a:t>
            </a:r>
            <a:endParaRPr i="1" sz="2800"/>
          </a:p>
        </p:txBody>
      </p:sp>
      <p:sp>
        <p:nvSpPr>
          <p:cNvPr id="147" name="Google Shape;147;p23"/>
          <p:cNvSpPr txBox="1"/>
          <p:nvPr>
            <p:ph idx="1" type="subTitle"/>
          </p:nvPr>
        </p:nvSpPr>
        <p:spPr>
          <a:xfrm>
            <a:off x="1371600" y="3061399"/>
            <a:ext cx="6400800" cy="20820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 sz="1800"/>
              <a:t>July 24, 2025</a:t>
            </a:r>
            <a:endParaRPr sz="1800"/>
          </a:p>
          <a:p>
            <a:pPr indent="0" lvl="0" marL="0" rtl="0" algn="ctr">
              <a:spcBef>
                <a:spcPts val="640"/>
              </a:spcBef>
              <a:spcAft>
                <a:spcPts val="0"/>
              </a:spcAft>
              <a:buClr>
                <a:schemeClr val="dk1"/>
              </a:buClr>
              <a:buSzPts val="1100"/>
              <a:buFont typeface="Arial"/>
              <a:buNone/>
            </a:pPr>
            <a:r>
              <a:rPr lang="en" sz="1600"/>
              <a:t>10am-11:30am PDT/MST</a:t>
            </a:r>
            <a:endParaRPr sz="1600"/>
          </a:p>
          <a:p>
            <a:pPr indent="0" lvl="0" marL="0" rtl="0" algn="ctr">
              <a:spcBef>
                <a:spcPts val="640"/>
              </a:spcBef>
              <a:spcAft>
                <a:spcPts val="0"/>
              </a:spcAft>
              <a:buClr>
                <a:schemeClr val="dk1"/>
              </a:buClr>
              <a:buSzPts val="1100"/>
              <a:buFont typeface="Arial"/>
              <a:buNone/>
            </a:pPr>
            <a:r>
              <a:rPr lang="en" sz="1600"/>
              <a:t>11am-12:30pm MDT</a:t>
            </a:r>
            <a:endParaRPr sz="1600"/>
          </a:p>
          <a:p>
            <a:pPr indent="0" lvl="0" marL="0" rtl="0" algn="ctr">
              <a:spcBef>
                <a:spcPts val="640"/>
              </a:spcBef>
              <a:spcAft>
                <a:spcPts val="0"/>
              </a:spcAft>
              <a:buClr>
                <a:schemeClr val="dk1"/>
              </a:buClr>
              <a:buSzPts val="1100"/>
              <a:buFont typeface="Arial"/>
              <a:buNone/>
            </a:pPr>
            <a:r>
              <a:rPr lang="en" sz="1600"/>
              <a:t>12-1:30pm CDT</a:t>
            </a:r>
            <a:endParaRPr sz="1600"/>
          </a:p>
          <a:p>
            <a:pPr indent="0" lvl="0" marL="0" rtl="0" algn="ctr">
              <a:spcBef>
                <a:spcPts val="640"/>
              </a:spcBef>
              <a:spcAft>
                <a:spcPts val="0"/>
              </a:spcAft>
              <a:buClr>
                <a:schemeClr val="dk1"/>
              </a:buClr>
              <a:buSzPts val="1100"/>
              <a:buFont typeface="Arial"/>
              <a:buNone/>
            </a:pPr>
            <a:r>
              <a:rPr lang="en" sz="1600"/>
              <a:t>1-2:30pm EDT</a:t>
            </a:r>
            <a:endParaRPr sz="1600"/>
          </a:p>
          <a:p>
            <a:pPr indent="0" lvl="0" marL="0" rtl="0" algn="ctr">
              <a:spcBef>
                <a:spcPts val="640"/>
              </a:spcBef>
              <a:spcAft>
                <a:spcPts val="0"/>
              </a:spcAft>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415438" y="2291965"/>
            <a:ext cx="7772400" cy="1021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Welcome &amp; opening remarks</a:t>
            </a:r>
            <a:endParaRPr/>
          </a:p>
        </p:txBody>
      </p:sp>
      <p:sp>
        <p:nvSpPr>
          <p:cNvPr id="153" name="Google Shape;153;p24"/>
          <p:cNvSpPr txBox="1"/>
          <p:nvPr>
            <p:ph idx="1" type="subTitle"/>
          </p:nvPr>
        </p:nvSpPr>
        <p:spPr>
          <a:xfrm>
            <a:off x="479175" y="1171175"/>
            <a:ext cx="8862600" cy="1120800"/>
          </a:xfrm>
          <a:prstGeom prst="rect">
            <a:avLst/>
          </a:prstGeom>
        </p:spPr>
        <p:txBody>
          <a:bodyPr anchorCtr="0" anchor="b" bIns="45700" lIns="91425" spcFirstLastPara="1" rIns="91425" wrap="square" tIns="45700">
            <a:noAutofit/>
          </a:bodyPr>
          <a:lstStyle/>
          <a:p>
            <a:pPr indent="0" lvl="0" marL="0" rtl="0" algn="l">
              <a:spcBef>
                <a:spcPts val="500"/>
              </a:spcBef>
              <a:spcAft>
                <a:spcPts val="0"/>
              </a:spcAft>
              <a:buNone/>
            </a:pPr>
            <a:r>
              <a:rPr lang="en"/>
              <a:t>Jo Anne Newyear-Ramirez</a:t>
            </a:r>
            <a:r>
              <a:rPr lang="en"/>
              <a:t> </a:t>
            </a:r>
            <a:endParaRPr/>
          </a:p>
          <a:p>
            <a:pPr indent="0" lvl="0" marL="0" rtl="0" algn="l">
              <a:spcBef>
                <a:spcPts val="500"/>
              </a:spcBef>
              <a:spcAft>
                <a:spcPts val="0"/>
              </a:spcAft>
              <a:buClr>
                <a:schemeClr val="dk1"/>
              </a:buClr>
              <a:buSzPts val="1100"/>
              <a:buFont typeface="Arial"/>
              <a:buNone/>
            </a:pPr>
            <a:r>
              <a:rPr lang="en"/>
              <a:t>WEST Executive Committee Chair</a:t>
            </a:r>
            <a:endParaRPr/>
          </a:p>
          <a:p>
            <a:pPr indent="0" lvl="0" marL="0" rtl="0" algn="l">
              <a:spcBef>
                <a:spcPts val="500"/>
              </a:spcBef>
              <a:spcAft>
                <a:spcPts val="0"/>
              </a:spcAft>
              <a:buNone/>
            </a:pPr>
            <a:r>
              <a:rPr lang="en"/>
              <a:t>Associate University Librarian for Scholarly Resources at UC Berkeley </a:t>
            </a:r>
            <a:endParaRPr/>
          </a:p>
        </p:txBody>
      </p:sp>
      <p:pic>
        <p:nvPicPr>
          <p:cNvPr id="154" name="Google Shape;154;p24"/>
          <p:cNvPicPr preferRelativeResize="0"/>
          <p:nvPr/>
        </p:nvPicPr>
        <p:blipFill>
          <a:blip r:embed="rId3">
            <a:alphaModFix/>
          </a:blip>
          <a:stretch>
            <a:fillRect/>
          </a:stretch>
        </p:blipFill>
        <p:spPr>
          <a:xfrm>
            <a:off x="7186350" y="3208076"/>
            <a:ext cx="1627575" cy="1627575"/>
          </a:xfrm>
          <a:prstGeom prst="rect">
            <a:avLst/>
          </a:prstGeom>
          <a:noFill/>
          <a:ln cap="flat" cmpd="sng" w="76200">
            <a:solidFill>
              <a:srgbClr val="DD8047"/>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476101" y="3182550"/>
            <a:ext cx="8191800" cy="1021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Welcome to continuing and new WEST members!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idx="1" type="body"/>
          </p:nvPr>
        </p:nvSpPr>
        <p:spPr>
          <a:xfrm>
            <a:off x="626850" y="836800"/>
            <a:ext cx="8229600" cy="20730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Char char="❖"/>
            </a:pPr>
            <a:r>
              <a:rPr lang="en"/>
              <a:t>Newberry Library </a:t>
            </a:r>
            <a:endParaRPr/>
          </a:p>
          <a:p>
            <a:pPr indent="-355600" lvl="1" marL="914400" rtl="0" algn="l">
              <a:spcBef>
                <a:spcPts val="0"/>
              </a:spcBef>
              <a:spcAft>
                <a:spcPts val="0"/>
              </a:spcAft>
              <a:buSzPts val="2000"/>
              <a:buChar char="➢"/>
            </a:pPr>
            <a:r>
              <a:rPr lang="en"/>
              <a:t>Consortium of Academic and Research Libraries in Illinois (CARLI) consortial agreement </a:t>
            </a:r>
            <a:endParaRPr/>
          </a:p>
          <a:p>
            <a:pPr indent="-381000" lvl="0" marL="457200" rtl="0" algn="l">
              <a:spcBef>
                <a:spcPts val="0"/>
              </a:spcBef>
              <a:spcAft>
                <a:spcPts val="0"/>
              </a:spcAft>
              <a:buSzPts val="2400"/>
              <a:buChar char="❖"/>
            </a:pPr>
            <a:r>
              <a:rPr lang="en"/>
              <a:t>Colorado College</a:t>
            </a:r>
            <a:endParaRPr/>
          </a:p>
          <a:p>
            <a:pPr indent="-355600" lvl="1" marL="914400" rtl="0" algn="l">
              <a:spcBef>
                <a:spcPts val="0"/>
              </a:spcBef>
              <a:spcAft>
                <a:spcPts val="0"/>
              </a:spcAft>
              <a:buSzPts val="2000"/>
              <a:buChar char="➢"/>
            </a:pPr>
            <a:r>
              <a:rPr lang="en"/>
              <a:t>Colorado Alliance of Research Libraries consortial agreement</a:t>
            </a:r>
            <a:endParaRPr/>
          </a:p>
        </p:txBody>
      </p:sp>
      <p:sp>
        <p:nvSpPr>
          <p:cNvPr id="165" name="Google Shape;165;p26"/>
          <p:cNvSpPr txBox="1"/>
          <p:nvPr/>
        </p:nvSpPr>
        <p:spPr>
          <a:xfrm>
            <a:off x="1905750" y="0"/>
            <a:ext cx="5332500" cy="102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4400">
                <a:solidFill>
                  <a:schemeClr val="dk1"/>
                </a:solidFill>
                <a:latin typeface="Caveat"/>
                <a:ea typeface="Caveat"/>
                <a:cs typeface="Caveat"/>
                <a:sym typeface="Caveat"/>
              </a:rPr>
              <a:t>Welcome to WEST!</a:t>
            </a:r>
            <a:endParaRPr i="1" sz="4400">
              <a:solidFill>
                <a:schemeClr val="dk1"/>
              </a:solidFill>
              <a:latin typeface="Caveat"/>
              <a:ea typeface="Caveat"/>
              <a:cs typeface="Caveat"/>
              <a:sym typeface="Caveat"/>
            </a:endParaRPr>
          </a:p>
        </p:txBody>
      </p:sp>
      <p:pic>
        <p:nvPicPr>
          <p:cNvPr id="166" name="Google Shape;166;p26" title="unnamed.jpg"/>
          <p:cNvPicPr preferRelativeResize="0"/>
          <p:nvPr/>
        </p:nvPicPr>
        <p:blipFill>
          <a:blip r:embed="rId3">
            <a:alphaModFix/>
          </a:blip>
          <a:stretch>
            <a:fillRect/>
          </a:stretch>
        </p:blipFill>
        <p:spPr>
          <a:xfrm>
            <a:off x="1792450" y="3090900"/>
            <a:ext cx="2550474" cy="1912851"/>
          </a:xfrm>
          <a:prstGeom prst="rect">
            <a:avLst/>
          </a:prstGeom>
          <a:noFill/>
          <a:ln>
            <a:noFill/>
          </a:ln>
        </p:spPr>
      </p:pic>
      <p:pic>
        <p:nvPicPr>
          <p:cNvPr id="167" name="Google Shape;167;p26" title="2021-08-31.png"/>
          <p:cNvPicPr preferRelativeResize="0"/>
          <p:nvPr/>
        </p:nvPicPr>
        <p:blipFill>
          <a:blip r:embed="rId4">
            <a:alphaModFix/>
          </a:blip>
          <a:stretch>
            <a:fillRect/>
          </a:stretch>
        </p:blipFill>
        <p:spPr>
          <a:xfrm>
            <a:off x="4342925" y="3090900"/>
            <a:ext cx="3396235" cy="191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233275" y="0"/>
            <a:ext cx="8910600" cy="1557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Today’s Agenda </a:t>
            </a:r>
            <a:endParaRPr/>
          </a:p>
          <a:p>
            <a:pPr indent="0" lvl="0" marL="0" rtl="0" algn="ctr">
              <a:spcBef>
                <a:spcPts val="0"/>
              </a:spcBef>
              <a:spcAft>
                <a:spcPts val="0"/>
              </a:spcAft>
              <a:buNone/>
            </a:pPr>
            <a:r>
              <a:rPr i="1" lang="en" sz="2100"/>
              <a:t>Why WEST Now? Protecting our foundations in times of turmoil and uncertainty</a:t>
            </a:r>
            <a:endParaRPr i="1" sz="2100"/>
          </a:p>
          <a:p>
            <a:pPr indent="0" lvl="0" marL="0" rtl="0" algn="ctr">
              <a:spcBef>
                <a:spcPts val="0"/>
              </a:spcBef>
              <a:spcAft>
                <a:spcPts val="0"/>
              </a:spcAft>
              <a:buNone/>
            </a:pPr>
            <a:r>
              <a:t/>
            </a:r>
            <a:endParaRPr/>
          </a:p>
        </p:txBody>
      </p:sp>
      <p:sp>
        <p:nvSpPr>
          <p:cNvPr id="173" name="Google Shape;173;p27"/>
          <p:cNvSpPr txBox="1"/>
          <p:nvPr>
            <p:ph idx="1" type="body"/>
          </p:nvPr>
        </p:nvSpPr>
        <p:spPr>
          <a:xfrm>
            <a:off x="573775" y="1312375"/>
            <a:ext cx="8229600" cy="3586200"/>
          </a:xfrm>
          <a:prstGeom prst="rect">
            <a:avLst/>
          </a:prstGeom>
        </p:spPr>
        <p:txBody>
          <a:bodyPr anchorCtr="0" anchor="t" bIns="45700" lIns="91425" spcFirstLastPara="1" rIns="91425" wrap="square" tIns="45700">
            <a:noAutofit/>
          </a:bodyPr>
          <a:lstStyle/>
          <a:p>
            <a:pPr indent="-381000" lvl="0" marL="457200" rtl="0" algn="l">
              <a:spcBef>
                <a:spcPts val="500"/>
              </a:spcBef>
              <a:spcAft>
                <a:spcPts val="0"/>
              </a:spcAft>
              <a:buSzPts val="2400"/>
              <a:buAutoNum type="arabicPeriod"/>
            </a:pPr>
            <a:r>
              <a:rPr lang="en"/>
              <a:t>Welcome and opening remarks</a:t>
            </a:r>
            <a:endParaRPr/>
          </a:p>
          <a:p>
            <a:pPr indent="-381000" lvl="0" marL="457200" rtl="0" algn="l">
              <a:spcBef>
                <a:spcPts val="0"/>
              </a:spcBef>
              <a:spcAft>
                <a:spcPts val="0"/>
              </a:spcAft>
              <a:buSzPts val="2400"/>
              <a:buAutoNum type="arabicPeriod"/>
            </a:pPr>
            <a:r>
              <a:rPr lang="en"/>
              <a:t>Collaboration in times of uncertainty - panel discussion</a:t>
            </a:r>
            <a:endParaRPr/>
          </a:p>
          <a:p>
            <a:pPr indent="-381000" lvl="0" marL="457200" rtl="0" algn="l">
              <a:spcBef>
                <a:spcPts val="0"/>
              </a:spcBef>
              <a:spcAft>
                <a:spcPts val="0"/>
              </a:spcAft>
              <a:buSzPts val="2400"/>
              <a:buAutoNum type="arabicPeriod"/>
            </a:pPr>
            <a:r>
              <a:rPr lang="en"/>
              <a:t>How we’re taking action as a community in WEST - lightning talks</a:t>
            </a:r>
            <a:endParaRPr/>
          </a:p>
          <a:p>
            <a:pPr indent="-355600" lvl="1" marL="914400" rtl="0" algn="l">
              <a:spcBef>
                <a:spcPts val="0"/>
              </a:spcBef>
              <a:spcAft>
                <a:spcPts val="0"/>
              </a:spcAft>
              <a:buSzPts val="2000"/>
              <a:buAutoNum type="alphaLcPeriod"/>
            </a:pPr>
            <a:r>
              <a:rPr lang="en"/>
              <a:t>WEST Internet Archive Pilot</a:t>
            </a:r>
            <a:endParaRPr/>
          </a:p>
          <a:p>
            <a:pPr indent="-355600" lvl="1" marL="914400" rtl="0" algn="l">
              <a:spcBef>
                <a:spcPts val="0"/>
              </a:spcBef>
              <a:spcAft>
                <a:spcPts val="0"/>
              </a:spcAft>
              <a:buSzPts val="2000"/>
              <a:buAutoNum type="alphaLcPeriod"/>
            </a:pPr>
            <a:r>
              <a:rPr lang="en"/>
              <a:t>WEST ASU Gap-filling Pilot</a:t>
            </a:r>
            <a:endParaRPr/>
          </a:p>
          <a:p>
            <a:pPr indent="-355600" lvl="1" marL="914400" rtl="0" algn="l">
              <a:spcBef>
                <a:spcPts val="0"/>
              </a:spcBef>
              <a:spcAft>
                <a:spcPts val="0"/>
              </a:spcAft>
              <a:buSzPts val="2000"/>
              <a:buAutoNum type="alphaLcPeriod"/>
            </a:pPr>
            <a:r>
              <a:rPr lang="en"/>
              <a:t>WEST Communication Resources</a:t>
            </a:r>
            <a:endParaRPr/>
          </a:p>
          <a:p>
            <a:pPr indent="-381000" lvl="0" marL="457200" rtl="0" algn="l">
              <a:spcBef>
                <a:spcPts val="0"/>
              </a:spcBef>
              <a:spcAft>
                <a:spcPts val="0"/>
              </a:spcAft>
              <a:buSzPts val="2400"/>
              <a:buAutoNum type="arabicPeriod"/>
            </a:pPr>
            <a:r>
              <a:rPr lang="en"/>
              <a:t>Thank You &amp; wrap-up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722313" y="3182540"/>
            <a:ext cx="7772400" cy="1021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Collaboration in times of uncertainty</a:t>
            </a:r>
            <a:endParaRPr/>
          </a:p>
        </p:txBody>
      </p:sp>
      <p:sp>
        <p:nvSpPr>
          <p:cNvPr id="179" name="Google Shape;179;p28"/>
          <p:cNvSpPr txBox="1"/>
          <p:nvPr>
            <p:ph idx="1" type="subTitle"/>
          </p:nvPr>
        </p:nvSpPr>
        <p:spPr>
          <a:xfrm>
            <a:off x="712400" y="2061806"/>
            <a:ext cx="7772400" cy="1120800"/>
          </a:xfrm>
          <a:prstGeom prst="rect">
            <a:avLst/>
          </a:prstGeom>
        </p:spPr>
        <p:txBody>
          <a:bodyPr anchorCtr="0" anchor="b" bIns="45700" lIns="91425" spcFirstLastPara="1" rIns="91425" wrap="square" tIns="45700">
            <a:noAutofit/>
          </a:bodyPr>
          <a:lstStyle/>
          <a:p>
            <a:pPr indent="0" lvl="0" marL="0" rtl="0" algn="l">
              <a:spcBef>
                <a:spcPts val="500"/>
              </a:spcBef>
              <a:spcAft>
                <a:spcPts val="0"/>
              </a:spcAft>
              <a:buNone/>
            </a:pPr>
            <a:r>
              <a:rPr lang="en"/>
              <a:t>Panel Discussion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7557"/>
        </a:solidFill>
      </p:bgPr>
    </p:bg>
    <p:spTree>
      <p:nvGrpSpPr>
        <p:cNvPr id="183" name="Shape 183"/>
        <p:cNvGrpSpPr/>
        <p:nvPr/>
      </p:nvGrpSpPr>
      <p:grpSpPr>
        <a:xfrm>
          <a:off x="0" y="0"/>
          <a:ext cx="0" cy="0"/>
          <a:chOff x="0" y="0"/>
          <a:chExt cx="0" cy="0"/>
        </a:xfrm>
      </p:grpSpPr>
      <p:sp>
        <p:nvSpPr>
          <p:cNvPr id="184" name="Google Shape;184;p29"/>
          <p:cNvSpPr txBox="1"/>
          <p:nvPr>
            <p:ph idx="1" type="subTitle"/>
          </p:nvPr>
        </p:nvSpPr>
        <p:spPr>
          <a:xfrm>
            <a:off x="225300" y="140700"/>
            <a:ext cx="8983200" cy="3114600"/>
          </a:xfrm>
          <a:prstGeom prst="rect">
            <a:avLst/>
          </a:prstGeom>
        </p:spPr>
        <p:txBody>
          <a:bodyPr anchorCtr="0" anchor="b" bIns="45700" lIns="91425" spcFirstLastPara="1" rIns="91425" wrap="square" tIns="45700">
            <a:noAutofit/>
          </a:bodyPr>
          <a:lstStyle/>
          <a:p>
            <a:pPr indent="0" lvl="0" marL="0" rtl="0" algn="l">
              <a:spcBef>
                <a:spcPts val="500"/>
              </a:spcBef>
              <a:spcAft>
                <a:spcPts val="0"/>
              </a:spcAft>
              <a:buNone/>
            </a:pPr>
            <a:r>
              <a:rPr i="1" lang="en">
                <a:solidFill>
                  <a:srgbClr val="FFFFFF"/>
                </a:solidFill>
              </a:rPr>
              <a:t>Panelists:</a:t>
            </a:r>
            <a:endParaRPr>
              <a:solidFill>
                <a:srgbClr val="FFFFFF"/>
              </a:solidFill>
            </a:endParaRPr>
          </a:p>
          <a:p>
            <a:pPr indent="-368300" lvl="0" marL="457200" rtl="0" algn="l">
              <a:spcBef>
                <a:spcPts val="500"/>
              </a:spcBef>
              <a:spcAft>
                <a:spcPts val="0"/>
              </a:spcAft>
              <a:buClr>
                <a:srgbClr val="FFFFFF"/>
              </a:buClr>
              <a:buSzPts val="2200"/>
              <a:buChar char="●"/>
            </a:pPr>
            <a:r>
              <a:rPr lang="en" sz="2200">
                <a:solidFill>
                  <a:srgbClr val="FFFFFF"/>
                </a:solidFill>
              </a:rPr>
              <a:t>Karen Estlund, Dean of Libraries, Colorado State University Libraries</a:t>
            </a:r>
            <a:endParaRPr sz="2200">
              <a:solidFill>
                <a:srgbClr val="FFFFFF"/>
              </a:solidFill>
            </a:endParaRPr>
          </a:p>
          <a:p>
            <a:pPr indent="-368300" lvl="0" marL="457200" rtl="0" algn="l">
              <a:spcBef>
                <a:spcPts val="0"/>
              </a:spcBef>
              <a:spcAft>
                <a:spcPts val="0"/>
              </a:spcAft>
              <a:buClr>
                <a:srgbClr val="FFFFFF"/>
              </a:buClr>
              <a:buSzPts val="2200"/>
              <a:buChar char="●"/>
            </a:pPr>
            <a:r>
              <a:rPr lang="en" sz="2200">
                <a:solidFill>
                  <a:srgbClr val="FFFFFF"/>
                </a:solidFill>
              </a:rPr>
              <a:t>Anne Craig, Senior Director, Consortium of Academic and Research Libraries in Illinois (CARLI)</a:t>
            </a:r>
            <a:endParaRPr sz="2200">
              <a:solidFill>
                <a:srgbClr val="FFFFFF"/>
              </a:solidFill>
            </a:endParaRPr>
          </a:p>
          <a:p>
            <a:pPr indent="-368300" lvl="0" marL="457200" rtl="0" algn="l">
              <a:spcBef>
                <a:spcPts val="0"/>
              </a:spcBef>
              <a:spcAft>
                <a:spcPts val="0"/>
              </a:spcAft>
              <a:buClr>
                <a:srgbClr val="FFFFFF"/>
              </a:buClr>
              <a:buSzPts val="2200"/>
              <a:buChar char="●"/>
            </a:pPr>
            <a:r>
              <a:rPr lang="en" sz="2200">
                <a:solidFill>
                  <a:srgbClr val="FFFFFF"/>
                </a:solidFill>
              </a:rPr>
              <a:t>Danielle Salomon, Director of Libraries, Mount Saint Mary’s University</a:t>
            </a:r>
            <a:endParaRPr sz="2200">
              <a:solidFill>
                <a:srgbClr val="FFFFFF"/>
              </a:solidFill>
            </a:endParaRPr>
          </a:p>
          <a:p>
            <a:pPr indent="-368300" lvl="0" marL="457200" rtl="0" algn="l">
              <a:spcBef>
                <a:spcPts val="0"/>
              </a:spcBef>
              <a:spcAft>
                <a:spcPts val="0"/>
              </a:spcAft>
              <a:buClr>
                <a:srgbClr val="FFFFFF"/>
              </a:buClr>
              <a:buSzPts val="2200"/>
              <a:buChar char="●"/>
            </a:pPr>
            <a:r>
              <a:rPr i="1" lang="en" sz="2200">
                <a:solidFill>
                  <a:srgbClr val="FFFFFF"/>
                </a:solidFill>
              </a:rPr>
              <a:t>Moderator</a:t>
            </a:r>
            <a:r>
              <a:rPr lang="en" sz="2200">
                <a:solidFill>
                  <a:srgbClr val="FFFFFF"/>
                </a:solidFill>
              </a:rPr>
              <a:t>: Alison Wohlers, WEST Program Manager</a:t>
            </a:r>
            <a:endParaRPr sz="2200">
              <a:solidFill>
                <a:srgbClr val="FFFFFF"/>
              </a:solidFill>
            </a:endParaRPr>
          </a:p>
          <a:p>
            <a:pPr indent="0" lvl="0" marL="0" rtl="0" algn="l">
              <a:spcBef>
                <a:spcPts val="500"/>
              </a:spcBef>
              <a:spcAft>
                <a:spcPts val="0"/>
              </a:spcAft>
              <a:buNone/>
            </a:pPr>
            <a:r>
              <a:t/>
            </a:r>
            <a:endParaRPr>
              <a:solidFill>
                <a:srgbClr val="FFFFFF"/>
              </a:solidFill>
            </a:endParaRPr>
          </a:p>
        </p:txBody>
      </p:sp>
      <p:pic>
        <p:nvPicPr>
          <p:cNvPr id="185" name="Google Shape;185;p29"/>
          <p:cNvPicPr preferRelativeResize="0"/>
          <p:nvPr/>
        </p:nvPicPr>
        <p:blipFill>
          <a:blip r:embed="rId3">
            <a:alphaModFix/>
          </a:blip>
          <a:stretch>
            <a:fillRect/>
          </a:stretch>
        </p:blipFill>
        <p:spPr>
          <a:xfrm>
            <a:off x="6291737" y="2991044"/>
            <a:ext cx="1455680" cy="1761875"/>
          </a:xfrm>
          <a:prstGeom prst="rect">
            <a:avLst/>
          </a:prstGeom>
          <a:noFill/>
          <a:ln cap="flat" cmpd="sng" w="76200">
            <a:solidFill>
              <a:srgbClr val="86A36C"/>
            </a:solidFill>
            <a:prstDash val="solid"/>
            <a:round/>
            <a:headEnd len="sm" w="sm" type="none"/>
            <a:tailEnd len="sm" w="sm" type="none"/>
          </a:ln>
        </p:spPr>
      </p:pic>
      <p:pic>
        <p:nvPicPr>
          <p:cNvPr id="186" name="Google Shape;186;p29"/>
          <p:cNvPicPr preferRelativeResize="0"/>
          <p:nvPr/>
        </p:nvPicPr>
        <p:blipFill rotWithShape="1">
          <a:blip r:embed="rId4">
            <a:alphaModFix/>
          </a:blip>
          <a:srcRect b="0" l="19008" r="0" t="0"/>
          <a:stretch/>
        </p:blipFill>
        <p:spPr>
          <a:xfrm>
            <a:off x="759925" y="2991058"/>
            <a:ext cx="1455675" cy="1797367"/>
          </a:xfrm>
          <a:prstGeom prst="rect">
            <a:avLst/>
          </a:prstGeom>
          <a:noFill/>
          <a:ln cap="flat" cmpd="sng" w="76200">
            <a:solidFill>
              <a:srgbClr val="F3D46A"/>
            </a:solidFill>
            <a:prstDash val="solid"/>
            <a:round/>
            <a:headEnd len="sm" w="sm" type="none"/>
            <a:tailEnd len="sm" w="sm" type="none"/>
          </a:ln>
        </p:spPr>
      </p:pic>
      <p:pic>
        <p:nvPicPr>
          <p:cNvPr id="187" name="Google Shape;187;p29"/>
          <p:cNvPicPr preferRelativeResize="0"/>
          <p:nvPr/>
        </p:nvPicPr>
        <p:blipFill rotWithShape="1">
          <a:blip r:embed="rId5">
            <a:alphaModFix/>
          </a:blip>
          <a:srcRect b="0" l="7527" r="9848" t="0"/>
          <a:stretch/>
        </p:blipFill>
        <p:spPr>
          <a:xfrm>
            <a:off x="2570624" y="3008800"/>
            <a:ext cx="1455675" cy="1761874"/>
          </a:xfrm>
          <a:prstGeom prst="rect">
            <a:avLst/>
          </a:prstGeom>
          <a:noFill/>
          <a:ln cap="flat" cmpd="sng" w="76200">
            <a:solidFill>
              <a:srgbClr val="A72A1E"/>
            </a:solidFill>
            <a:prstDash val="solid"/>
            <a:round/>
            <a:headEnd len="sm" w="sm" type="none"/>
            <a:tailEnd len="sm" w="sm" type="none"/>
          </a:ln>
        </p:spPr>
      </p:pic>
      <p:pic>
        <p:nvPicPr>
          <p:cNvPr id="188" name="Google Shape;188;p29"/>
          <p:cNvPicPr preferRelativeResize="0"/>
          <p:nvPr/>
        </p:nvPicPr>
        <p:blipFill rotWithShape="1">
          <a:blip r:embed="rId6">
            <a:alphaModFix/>
          </a:blip>
          <a:srcRect b="0" l="0" r="8809" t="0"/>
          <a:stretch/>
        </p:blipFill>
        <p:spPr>
          <a:xfrm>
            <a:off x="4381324" y="3019200"/>
            <a:ext cx="1555400" cy="1705575"/>
          </a:xfrm>
          <a:prstGeom prst="rect">
            <a:avLst/>
          </a:prstGeom>
          <a:noFill/>
          <a:ln cap="flat" cmpd="sng" w="76200">
            <a:solidFill>
              <a:srgbClr val="A8C4F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