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88"/>
  </p:notesMasterIdLst>
  <p:sldIdLst>
    <p:sldId id="256" r:id="rId5"/>
    <p:sldId id="257"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2192000" cy="6858000"/>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68F"/>
    <a:srgbClr val="E2C9DF"/>
    <a:srgbClr val="791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6C7FB-9D80-4AF9-8981-05BB3130AF48}" v="7" dt="2021-08-18T19:40:16.11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44" autoAdjust="0"/>
  </p:normalViewPr>
  <p:slideViewPr>
    <p:cSldViewPr snapToGrid="0">
      <p:cViewPr varScale="1">
        <p:scale>
          <a:sx n="53" d="100"/>
          <a:sy n="53" d="100"/>
        </p:scale>
        <p:origin x="11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 Hanania" userId="785e4b8b-d4d0-407c-86b0-8852e45bb74f" providerId="ADAL" clId="{3576C7FB-9D80-4AF9-8981-05BB3130AF48}"/>
    <pc:docChg chg="undo custSel modSld">
      <pc:chgData name="Dina Hanania" userId="785e4b8b-d4d0-407c-86b0-8852e45bb74f" providerId="ADAL" clId="{3576C7FB-9D80-4AF9-8981-05BB3130AF48}" dt="2021-08-18T20:33:29.059" v="133" actId="1076"/>
      <pc:docMkLst>
        <pc:docMk/>
      </pc:docMkLst>
      <pc:sldChg chg="addSp delSp modSp mod">
        <pc:chgData name="Dina Hanania" userId="785e4b8b-d4d0-407c-86b0-8852e45bb74f" providerId="ADAL" clId="{3576C7FB-9D80-4AF9-8981-05BB3130AF48}" dt="2021-08-18T19:29:52.935" v="4" actId="1076"/>
        <pc:sldMkLst>
          <pc:docMk/>
          <pc:sldMk cId="3679041114" sldId="281"/>
        </pc:sldMkLst>
        <pc:picChg chg="del">
          <ac:chgData name="Dina Hanania" userId="785e4b8b-d4d0-407c-86b0-8852e45bb74f" providerId="ADAL" clId="{3576C7FB-9D80-4AF9-8981-05BB3130AF48}" dt="2021-08-18T19:29:42.979" v="0" actId="478"/>
          <ac:picMkLst>
            <pc:docMk/>
            <pc:sldMk cId="3679041114" sldId="281"/>
            <ac:picMk id="4" creationId="{1BDC026B-F524-473C-8AC5-29B8E8D69A13}"/>
          </ac:picMkLst>
        </pc:picChg>
        <pc:picChg chg="add mod">
          <ac:chgData name="Dina Hanania" userId="785e4b8b-d4d0-407c-86b0-8852e45bb74f" providerId="ADAL" clId="{3576C7FB-9D80-4AF9-8981-05BB3130AF48}" dt="2021-08-18T19:29:52.935" v="4" actId="1076"/>
          <ac:picMkLst>
            <pc:docMk/>
            <pc:sldMk cId="3679041114" sldId="281"/>
            <ac:picMk id="5" creationId="{18F1663D-E497-4048-A5AF-B0E57E490A84}"/>
          </ac:picMkLst>
        </pc:picChg>
      </pc:sldChg>
      <pc:sldChg chg="addSp delSp modSp mod">
        <pc:chgData name="Dina Hanania" userId="785e4b8b-d4d0-407c-86b0-8852e45bb74f" providerId="ADAL" clId="{3576C7FB-9D80-4AF9-8981-05BB3130AF48}" dt="2021-08-18T19:31:30.645" v="12" actId="1076"/>
        <pc:sldMkLst>
          <pc:docMk/>
          <pc:sldMk cId="2855090699" sldId="284"/>
        </pc:sldMkLst>
        <pc:picChg chg="add mod">
          <ac:chgData name="Dina Hanania" userId="785e4b8b-d4d0-407c-86b0-8852e45bb74f" providerId="ADAL" clId="{3576C7FB-9D80-4AF9-8981-05BB3130AF48}" dt="2021-08-18T19:31:30.645" v="12" actId="1076"/>
          <ac:picMkLst>
            <pc:docMk/>
            <pc:sldMk cId="2855090699" sldId="284"/>
            <ac:picMk id="3" creationId="{2DE6F397-7DA1-429D-A5E8-5C4440636954}"/>
          </ac:picMkLst>
        </pc:picChg>
        <pc:picChg chg="del">
          <ac:chgData name="Dina Hanania" userId="785e4b8b-d4d0-407c-86b0-8852e45bb74f" providerId="ADAL" clId="{3576C7FB-9D80-4AF9-8981-05BB3130AF48}" dt="2021-08-18T19:30:51.659" v="5" actId="478"/>
          <ac:picMkLst>
            <pc:docMk/>
            <pc:sldMk cId="2855090699" sldId="284"/>
            <ac:picMk id="5" creationId="{A38449B1-E49C-4648-8B42-53207D4AA49E}"/>
          </ac:picMkLst>
        </pc:picChg>
      </pc:sldChg>
      <pc:sldChg chg="addSp delSp modSp mod">
        <pc:chgData name="Dina Hanania" userId="785e4b8b-d4d0-407c-86b0-8852e45bb74f" providerId="ADAL" clId="{3576C7FB-9D80-4AF9-8981-05BB3130AF48}" dt="2021-08-18T19:39:24.070" v="37" actId="1076"/>
        <pc:sldMkLst>
          <pc:docMk/>
          <pc:sldMk cId="3701501441" sldId="286"/>
        </pc:sldMkLst>
        <pc:picChg chg="add mod">
          <ac:chgData name="Dina Hanania" userId="785e4b8b-d4d0-407c-86b0-8852e45bb74f" providerId="ADAL" clId="{3576C7FB-9D80-4AF9-8981-05BB3130AF48}" dt="2021-08-18T19:39:24.070" v="37" actId="1076"/>
          <ac:picMkLst>
            <pc:docMk/>
            <pc:sldMk cId="3701501441" sldId="286"/>
            <ac:picMk id="3" creationId="{3632F5D3-42EC-4781-A1D4-486678E5F31E}"/>
          </ac:picMkLst>
        </pc:picChg>
        <pc:picChg chg="del">
          <ac:chgData name="Dina Hanania" userId="785e4b8b-d4d0-407c-86b0-8852e45bb74f" providerId="ADAL" clId="{3576C7FB-9D80-4AF9-8981-05BB3130AF48}" dt="2021-08-18T19:39:05.896" v="32" actId="478"/>
          <ac:picMkLst>
            <pc:docMk/>
            <pc:sldMk cId="3701501441" sldId="286"/>
            <ac:picMk id="5" creationId="{276B7E4F-BDC2-4870-B61D-2AE4F1D3C628}"/>
          </ac:picMkLst>
        </pc:picChg>
      </pc:sldChg>
      <pc:sldChg chg="addSp delSp modSp mod">
        <pc:chgData name="Dina Hanania" userId="785e4b8b-d4d0-407c-86b0-8852e45bb74f" providerId="ADAL" clId="{3576C7FB-9D80-4AF9-8981-05BB3130AF48}" dt="2021-08-18T19:39:28.898" v="38" actId="14100"/>
        <pc:sldMkLst>
          <pc:docMk/>
          <pc:sldMk cId="3024464570" sldId="287"/>
        </pc:sldMkLst>
        <pc:picChg chg="add mod">
          <ac:chgData name="Dina Hanania" userId="785e4b8b-d4d0-407c-86b0-8852e45bb74f" providerId="ADAL" clId="{3576C7FB-9D80-4AF9-8981-05BB3130AF48}" dt="2021-08-18T19:39:28.898" v="38" actId="14100"/>
          <ac:picMkLst>
            <pc:docMk/>
            <pc:sldMk cId="3024464570" sldId="287"/>
            <ac:picMk id="3" creationId="{A7274E83-ABAB-43B7-BD63-5FBD9282DA60}"/>
          </ac:picMkLst>
        </pc:picChg>
        <pc:picChg chg="del">
          <ac:chgData name="Dina Hanania" userId="785e4b8b-d4d0-407c-86b0-8852e45bb74f" providerId="ADAL" clId="{3576C7FB-9D80-4AF9-8981-05BB3130AF48}" dt="2021-08-18T19:36:22.371" v="25" actId="478"/>
          <ac:picMkLst>
            <pc:docMk/>
            <pc:sldMk cId="3024464570" sldId="287"/>
            <ac:picMk id="6" creationId="{FC9C3AD2-7415-498A-98DD-6A6DEDC876AA}"/>
          </ac:picMkLst>
        </pc:picChg>
      </pc:sldChg>
      <pc:sldChg chg="addSp delSp modSp mod">
        <pc:chgData name="Dina Hanania" userId="785e4b8b-d4d0-407c-86b0-8852e45bb74f" providerId="ADAL" clId="{3576C7FB-9D80-4AF9-8981-05BB3130AF48}" dt="2021-08-18T19:32:08.775" v="24" actId="1076"/>
        <pc:sldMkLst>
          <pc:docMk/>
          <pc:sldMk cId="1948017073" sldId="288"/>
        </pc:sldMkLst>
        <pc:spChg chg="mod">
          <ac:chgData name="Dina Hanania" userId="785e4b8b-d4d0-407c-86b0-8852e45bb74f" providerId="ADAL" clId="{3576C7FB-9D80-4AF9-8981-05BB3130AF48}" dt="2021-08-18T19:32:08.775" v="24" actId="1076"/>
          <ac:spMkLst>
            <pc:docMk/>
            <pc:sldMk cId="1948017073" sldId="288"/>
            <ac:spMk id="5" creationId="{03356C2F-F69E-4768-9B5A-EE4FA346A8F2}"/>
          </ac:spMkLst>
        </pc:spChg>
        <pc:picChg chg="del">
          <ac:chgData name="Dina Hanania" userId="785e4b8b-d4d0-407c-86b0-8852e45bb74f" providerId="ADAL" clId="{3576C7FB-9D80-4AF9-8981-05BB3130AF48}" dt="2021-08-18T19:31:35.222" v="13" actId="478"/>
          <ac:picMkLst>
            <pc:docMk/>
            <pc:sldMk cId="1948017073" sldId="288"/>
            <ac:picMk id="6" creationId="{518CA27C-5A29-4220-BF60-CCD28F884665}"/>
          </ac:picMkLst>
        </pc:picChg>
        <pc:picChg chg="add mod">
          <ac:chgData name="Dina Hanania" userId="785e4b8b-d4d0-407c-86b0-8852e45bb74f" providerId="ADAL" clId="{3576C7FB-9D80-4AF9-8981-05BB3130AF48}" dt="2021-08-18T19:32:03.500" v="21" actId="14100"/>
          <ac:picMkLst>
            <pc:docMk/>
            <pc:sldMk cId="1948017073" sldId="288"/>
            <ac:picMk id="8" creationId="{F872BDBF-3883-4AF2-80EC-C6FF05626CE6}"/>
          </ac:picMkLst>
        </pc:picChg>
      </pc:sldChg>
      <pc:sldChg chg="addSp delSp modSp mod">
        <pc:chgData name="Dina Hanania" userId="785e4b8b-d4d0-407c-86b0-8852e45bb74f" providerId="ADAL" clId="{3576C7FB-9D80-4AF9-8981-05BB3130AF48}" dt="2021-08-18T20:33:29.059" v="133" actId="1076"/>
        <pc:sldMkLst>
          <pc:docMk/>
          <pc:sldMk cId="299022460" sldId="291"/>
        </pc:sldMkLst>
        <pc:picChg chg="del">
          <ac:chgData name="Dina Hanania" userId="785e4b8b-d4d0-407c-86b0-8852e45bb74f" providerId="ADAL" clId="{3576C7FB-9D80-4AF9-8981-05BB3130AF48}" dt="2021-08-18T20:33:19.162" v="128" actId="478"/>
          <ac:picMkLst>
            <pc:docMk/>
            <pc:sldMk cId="299022460" sldId="291"/>
            <ac:picMk id="4" creationId="{17EC7F3D-A453-47F6-8272-ECEEA1FE2946}"/>
          </ac:picMkLst>
        </pc:picChg>
        <pc:picChg chg="add mod">
          <ac:chgData name="Dina Hanania" userId="785e4b8b-d4d0-407c-86b0-8852e45bb74f" providerId="ADAL" clId="{3576C7FB-9D80-4AF9-8981-05BB3130AF48}" dt="2021-08-18T20:33:29.059" v="133" actId="1076"/>
          <ac:picMkLst>
            <pc:docMk/>
            <pc:sldMk cId="299022460" sldId="291"/>
            <ac:picMk id="5" creationId="{624FDE5E-71A1-4145-951B-3389355BA081}"/>
          </ac:picMkLst>
        </pc:picChg>
      </pc:sldChg>
      <pc:sldChg chg="addSp delSp modSp mod">
        <pc:chgData name="Dina Hanania" userId="785e4b8b-d4d0-407c-86b0-8852e45bb74f" providerId="ADAL" clId="{3576C7FB-9D80-4AF9-8981-05BB3130AF48}" dt="2021-08-18T20:27:42.105" v="113" actId="1076"/>
        <pc:sldMkLst>
          <pc:docMk/>
          <pc:sldMk cId="158857787" sldId="293"/>
        </pc:sldMkLst>
        <pc:spChg chg="del">
          <ac:chgData name="Dina Hanania" userId="785e4b8b-d4d0-407c-86b0-8852e45bb74f" providerId="ADAL" clId="{3576C7FB-9D80-4AF9-8981-05BB3130AF48}" dt="2021-08-18T20:27:13.659" v="102" actId="478"/>
          <ac:spMkLst>
            <pc:docMk/>
            <pc:sldMk cId="158857787" sldId="293"/>
            <ac:spMk id="2" creationId="{DA28B828-83DD-447F-876C-45ADED97C7EC}"/>
          </ac:spMkLst>
        </pc:spChg>
        <pc:picChg chg="del">
          <ac:chgData name="Dina Hanania" userId="785e4b8b-d4d0-407c-86b0-8852e45bb74f" providerId="ADAL" clId="{3576C7FB-9D80-4AF9-8981-05BB3130AF48}" dt="2021-08-18T20:27:13.659" v="102" actId="478"/>
          <ac:picMkLst>
            <pc:docMk/>
            <pc:sldMk cId="158857787" sldId="293"/>
            <ac:picMk id="6" creationId="{7881D11D-237D-4BCC-997B-500E9D6E33AA}"/>
          </ac:picMkLst>
        </pc:picChg>
        <pc:picChg chg="add mod modCrop">
          <ac:chgData name="Dina Hanania" userId="785e4b8b-d4d0-407c-86b0-8852e45bb74f" providerId="ADAL" clId="{3576C7FB-9D80-4AF9-8981-05BB3130AF48}" dt="2021-08-18T20:27:42.105" v="113" actId="1076"/>
          <ac:picMkLst>
            <pc:docMk/>
            <pc:sldMk cId="158857787" sldId="293"/>
            <ac:picMk id="9" creationId="{D73639B3-5830-46EB-8DA3-436093061326}"/>
          </ac:picMkLst>
        </pc:picChg>
      </pc:sldChg>
      <pc:sldChg chg="addSp delSp modSp mod">
        <pc:chgData name="Dina Hanania" userId="785e4b8b-d4d0-407c-86b0-8852e45bb74f" providerId="ADAL" clId="{3576C7FB-9D80-4AF9-8981-05BB3130AF48}" dt="2021-08-18T20:29:28.529" v="127" actId="14100"/>
        <pc:sldMkLst>
          <pc:docMk/>
          <pc:sldMk cId="3786949417" sldId="296"/>
        </pc:sldMkLst>
        <pc:picChg chg="add mod">
          <ac:chgData name="Dina Hanania" userId="785e4b8b-d4d0-407c-86b0-8852e45bb74f" providerId="ADAL" clId="{3576C7FB-9D80-4AF9-8981-05BB3130AF48}" dt="2021-08-18T20:29:28.529" v="127" actId="14100"/>
          <ac:picMkLst>
            <pc:docMk/>
            <pc:sldMk cId="3786949417" sldId="296"/>
            <ac:picMk id="3" creationId="{CDEF2310-E558-472D-AECF-FD94EC15A4BF}"/>
          </ac:picMkLst>
        </pc:picChg>
        <pc:picChg chg="del">
          <ac:chgData name="Dina Hanania" userId="785e4b8b-d4d0-407c-86b0-8852e45bb74f" providerId="ADAL" clId="{3576C7FB-9D80-4AF9-8981-05BB3130AF48}" dt="2021-08-18T20:28:18.836" v="114" actId="478"/>
          <ac:picMkLst>
            <pc:docMk/>
            <pc:sldMk cId="3786949417" sldId="296"/>
            <ac:picMk id="4" creationId="{2340800B-8979-4A8A-B74C-416E8DC0D5DC}"/>
          </ac:picMkLst>
        </pc:picChg>
        <pc:picChg chg="add mod">
          <ac:chgData name="Dina Hanania" userId="785e4b8b-d4d0-407c-86b0-8852e45bb74f" providerId="ADAL" clId="{3576C7FB-9D80-4AF9-8981-05BB3130AF48}" dt="2021-08-18T20:29:26.117" v="126" actId="14100"/>
          <ac:picMkLst>
            <pc:docMk/>
            <pc:sldMk cId="3786949417" sldId="296"/>
            <ac:picMk id="6" creationId="{9AADCB59-C6AE-4E1B-9A3A-B0D684A65510}"/>
          </ac:picMkLst>
        </pc:picChg>
      </pc:sldChg>
      <pc:sldChg chg="addSp delSp modSp mod delAnim modAnim">
        <pc:chgData name="Dina Hanania" userId="785e4b8b-d4d0-407c-86b0-8852e45bb74f" providerId="ADAL" clId="{3576C7FB-9D80-4AF9-8981-05BB3130AF48}" dt="2021-08-18T19:40:27.324" v="45" actId="1076"/>
        <pc:sldMkLst>
          <pc:docMk/>
          <pc:sldMk cId="715281623" sldId="336"/>
        </pc:sldMkLst>
        <pc:picChg chg="add mod">
          <ac:chgData name="Dina Hanania" userId="785e4b8b-d4d0-407c-86b0-8852e45bb74f" providerId="ADAL" clId="{3576C7FB-9D80-4AF9-8981-05BB3130AF48}" dt="2021-08-18T19:40:27.324" v="45" actId="1076"/>
          <ac:picMkLst>
            <pc:docMk/>
            <pc:sldMk cId="715281623" sldId="336"/>
            <ac:picMk id="2" creationId="{67ED1A4B-7059-44DC-9305-395CA256AAFD}"/>
          </ac:picMkLst>
        </pc:picChg>
        <pc:picChg chg="del">
          <ac:chgData name="Dina Hanania" userId="785e4b8b-d4d0-407c-86b0-8852e45bb74f" providerId="ADAL" clId="{3576C7FB-9D80-4AF9-8981-05BB3130AF48}" dt="2021-08-18T19:40:02.548" v="39" actId="478"/>
          <ac:picMkLst>
            <pc:docMk/>
            <pc:sldMk cId="715281623" sldId="336"/>
            <ac:picMk id="4" creationId="{54BAD097-193A-4A5B-B94A-25FFF778C35D}"/>
          </ac:picMkLst>
        </pc:picChg>
      </pc:sldChg>
      <pc:sldChg chg="addSp delSp modSp mod">
        <pc:chgData name="Dina Hanania" userId="785e4b8b-d4d0-407c-86b0-8852e45bb74f" providerId="ADAL" clId="{3576C7FB-9D80-4AF9-8981-05BB3130AF48}" dt="2021-08-18T19:48:50.534" v="88" actId="1076"/>
        <pc:sldMkLst>
          <pc:docMk/>
          <pc:sldMk cId="117119744" sldId="337"/>
        </pc:sldMkLst>
        <pc:spChg chg="mod">
          <ac:chgData name="Dina Hanania" userId="785e4b8b-d4d0-407c-86b0-8852e45bb74f" providerId="ADAL" clId="{3576C7FB-9D80-4AF9-8981-05BB3130AF48}" dt="2021-08-18T19:48:45.149" v="86" actId="1076"/>
          <ac:spMkLst>
            <pc:docMk/>
            <pc:sldMk cId="117119744" sldId="337"/>
            <ac:spMk id="7" creationId="{270B619B-AAA3-41D2-AB93-BBE04B848FAB}"/>
          </ac:spMkLst>
        </pc:spChg>
        <pc:picChg chg="add mod">
          <ac:chgData name="Dina Hanania" userId="785e4b8b-d4d0-407c-86b0-8852e45bb74f" providerId="ADAL" clId="{3576C7FB-9D80-4AF9-8981-05BB3130AF48}" dt="2021-08-18T19:48:50.534" v="88" actId="1076"/>
          <ac:picMkLst>
            <pc:docMk/>
            <pc:sldMk cId="117119744" sldId="337"/>
            <ac:picMk id="3" creationId="{FB096EE2-48AA-4203-9458-EC2F69405D6C}"/>
          </ac:picMkLst>
        </pc:picChg>
        <pc:picChg chg="del">
          <ac:chgData name="Dina Hanania" userId="785e4b8b-d4d0-407c-86b0-8852e45bb74f" providerId="ADAL" clId="{3576C7FB-9D80-4AF9-8981-05BB3130AF48}" dt="2021-08-18T19:48:15.828" v="72" actId="478"/>
          <ac:picMkLst>
            <pc:docMk/>
            <pc:sldMk cId="117119744" sldId="337"/>
            <ac:picMk id="4" creationId="{BD3BE719-DC93-4E85-B1D7-89033F84E14B}"/>
          </ac:picMkLst>
        </pc:picChg>
        <pc:picChg chg="del">
          <ac:chgData name="Dina Hanania" userId="785e4b8b-d4d0-407c-86b0-8852e45bb74f" providerId="ADAL" clId="{3576C7FB-9D80-4AF9-8981-05BB3130AF48}" dt="2021-08-18T19:48:14.866" v="71" actId="478"/>
          <ac:picMkLst>
            <pc:docMk/>
            <pc:sldMk cId="117119744" sldId="337"/>
            <ac:picMk id="5" creationId="{635B7860-6FC0-4CA9-908F-FA207987CED7}"/>
          </ac:picMkLst>
        </pc:picChg>
        <pc:picChg chg="del">
          <ac:chgData name="Dina Hanania" userId="785e4b8b-d4d0-407c-86b0-8852e45bb74f" providerId="ADAL" clId="{3576C7FB-9D80-4AF9-8981-05BB3130AF48}" dt="2021-08-18T19:48:14.866" v="71" actId="478"/>
          <ac:picMkLst>
            <pc:docMk/>
            <pc:sldMk cId="117119744" sldId="337"/>
            <ac:picMk id="6" creationId="{F0A01C1F-F968-434E-8925-0AC63B6497EB}"/>
          </ac:picMkLst>
        </pc:picChg>
        <pc:picChg chg="del">
          <ac:chgData name="Dina Hanania" userId="785e4b8b-d4d0-407c-86b0-8852e45bb74f" providerId="ADAL" clId="{3576C7FB-9D80-4AF9-8981-05BB3130AF48}" dt="2021-08-18T19:47:36.628" v="47" actId="478"/>
          <ac:picMkLst>
            <pc:docMk/>
            <pc:sldMk cId="117119744" sldId="337"/>
            <ac:picMk id="8" creationId="{093D41D8-4913-4522-876C-4BDAA5445E5F}"/>
          </ac:picMkLst>
        </pc:picChg>
      </pc:sldChg>
      <pc:sldChg chg="addSp delSp modSp mod">
        <pc:chgData name="Dina Hanania" userId="785e4b8b-d4d0-407c-86b0-8852e45bb74f" providerId="ADAL" clId="{3576C7FB-9D80-4AF9-8981-05BB3130AF48}" dt="2021-08-18T19:50:26.531" v="94" actId="1076"/>
        <pc:sldMkLst>
          <pc:docMk/>
          <pc:sldMk cId="2971685960" sldId="339"/>
        </pc:sldMkLst>
        <pc:picChg chg="add mod">
          <ac:chgData name="Dina Hanania" userId="785e4b8b-d4d0-407c-86b0-8852e45bb74f" providerId="ADAL" clId="{3576C7FB-9D80-4AF9-8981-05BB3130AF48}" dt="2021-08-18T19:50:26.531" v="94" actId="1076"/>
          <ac:picMkLst>
            <pc:docMk/>
            <pc:sldMk cId="2971685960" sldId="339"/>
            <ac:picMk id="3" creationId="{71847C00-92FF-4788-B954-F22CD90E6537}"/>
          </ac:picMkLst>
        </pc:picChg>
        <pc:picChg chg="del">
          <ac:chgData name="Dina Hanania" userId="785e4b8b-d4d0-407c-86b0-8852e45bb74f" providerId="ADAL" clId="{3576C7FB-9D80-4AF9-8981-05BB3130AF48}" dt="2021-08-18T19:50:19.776" v="89" actId="478"/>
          <ac:picMkLst>
            <pc:docMk/>
            <pc:sldMk cId="2971685960" sldId="339"/>
            <ac:picMk id="16" creationId="{6AA5A525-2263-4706-B733-D32F8DB0CDC7}"/>
          </ac:picMkLst>
        </pc:picChg>
      </pc:sldChg>
      <pc:sldChg chg="addSp delSp modSp mod">
        <pc:chgData name="Dina Hanania" userId="785e4b8b-d4d0-407c-86b0-8852e45bb74f" providerId="ADAL" clId="{3576C7FB-9D80-4AF9-8981-05BB3130AF48}" dt="2021-08-18T19:50:37.559" v="101" actId="1036"/>
        <pc:sldMkLst>
          <pc:docMk/>
          <pc:sldMk cId="4020598166" sldId="340"/>
        </pc:sldMkLst>
        <pc:picChg chg="del">
          <ac:chgData name="Dina Hanania" userId="785e4b8b-d4d0-407c-86b0-8852e45bb74f" providerId="ADAL" clId="{3576C7FB-9D80-4AF9-8981-05BB3130AF48}" dt="2021-08-18T19:50:28.333" v="95" actId="478"/>
          <ac:picMkLst>
            <pc:docMk/>
            <pc:sldMk cId="4020598166" sldId="340"/>
            <ac:picMk id="4" creationId="{3AF7A3E3-AF95-4AC4-AF2C-3E0C2FC32E9C}"/>
          </ac:picMkLst>
        </pc:picChg>
        <pc:picChg chg="add mod">
          <ac:chgData name="Dina Hanania" userId="785e4b8b-d4d0-407c-86b0-8852e45bb74f" providerId="ADAL" clId="{3576C7FB-9D80-4AF9-8981-05BB3130AF48}" dt="2021-08-18T19:50:37.559" v="101" actId="1036"/>
          <ac:picMkLst>
            <pc:docMk/>
            <pc:sldMk cId="4020598166" sldId="340"/>
            <ac:picMk id="5" creationId="{35D22A55-F8C7-420F-A7B2-4386941132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4515"/>
          </a:xfrm>
          <a:prstGeom prst="rect">
            <a:avLst/>
          </a:prstGeom>
        </p:spPr>
        <p:txBody>
          <a:bodyPr vert="horz" lIns="94476" tIns="47238" rIns="94476" bIns="47238" rtlCol="0"/>
          <a:lstStyle>
            <a:lvl1pPr algn="l">
              <a:defRPr sz="1200"/>
            </a:lvl1pPr>
          </a:lstStyle>
          <a:p>
            <a:endParaRPr lang="en-US"/>
          </a:p>
        </p:txBody>
      </p:sp>
      <p:sp>
        <p:nvSpPr>
          <p:cNvPr id="3" name="Date Placeholder 2"/>
          <p:cNvSpPr>
            <a:spLocks noGrp="1"/>
          </p:cNvSpPr>
          <p:nvPr>
            <p:ph type="dt" idx="1"/>
          </p:nvPr>
        </p:nvSpPr>
        <p:spPr>
          <a:xfrm>
            <a:off x="3895404" y="0"/>
            <a:ext cx="2980055" cy="484515"/>
          </a:xfrm>
          <a:prstGeom prst="rect">
            <a:avLst/>
          </a:prstGeom>
        </p:spPr>
        <p:txBody>
          <a:bodyPr vert="horz" lIns="94476" tIns="47238" rIns="94476" bIns="47238" rtlCol="0"/>
          <a:lstStyle>
            <a:lvl1pPr algn="r">
              <a:defRPr sz="1200"/>
            </a:lvl1pPr>
          </a:lstStyle>
          <a:p>
            <a:fld id="{F56B47E3-778A-46FF-8367-2276D3609C0D}" type="datetimeFigureOut">
              <a:rPr lang="en-US" smtClean="0"/>
              <a:t>8/18/2021</a:t>
            </a:fld>
            <a:endParaRPr lang="en-US"/>
          </a:p>
        </p:txBody>
      </p:sp>
      <p:sp>
        <p:nvSpPr>
          <p:cNvPr id="4" name="Slide Image Placeholder 3"/>
          <p:cNvSpPr>
            <a:spLocks noGrp="1" noRot="1" noChangeAspect="1"/>
          </p:cNvSpPr>
          <p:nvPr>
            <p:ph type="sldImg" idx="2"/>
          </p:nvPr>
        </p:nvSpPr>
        <p:spPr>
          <a:xfrm>
            <a:off x="542925" y="1206500"/>
            <a:ext cx="5791200" cy="3259138"/>
          </a:xfrm>
          <a:prstGeom prst="rect">
            <a:avLst/>
          </a:prstGeom>
          <a:noFill/>
          <a:ln w="12700">
            <a:solidFill>
              <a:prstClr val="black"/>
            </a:solidFill>
          </a:ln>
        </p:spPr>
        <p:txBody>
          <a:bodyPr vert="horz" lIns="94476" tIns="47238" rIns="94476" bIns="47238" rtlCol="0" anchor="ctr"/>
          <a:lstStyle/>
          <a:p>
            <a:endParaRPr lang="en-US"/>
          </a:p>
        </p:txBody>
      </p:sp>
      <p:sp>
        <p:nvSpPr>
          <p:cNvPr id="5" name="Notes Placeholder 4"/>
          <p:cNvSpPr>
            <a:spLocks noGrp="1"/>
          </p:cNvSpPr>
          <p:nvPr>
            <p:ph type="body" sz="quarter" idx="3"/>
          </p:nvPr>
        </p:nvSpPr>
        <p:spPr>
          <a:xfrm>
            <a:off x="687705" y="4647317"/>
            <a:ext cx="5501640" cy="3802350"/>
          </a:xfrm>
          <a:prstGeom prst="rect">
            <a:avLst/>
          </a:prstGeom>
        </p:spPr>
        <p:txBody>
          <a:bodyPr vert="horz" lIns="94476" tIns="47238" rIns="94476" bIns="472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72249"/>
            <a:ext cx="2980055" cy="484514"/>
          </a:xfrm>
          <a:prstGeom prst="rect">
            <a:avLst/>
          </a:prstGeom>
        </p:spPr>
        <p:txBody>
          <a:bodyPr vert="horz" lIns="94476" tIns="47238" rIns="94476" bIns="47238" rtlCol="0" anchor="b"/>
          <a:lstStyle>
            <a:lvl1pPr algn="l">
              <a:defRPr sz="1200"/>
            </a:lvl1pPr>
          </a:lstStyle>
          <a:p>
            <a:endParaRPr lang="en-US"/>
          </a:p>
        </p:txBody>
      </p:sp>
      <p:sp>
        <p:nvSpPr>
          <p:cNvPr id="7" name="Slide Number Placeholder 6"/>
          <p:cNvSpPr>
            <a:spLocks noGrp="1"/>
          </p:cNvSpPr>
          <p:nvPr>
            <p:ph type="sldNum" sz="quarter" idx="5"/>
          </p:nvPr>
        </p:nvSpPr>
        <p:spPr>
          <a:xfrm>
            <a:off x="3895404" y="9172249"/>
            <a:ext cx="2980055" cy="484514"/>
          </a:xfrm>
          <a:prstGeom prst="rect">
            <a:avLst/>
          </a:prstGeom>
        </p:spPr>
        <p:txBody>
          <a:bodyPr vert="horz" lIns="94476" tIns="47238" rIns="94476" bIns="47238" rtlCol="0" anchor="b"/>
          <a:lstStyle>
            <a:lvl1pPr algn="r">
              <a:defRPr sz="1200"/>
            </a:lvl1pPr>
          </a:lstStyle>
          <a:p>
            <a:fld id="{087AB34E-931B-4DFE-9FA3-C23D1D639B5D}" type="slidenum">
              <a:rPr lang="en-US" smtClean="0"/>
              <a:t>‹#›</a:t>
            </a:fld>
            <a:endParaRPr lang="en-US"/>
          </a:p>
        </p:txBody>
      </p:sp>
    </p:spTree>
    <p:extLst>
      <p:ext uri="{BB962C8B-B14F-4D97-AF65-F5344CB8AC3E}">
        <p14:creationId xmlns:p14="http://schemas.microsoft.com/office/powerpoint/2010/main" val="306675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b="0" i="1" dirty="0"/>
              <a:t>Este paquete de capacitación es acompañado por la Guía del Usuario de la Guía de Bolsillo sobre Violencia de Género (descargable en inglés en</a:t>
            </a:r>
            <a:r>
              <a:rPr lang="en-US" b="0" i="1" dirty="0"/>
              <a:t> https://gbvguidelines.org/wp/wp-content/uploads/2018/03/GBV_UserGuide_021618.pdf)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1</a:t>
            </a:fld>
            <a:endParaRPr lang="en-US"/>
          </a:p>
        </p:txBody>
      </p:sp>
    </p:spTree>
    <p:extLst>
      <p:ext uri="{BB962C8B-B14F-4D97-AF65-F5344CB8AC3E}">
        <p14:creationId xmlns:p14="http://schemas.microsoft.com/office/powerpoint/2010/main" val="249348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dirty="0"/>
              <a:t>En este video, Pamela Marie Godoy, Especialista Regional de Coordinación de Emergencias en Violencia de Género para Asia y el Pacífico, arroja luz sobre el enfoque centrado en las sobrevivientes. ¡Escuche!</a:t>
            </a:r>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20</a:t>
            </a:fld>
            <a:endParaRPr lang="en-US"/>
          </a:p>
        </p:txBody>
      </p:sp>
    </p:spTree>
    <p:extLst>
      <p:ext uri="{BB962C8B-B14F-4D97-AF65-F5344CB8AC3E}">
        <p14:creationId xmlns:p14="http://schemas.microsoft.com/office/powerpoint/2010/main" val="316674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noProof="0" dirty="0"/>
              <a:t>Facilitador:</a:t>
            </a:r>
          </a:p>
          <a:p>
            <a:pPr>
              <a:defRPr/>
            </a:pPr>
            <a:r>
              <a:rPr lang="es-ES" noProof="0" dirty="0"/>
              <a:t>Todos aportamos nuestras propias actitudes y creencias a este trabajo, y algunas de estas actitudes pueden ser perjudiciales para los sobrevivientes sin que lo sepamos. Es importante reconocer y comenzar a desafiar nuestras propias actitudes. Culpar a los sobrevivientes es común en muchas comunidades y es algo que debemos esforzarnos activamente por evitar y contrarrestar en nuestro trabajo con los sobrevivientes.</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21</a:t>
            </a:fld>
            <a:endParaRPr lang="en-US"/>
          </a:p>
        </p:txBody>
      </p:sp>
    </p:spTree>
    <p:extLst>
      <p:ext uri="{BB962C8B-B14F-4D97-AF65-F5344CB8AC3E}">
        <p14:creationId xmlns:p14="http://schemas.microsoft.com/office/powerpoint/2010/main" val="245054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22</a:t>
            </a:fld>
            <a:endParaRPr lang="en-US"/>
          </a:p>
        </p:txBody>
      </p:sp>
    </p:spTree>
    <p:extLst>
      <p:ext uri="{BB962C8B-B14F-4D97-AF65-F5344CB8AC3E}">
        <p14:creationId xmlns:p14="http://schemas.microsoft.com/office/powerpoint/2010/main" val="316208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noProof="0" dirty="0"/>
              <a:t>Facilitador: El resto de esta capacitación se basa en la guía de la Guía de Bolsillo sobre </a:t>
            </a:r>
            <a:r>
              <a:rPr lang="es-ES" noProof="0" dirty="0" err="1"/>
              <a:t>VG</a:t>
            </a:r>
            <a:r>
              <a:rPr lang="es-ES" noProof="0" dirty="0"/>
              <a:t> sobre como responder de manera segura y ética a una divulgación de </a:t>
            </a:r>
            <a:r>
              <a:rPr lang="es-ES" noProof="0" dirty="0" err="1"/>
              <a:t>VG</a:t>
            </a:r>
            <a:r>
              <a:rPr lang="es-ES" noProof="0" dirty="0"/>
              <a:t> cuando no hay un actor de </a:t>
            </a:r>
            <a:r>
              <a:rPr lang="es-ES" noProof="0" dirty="0" err="1"/>
              <a:t>VG</a:t>
            </a:r>
            <a:r>
              <a:rPr lang="es-ES" noProof="0" dirty="0"/>
              <a:t> disponible.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29</a:t>
            </a:fld>
            <a:endParaRPr lang="en-US"/>
          </a:p>
        </p:txBody>
      </p:sp>
    </p:spTree>
    <p:extLst>
      <p:ext uri="{BB962C8B-B14F-4D97-AF65-F5344CB8AC3E}">
        <p14:creationId xmlns:p14="http://schemas.microsoft.com/office/powerpoint/2010/main" val="41746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n-US" dirty="0"/>
              <a:t>L</a:t>
            </a:r>
            <a:r>
              <a:rPr lang="es-ES" dirty="0"/>
              <a:t>a </a:t>
            </a:r>
            <a:r>
              <a:rPr lang="es-ES" sz="1200" u="sng" kern="1200" dirty="0">
                <a:solidFill>
                  <a:srgbClr val="0070C0"/>
                </a:solidFill>
                <a:latin typeface="+mn-lt"/>
                <a:ea typeface="+mn-ea"/>
                <a:cs typeface="+mn-cs"/>
              </a:rPr>
              <a:t>Guía de Bolsillo sobre </a:t>
            </a:r>
            <a:r>
              <a:rPr lang="es-ES" sz="1200" u="sng" kern="1200" dirty="0" err="1">
                <a:solidFill>
                  <a:srgbClr val="0070C0"/>
                </a:solidFill>
                <a:latin typeface="+mn-lt"/>
                <a:ea typeface="+mn-ea"/>
                <a:cs typeface="+mn-cs"/>
              </a:rPr>
              <a:t>VG</a:t>
            </a:r>
            <a:r>
              <a:rPr lang="es-ES" sz="1200" u="sng" kern="1200" dirty="0">
                <a:solidFill>
                  <a:srgbClr val="0070C0"/>
                </a:solidFill>
                <a:latin typeface="+mn-lt"/>
                <a:ea typeface="+mn-ea"/>
                <a:cs typeface="+mn-cs"/>
              </a:rPr>
              <a:t> </a:t>
            </a:r>
            <a:r>
              <a:rPr lang="es-ES" dirty="0"/>
              <a:t>incluye una guía paso a paso para practicar cada elemento del marco de los Primeros Auxilios Psicológicos al responder a una divulgación de </a:t>
            </a:r>
            <a:r>
              <a:rPr lang="es-ES" dirty="0" err="1"/>
              <a:t>VG</a:t>
            </a:r>
            <a:r>
              <a:rPr lang="en-US" dirty="0"/>
              <a:t>.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30</a:t>
            </a:fld>
            <a:endParaRPr lang="en-US"/>
          </a:p>
        </p:txBody>
      </p:sp>
    </p:spTree>
    <p:extLst>
      <p:ext uri="{BB962C8B-B14F-4D97-AF65-F5344CB8AC3E}">
        <p14:creationId xmlns:p14="http://schemas.microsoft.com/office/powerpoint/2010/main" val="896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cs typeface="Calibri"/>
              </a:rPr>
              <a:t>Facilitador:</a:t>
            </a:r>
          </a:p>
          <a:p>
            <a:endParaRPr lang="es-ES" noProof="0" dirty="0"/>
          </a:p>
          <a:p>
            <a:r>
              <a:rPr lang="es-ES" noProof="0" dirty="0"/>
              <a:t>La mayor parte de la orientación en el </a:t>
            </a:r>
            <a:r>
              <a:rPr lang="es-ES" noProof="0" dirty="0" err="1"/>
              <a:t>PG</a:t>
            </a:r>
            <a:r>
              <a:rPr lang="es-ES" noProof="0" dirty="0"/>
              <a:t> asume que el usuario está trabajando en un lugar donde hay pocos o ningún servicio de </a:t>
            </a:r>
            <a:r>
              <a:rPr lang="es-ES" noProof="0" dirty="0" err="1"/>
              <a:t>VG</a:t>
            </a:r>
            <a:r>
              <a:rPr lang="es-ES" noProof="0" dirty="0"/>
              <a:t> disponibles y/o no hay una vía de derivación que funcione. En los lugares donde las vías de derivación SON funcionales y los servicios de </a:t>
            </a:r>
            <a:r>
              <a:rPr lang="es-ES" noProof="0" dirty="0" err="1"/>
              <a:t>VG</a:t>
            </a:r>
            <a:r>
              <a:rPr lang="es-ES" noProof="0" dirty="0"/>
              <a:t> existen, se deben seguir – aunque muchas de las recomendaciones / ejemplos de guiones en el </a:t>
            </a:r>
            <a:r>
              <a:rPr lang="es-ES" noProof="0" dirty="0" err="1"/>
              <a:t>PG</a:t>
            </a:r>
            <a:r>
              <a:rPr lang="es-ES" noProof="0" dirty="0"/>
              <a:t> aún pueden ser útiles para los actores humanitarios que brindan referencias.</a:t>
            </a:r>
          </a:p>
          <a:p>
            <a:endParaRPr lang="es-ES" noProof="0" dirty="0"/>
          </a:p>
          <a:p>
            <a:r>
              <a:rPr lang="es-ES" noProof="0" dirty="0"/>
              <a:t>En caso de duda, siga el árbol de decisiones de la Guía de Bolsillo sobre violencia de género, que se muestra aquí.</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32</a:t>
            </a:fld>
            <a:endParaRPr lang="en-US"/>
          </a:p>
        </p:txBody>
      </p:sp>
    </p:spTree>
    <p:extLst>
      <p:ext uri="{BB962C8B-B14F-4D97-AF65-F5344CB8AC3E}">
        <p14:creationId xmlns:p14="http://schemas.microsoft.com/office/powerpoint/2010/main" val="12152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Facilitador:</a:t>
            </a:r>
          </a:p>
          <a:p>
            <a:pPr marL="177142" indent="-177142">
              <a:buFont typeface="Arial"/>
              <a:buChar char="•"/>
            </a:pPr>
            <a:r>
              <a:rPr lang="es-ES" noProof="0" dirty="0">
                <a:cs typeface="Calibri"/>
              </a:rPr>
              <a:t>Otros servicios que pueden estar disponibles en ausencia de servicios especializados en </a:t>
            </a:r>
            <a:r>
              <a:rPr lang="es-ES" noProof="0" dirty="0" err="1">
                <a:cs typeface="Calibri"/>
              </a:rPr>
              <a:t>VG</a:t>
            </a:r>
            <a:r>
              <a:rPr lang="es-ES" noProof="0" dirty="0">
                <a:cs typeface="Calibri"/>
              </a:rPr>
              <a:t> podrían incluir, por ejemplo: servicios de salud primaria, servicios de salud mental, protección infantil, protección general, etc.</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34</a:t>
            </a:fld>
            <a:endParaRPr lang="en-US"/>
          </a:p>
        </p:txBody>
      </p:sp>
    </p:spTree>
    <p:extLst>
      <p:ext uri="{BB962C8B-B14F-4D97-AF65-F5344CB8AC3E}">
        <p14:creationId xmlns:p14="http://schemas.microsoft.com/office/powerpoint/2010/main" val="3593625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Facilitador:</a:t>
            </a:r>
          </a:p>
          <a:p>
            <a:r>
              <a:rPr lang="es-ES" noProof="0" dirty="0"/>
              <a:t>Una vez completada, la hoja de información que se muestra aquí puede ser una herramienta valiosa para vincular a los sobrevivientes con servicios no relacionados con la violencia de género SI deciden acceder a ellos. </a:t>
            </a:r>
            <a:endParaRPr lang="es-ES" noProof="0" dirty="0">
              <a:cs typeface="Calibri"/>
            </a:endParaRP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37</a:t>
            </a:fld>
            <a:endParaRPr lang="en-US"/>
          </a:p>
        </p:txBody>
      </p:sp>
    </p:spTree>
    <p:extLst>
      <p:ext uri="{BB962C8B-B14F-4D97-AF65-F5344CB8AC3E}">
        <p14:creationId xmlns:p14="http://schemas.microsoft.com/office/powerpoint/2010/main" val="94100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Facilitador:</a:t>
            </a:r>
          </a:p>
          <a:p>
            <a:pPr marL="177142" indent="-177142">
              <a:buFont typeface="Arial"/>
              <a:buChar char="•"/>
            </a:pPr>
            <a:r>
              <a:rPr lang="es-ES" noProof="0" dirty="0">
                <a:cs typeface="Calibri"/>
              </a:rPr>
              <a:t>Tenga en cuenta que una de las únicas excepciones al principio centrado en el sobreviviente de seguir los intereses del sobreviviente, es una situación en la que el sobreviviente necesita atención médica inmediata para salvarle la vida y/o es un peligro para sí mismo o para los demás. En estos casos, se debe proporcionar asistencia para salvar vidas incluso en ausencia de consentimiento.</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41</a:t>
            </a:fld>
            <a:endParaRPr lang="en-US"/>
          </a:p>
        </p:txBody>
      </p:sp>
    </p:spTree>
    <p:extLst>
      <p:ext uri="{BB962C8B-B14F-4D97-AF65-F5344CB8AC3E}">
        <p14:creationId xmlns:p14="http://schemas.microsoft.com/office/powerpoint/2010/main" val="3575611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dirty="0">
                <a:cs typeface="Calibri"/>
              </a:rPr>
              <a:t>En este video, Fiona </a:t>
            </a:r>
            <a:r>
              <a:rPr lang="es-ES" dirty="0" err="1">
                <a:cs typeface="Calibri"/>
              </a:rPr>
              <a:t>Shanahan</a:t>
            </a:r>
            <a:r>
              <a:rPr lang="es-ES" dirty="0">
                <a:cs typeface="Calibri"/>
              </a:rPr>
              <a:t> (</a:t>
            </a:r>
            <a:r>
              <a:rPr lang="es-ES" dirty="0" err="1">
                <a:cs typeface="Calibri"/>
              </a:rPr>
              <a:t>Trocaire</a:t>
            </a:r>
            <a:r>
              <a:rPr lang="es-ES" dirty="0">
                <a:cs typeface="Calibri"/>
              </a:rPr>
              <a:t>) recapitula los Primeros Auxilios Psicológicos y los pasos 1 y 2 (prepararse, observar).</a:t>
            </a:r>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43</a:t>
            </a:fld>
            <a:endParaRPr lang="en-US"/>
          </a:p>
        </p:txBody>
      </p:sp>
    </p:spTree>
    <p:extLst>
      <p:ext uri="{BB962C8B-B14F-4D97-AF65-F5344CB8AC3E}">
        <p14:creationId xmlns:p14="http://schemas.microsoft.com/office/powerpoint/2010/main" val="131568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Facilitador:</a:t>
            </a:r>
          </a:p>
          <a:p>
            <a:pPr marL="177142" indent="-177142">
              <a:buFont typeface="Arial"/>
              <a:buChar char="•"/>
            </a:pPr>
            <a:r>
              <a:rPr lang="es-ES" noProof="0" dirty="0"/>
              <a:t>Consulte los mensajes clave en la página 6 de la Guía del Usuario.</a:t>
            </a:r>
          </a:p>
        </p:txBody>
      </p:sp>
      <p:sp>
        <p:nvSpPr>
          <p:cNvPr id="4" name="Slide Number Placeholder 3"/>
          <p:cNvSpPr>
            <a:spLocks noGrp="1"/>
          </p:cNvSpPr>
          <p:nvPr>
            <p:ph type="sldNum" sz="quarter" idx="5"/>
          </p:nvPr>
        </p:nvSpPr>
        <p:spPr/>
        <p:txBody>
          <a:bodyPr/>
          <a:lstStyle/>
          <a:p>
            <a:fld id="{087AB34E-931B-4DFE-9FA3-C23D1D639B5D}" type="slidenum">
              <a:rPr lang="en-US" smtClean="0"/>
              <a:t>2</a:t>
            </a:fld>
            <a:endParaRPr lang="en-US"/>
          </a:p>
        </p:txBody>
      </p:sp>
    </p:spTree>
    <p:extLst>
      <p:ext uri="{BB962C8B-B14F-4D97-AF65-F5344CB8AC3E}">
        <p14:creationId xmlns:p14="http://schemas.microsoft.com/office/powerpoint/2010/main" val="290122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dirty="0">
                <a:cs typeface="Calibri"/>
              </a:rPr>
              <a:t>Continúe con Fiona mientras recapitula los pasos #3 y #4 (escuchar, vincular)</a:t>
            </a:r>
          </a:p>
        </p:txBody>
      </p:sp>
      <p:sp>
        <p:nvSpPr>
          <p:cNvPr id="4" name="Slide Number Placeholder 3"/>
          <p:cNvSpPr>
            <a:spLocks noGrp="1"/>
          </p:cNvSpPr>
          <p:nvPr>
            <p:ph type="sldNum" sz="quarter" idx="5"/>
          </p:nvPr>
        </p:nvSpPr>
        <p:spPr/>
        <p:txBody>
          <a:bodyPr/>
          <a:lstStyle/>
          <a:p>
            <a:fld id="{087AB34E-931B-4DFE-9FA3-C23D1D639B5D}" type="slidenum">
              <a:rPr lang="en-US" smtClean="0"/>
              <a:t>47</a:t>
            </a:fld>
            <a:endParaRPr lang="en-US"/>
          </a:p>
        </p:txBody>
      </p:sp>
    </p:spTree>
    <p:extLst>
      <p:ext uri="{BB962C8B-B14F-4D97-AF65-F5344CB8AC3E}">
        <p14:creationId xmlns:p14="http://schemas.microsoft.com/office/powerpoint/2010/main" val="54299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dirty="0"/>
              <a:t>En este video, </a:t>
            </a:r>
            <a:r>
              <a:rPr lang="es-ES" dirty="0" err="1"/>
              <a:t>Micah</a:t>
            </a:r>
            <a:r>
              <a:rPr lang="es-ES" dirty="0"/>
              <a:t> Williams (Asesor Principal de </a:t>
            </a:r>
            <a:r>
              <a:rPr lang="es-ES" dirty="0" err="1"/>
              <a:t>VG</a:t>
            </a:r>
            <a:r>
              <a:rPr lang="es-ES" dirty="0"/>
              <a:t> en International Medical Corps) comparte ejemplos de cosas que puede decirle a un sobreviviente cuando se le acerque con una divulgación de </a:t>
            </a:r>
            <a:r>
              <a:rPr lang="es-ES" dirty="0" err="1"/>
              <a:t>VG</a:t>
            </a:r>
            <a:r>
              <a:rPr lang="en-US" dirty="0"/>
              <a:t>.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48</a:t>
            </a:fld>
            <a:endParaRPr lang="en-US"/>
          </a:p>
        </p:txBody>
      </p:sp>
    </p:spTree>
    <p:extLst>
      <p:ext uri="{BB962C8B-B14F-4D97-AF65-F5344CB8AC3E}">
        <p14:creationId xmlns:p14="http://schemas.microsoft.com/office/powerpoint/2010/main" val="1153456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758">
              <a:defRPr/>
            </a:pPr>
            <a:r>
              <a:rPr lang="es-ES" noProof="0" dirty="0"/>
              <a:t>Continúe con </a:t>
            </a:r>
            <a:r>
              <a:rPr lang="es-ES" noProof="0" dirty="0" err="1"/>
              <a:t>Micah</a:t>
            </a:r>
            <a:r>
              <a:rPr lang="es-ES" noProof="0" dirty="0"/>
              <a:t> mientras comparte ejemplos de cosas que no debe decirles a los sobrevivientes de la violencia de género cuando le revelan su experiencia con la violencia de género.</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49</a:t>
            </a:fld>
            <a:endParaRPr lang="en-US"/>
          </a:p>
        </p:txBody>
      </p:sp>
    </p:spTree>
    <p:extLst>
      <p:ext uri="{BB962C8B-B14F-4D97-AF65-F5344CB8AC3E}">
        <p14:creationId xmlns:p14="http://schemas.microsoft.com/office/powerpoint/2010/main" val="4068129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t>Actividad de Primeros Auxilio Psicológicos:</a:t>
            </a:r>
            <a:endParaRPr lang="es-ES" noProof="0" dirty="0"/>
          </a:p>
          <a:p>
            <a:r>
              <a:rPr lang="es-ES" i="1" noProof="0" dirty="0"/>
              <a:t>Nota: Esta actividad solo debe llevarse a cabo si el facilitador tiene una experiencia significativa en la gestión de las complejidades de las divulgaciones de </a:t>
            </a:r>
            <a:r>
              <a:rPr lang="es-ES" i="1" noProof="0" dirty="0" err="1"/>
              <a:t>VG</a:t>
            </a:r>
            <a:r>
              <a:rPr lang="es-ES" i="1" noProof="0" dirty="0"/>
              <a:t> y los principios centrados en los sobrevivientes. Las discusiones pueden provocar argumentaciones y hacer que las personas se sientan impotentes - el facilitador debe sentirse cómodo y equipado para gestionar las conversaciones de manera adecuada. Para el escenario #2, los facilitadores deben conocer los procedimientos obligatorios de presentación de informes en el contexto, así como las determinaciones del mejor interés.</a:t>
            </a:r>
            <a:endParaRPr lang="es-ES" noProof="0" dirty="0"/>
          </a:p>
          <a:p>
            <a:r>
              <a:rPr lang="es-ES" b="1" noProof="0" dirty="0"/>
              <a:t> </a:t>
            </a:r>
            <a:endParaRPr lang="es-ES" noProof="0" dirty="0"/>
          </a:p>
          <a:p>
            <a:r>
              <a:rPr lang="es-ES" noProof="0" dirty="0"/>
              <a:t>o   Divida a los participantes en 2 grupos y pida a un grupo que discuta el escenario #1; el otro grupo para discutir el escenario #2. ¿Qué harían en la situación descrita?</a:t>
            </a:r>
          </a:p>
          <a:p>
            <a:endParaRPr lang="es-ES" noProof="0" dirty="0"/>
          </a:p>
          <a:p>
            <a:r>
              <a:rPr lang="es-ES" noProof="0" dirty="0"/>
              <a:t>§  </a:t>
            </a:r>
            <a:r>
              <a:rPr lang="es-ES" b="1" noProof="0" dirty="0"/>
              <a:t>Consejos para el escenario #1:</a:t>
            </a:r>
            <a:r>
              <a:rPr lang="es-ES" noProof="0" dirty="0"/>
              <a:t> se puede hacer muy poco en esta situación, ya que la divulgación se recibió indirectamente. Asegúrese de que los participantes tengan claro que NO deben intervenir y bajo ninguna circunstancia deben buscar o visitar al sobreviviente, o intentar detener al perpetrador, ya que esto podría poner al sobreviviente en un riesgo adicional. Considere, en cambio, campañas de información en el sitio que destaquen los servicios que están disponibles, siempre y cuando dichas campañas se puedan realizar de una manera que no llame la atención sobre el sobreviviente / posiblemente lo estigmatice.</a:t>
            </a:r>
          </a:p>
          <a:p>
            <a:r>
              <a:rPr lang="es-ES" noProof="0" dirty="0"/>
              <a:t>§  </a:t>
            </a:r>
            <a:r>
              <a:rPr lang="es-ES" b="1" noProof="0" dirty="0"/>
              <a:t>Consejos para el escenario #2:</a:t>
            </a:r>
            <a:r>
              <a:rPr lang="es-ES" noProof="0" dirty="0"/>
              <a:t> las recomendaciones sobre como abordar esta situación dependerán de las reglas / leyes sobre: presentación de informes obligatorios en el contexto. Para los niños menores de 18 años, generalmente aplica la notificación obligatoria; Por lo tanto, la conversación debe centrarse en lo que es mejor para el niño. Las discusiones también pueden centrarse en las opciones para trasladar a la madre y al niño de la familia de acogida, pero tenga en cuenta que se deben tomar precauciones serias para no poner inadvertidamente a la familia en riesgo de represalias por parte del perpetrador.</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50</a:t>
            </a:fld>
            <a:endParaRPr lang="en-US"/>
          </a:p>
        </p:txBody>
      </p:sp>
    </p:spTree>
    <p:extLst>
      <p:ext uri="{BB962C8B-B14F-4D97-AF65-F5344CB8AC3E}">
        <p14:creationId xmlns:p14="http://schemas.microsoft.com/office/powerpoint/2010/main" val="1645323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Facilitador:</a:t>
            </a:r>
          </a:p>
          <a:p>
            <a:pPr marL="177142" indent="-177142">
              <a:buFont typeface="Arial"/>
              <a:buChar char="•"/>
            </a:pPr>
            <a:r>
              <a:rPr lang="es-ES" noProof="0" dirty="0"/>
              <a:t>Puntos clave con respecto a la confidencialidad - </a:t>
            </a:r>
            <a:r>
              <a:rPr lang="es-ES" noProof="0" dirty="0">
                <a:latin typeface="Univers"/>
              </a:rPr>
              <a:t>No documente ninguna información sobre el sobreviviente o el incidente: no escriba nada, no tome fotografías, no llame a la gente para tener una discusión grupal con el sobreviviente, no llame a los medios, no grabe la conversación en su teléfono o en cualquier otro dispositivo.</a:t>
            </a:r>
            <a:endParaRPr lang="es-ES" noProof="0" dirty="0">
              <a:latin typeface="Calibri"/>
              <a:cs typeface="Calibri"/>
            </a:endParaRPr>
          </a:p>
          <a:p>
            <a:pPr marL="177142" indent="-177142">
              <a:buFont typeface="Arial"/>
              <a:buChar char="•"/>
            </a:pPr>
            <a:r>
              <a:rPr lang="es-ES" noProof="0" dirty="0">
                <a:latin typeface="Calibri"/>
                <a:cs typeface="Calibri"/>
              </a:rPr>
              <a:t>RECUERDE, si desea buscar el apoyo de un supervisor u otro actor humanitario, SIEMPRE pídale permiso al sobreviviente primero, incluyendo compartir con quien quiere hablar, por qué quiere hablar con ellos y que información compartiría</a:t>
            </a:r>
            <a:r>
              <a:rPr lang="es-ES" noProof="0" dirty="0"/>
              <a:t>. </a:t>
            </a:r>
          </a:p>
          <a:p>
            <a:pPr marL="177142" indent="-177142">
              <a:buFont typeface="Arial"/>
              <a:buChar char="•"/>
            </a:pPr>
            <a:r>
              <a:rPr lang="es-ES" noProof="0" dirty="0"/>
              <a:t>Como humanitarios, nuestro deber es respetar y proteger los derechos y necesidades de todas las personas necesitadas, y no hacer suposiciones ni juicios.</a:t>
            </a:r>
            <a:endParaRPr lang="es-ES" noProof="0"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51</a:t>
            </a:fld>
            <a:endParaRPr lang="en-US"/>
          </a:p>
        </p:txBody>
      </p:sp>
    </p:spTree>
    <p:extLst>
      <p:ext uri="{BB962C8B-B14F-4D97-AF65-F5344CB8AC3E}">
        <p14:creationId xmlns:p14="http://schemas.microsoft.com/office/powerpoint/2010/main" val="466355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t>Facilitador:</a:t>
            </a:r>
          </a:p>
          <a:p>
            <a:endParaRPr lang="es-ES" b="1" noProof="0" dirty="0"/>
          </a:p>
          <a:p>
            <a:r>
              <a:rPr lang="es-ES" b="1" noProof="0" dirty="0"/>
              <a:t>La experiencia de la violencia de género puede ser un evento muy angustioso para un sobreviviente. </a:t>
            </a:r>
            <a:r>
              <a:rPr lang="es-ES" noProof="0" dirty="0"/>
              <a:t>Es importante comprender que existen </a:t>
            </a:r>
            <a:r>
              <a:rPr lang="es-ES" b="1" noProof="0" dirty="0"/>
              <a:t>RIESGOS</a:t>
            </a:r>
            <a:r>
              <a:rPr lang="es-ES" noProof="0" dirty="0"/>
              <a:t> y </a:t>
            </a:r>
            <a:r>
              <a:rPr lang="es-ES" b="1" noProof="0" dirty="0"/>
              <a:t>BENEFICIOS</a:t>
            </a:r>
            <a:r>
              <a:rPr lang="es-ES" noProof="0" dirty="0"/>
              <a:t> asociados con la búsqueda de apoyo por parte de un sobreviviente. </a:t>
            </a:r>
            <a:endParaRPr lang="es-ES" b="1" noProof="0" dirty="0">
              <a:cs typeface="Calibri"/>
            </a:endParaRPr>
          </a:p>
          <a:p>
            <a:endParaRPr lang="es-ES" noProof="0" dirty="0">
              <a:cs typeface="Calibri"/>
            </a:endParaRPr>
          </a:p>
          <a:p>
            <a:endParaRPr lang="es-ES" noProof="0" dirty="0">
              <a:cs typeface="Calibri"/>
            </a:endParaRPr>
          </a:p>
          <a:p>
            <a:r>
              <a:rPr lang="es-ES" noProof="0" dirty="0"/>
              <a:t>Pregunte a los participantes sobre los </a:t>
            </a:r>
            <a:r>
              <a:rPr lang="es-ES" b="1" noProof="0" dirty="0"/>
              <a:t>RIESGOS</a:t>
            </a:r>
            <a:r>
              <a:rPr lang="es-ES" noProof="0" dirty="0"/>
              <a:t> de los sobrevivientes de buscar apoyo.</a:t>
            </a:r>
          </a:p>
          <a:p>
            <a:endParaRPr lang="es-ES" noProof="0" dirty="0"/>
          </a:p>
          <a:p>
            <a:r>
              <a:rPr lang="es-ES" noProof="0" dirty="0"/>
              <a:t>Algunas posibles respuestas son las siguientes:</a:t>
            </a:r>
          </a:p>
          <a:p>
            <a:r>
              <a:rPr lang="es-ES" noProof="0" dirty="0"/>
              <a:t>•Posibilidad de que los amigos, la familia y/o la comunidad del sobreviviente se enteren, lo que puede llevar a ser estigmatizado, expulsado de su hogar o comunidad y/o expuesto a más violencia.</a:t>
            </a:r>
          </a:p>
          <a:p>
            <a:r>
              <a:rPr lang="es-ES" noProof="0" dirty="0"/>
              <a:t>•Posibilidad de que el (los) perpetrador(es) descubra(n) que otras personas saben lo que sucedió, lo que lleva a represalias al perjudicar o incluso matar al sobreviviente.</a:t>
            </a:r>
          </a:p>
          <a:p>
            <a:r>
              <a:rPr lang="es-ES" noProof="0" dirty="0"/>
              <a:t>•Posibilidad de que los proveedores de servicios estén expuestos a amenazas y violencia por parte del perpetrador o la comunidad si se considera que están ayudando a un sobreviviente.</a:t>
            </a:r>
          </a:p>
          <a:p>
            <a:r>
              <a:rPr lang="es-ES" noProof="0" dirty="0"/>
              <a:t>•Posible respuesta insensible de los proveedores de servicios si no están capacitados adecuadamente.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53</a:t>
            </a:fld>
            <a:endParaRPr lang="en-US"/>
          </a:p>
        </p:txBody>
      </p:sp>
    </p:spTree>
    <p:extLst>
      <p:ext uri="{BB962C8B-B14F-4D97-AF65-F5344CB8AC3E}">
        <p14:creationId xmlns:p14="http://schemas.microsoft.com/office/powerpoint/2010/main" val="3138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cs typeface="Calibri"/>
              </a:rPr>
              <a:t>Facilitador:</a:t>
            </a:r>
          </a:p>
          <a:p>
            <a:endParaRPr lang="es-ES" noProof="0" dirty="0">
              <a:cs typeface="Calibri"/>
            </a:endParaRPr>
          </a:p>
          <a:p>
            <a:r>
              <a:rPr lang="es-ES" noProof="0" dirty="0"/>
              <a:t>Pregunte a los participantes sobre los </a:t>
            </a:r>
            <a:r>
              <a:rPr lang="es-ES" b="1" noProof="0" dirty="0"/>
              <a:t>BENEFICIOS</a:t>
            </a:r>
            <a:r>
              <a:rPr lang="es-ES" noProof="0" dirty="0"/>
              <a:t> de los sobrevivientes de buscar apoyo. </a:t>
            </a:r>
          </a:p>
          <a:p>
            <a:r>
              <a:rPr lang="es-ES" noProof="0" dirty="0"/>
              <a:t>Algunas posibles respuestas son las siguientes:</a:t>
            </a:r>
            <a:endParaRPr lang="es-ES" noProof="0" dirty="0">
              <a:cs typeface="Calibri"/>
            </a:endParaRPr>
          </a:p>
          <a:p>
            <a:endParaRPr lang="es-ES" noProof="0" dirty="0"/>
          </a:p>
          <a:p>
            <a:r>
              <a:rPr lang="es-ES" noProof="0" dirty="0"/>
              <a:t>•Acceso a apoyo vital cuando se encuentra en peligro.</a:t>
            </a:r>
          </a:p>
          <a:p>
            <a:r>
              <a:rPr lang="es-ES" noProof="0" dirty="0"/>
              <a:t>•Acceso a atención médica segura, confidencial y profesional de manera oportuna que podría prevenir el VIH y los embarazos no deseados.</a:t>
            </a:r>
          </a:p>
          <a:p>
            <a:r>
              <a:rPr lang="es-ES" noProof="0" dirty="0"/>
              <a:t>•Acceso a otros servicios que brindan más dignidad y comodidad, incluidas opciones de seguridad y apoyo psicosocial. </a:t>
            </a:r>
          </a:p>
          <a:p>
            <a:r>
              <a:rPr lang="es-ES" noProof="0" dirty="0"/>
              <a:t>•Acceso a apoyo que puede prevenir que ocurra más violencia.</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54</a:t>
            </a:fld>
            <a:endParaRPr lang="en-US"/>
          </a:p>
        </p:txBody>
      </p:sp>
    </p:spTree>
    <p:extLst>
      <p:ext uri="{BB962C8B-B14F-4D97-AF65-F5344CB8AC3E}">
        <p14:creationId xmlns:p14="http://schemas.microsoft.com/office/powerpoint/2010/main" val="4259268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Nota para los facilitadores: Los recursos adicionales sobre la autoayuda y el trauma indirecto están vinculados a continuación para compartir con los participantes de la capacitación. </a:t>
            </a:r>
          </a:p>
          <a:p>
            <a:r>
              <a:rPr lang="es-ES" i="1" noProof="0" dirty="0">
                <a:cs typeface="Calibri"/>
              </a:rPr>
              <a:t>[TEXTUALMENTE, YA TENEMOS ESTOS FOLLETOS EN FRANCÉS, PERO NO EN ESPAÑOL]</a:t>
            </a:r>
          </a:p>
          <a:p>
            <a:endParaRPr lang="es-ES" noProof="0" dirty="0">
              <a:cs typeface="Calibri"/>
            </a:endParaRPr>
          </a:p>
          <a:p>
            <a:pPr marL="236190" indent="-236190">
              <a:buAutoNum type="arabicPeriod"/>
            </a:pPr>
            <a:r>
              <a:rPr lang="es-ES" noProof="0" dirty="0">
                <a:cs typeface="Calibri"/>
              </a:rPr>
              <a:t>Folleto de trauma indirecto- https://www.dropbox.com/s/e2c9eqxsm5qkwxz/IPPF_Handbook.pdf?dl=0</a:t>
            </a:r>
          </a:p>
          <a:p>
            <a:pPr marL="236190" indent="-236190">
              <a:buAutoNum type="arabicPeriod"/>
            </a:pPr>
            <a:r>
              <a:rPr lang="es-ES" noProof="0" dirty="0">
                <a:cs typeface="Calibri"/>
              </a:rPr>
              <a:t>Trauma Indirecto: que pueden hacer los gerentes- https://www.dropbox.com/s/ljv5axuq5ku69pa/Vicarious%20Trauma-What%20Can%20Managers%20Do.docx?dl=0</a:t>
            </a:r>
          </a:p>
          <a:p>
            <a:pPr marL="236190" indent="-236190">
              <a:buAutoNum type="arabicPeriod"/>
            </a:pPr>
            <a:r>
              <a:rPr lang="es-ES" noProof="0" dirty="0">
                <a:cs typeface="Calibri"/>
              </a:rPr>
              <a:t>Manual de capacitación en consejería de </a:t>
            </a:r>
            <a:r>
              <a:rPr lang="es-ES" noProof="0" dirty="0" err="1">
                <a:cs typeface="Calibri"/>
              </a:rPr>
              <a:t>IPPF</a:t>
            </a:r>
            <a:r>
              <a:rPr lang="es-ES" noProof="0" dirty="0">
                <a:cs typeface="Calibri"/>
              </a:rPr>
              <a:t> sobre trauma, culpa y autoestima- https://www.dropbox.com/s/e2c9eqxsm5qkwxz/IPPF_Handbook.pdf?dl=0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62</a:t>
            </a:fld>
            <a:endParaRPr lang="en-US"/>
          </a:p>
        </p:txBody>
      </p:sp>
    </p:spTree>
    <p:extLst>
      <p:ext uri="{BB962C8B-B14F-4D97-AF65-F5344CB8AC3E}">
        <p14:creationId xmlns:p14="http://schemas.microsoft.com/office/powerpoint/2010/main" val="75333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cs typeface="Calibri"/>
              </a:rPr>
              <a:t>Facilitador:</a:t>
            </a:r>
          </a:p>
          <a:p>
            <a:r>
              <a:rPr lang="es-ES" noProof="0" dirty="0"/>
              <a:t>•Recuerde a los participantes que </a:t>
            </a:r>
            <a:r>
              <a:rPr lang="es-ES" b="1" noProof="0" dirty="0"/>
              <a:t>no</a:t>
            </a:r>
            <a:r>
              <a:rPr lang="es-ES" noProof="0" dirty="0"/>
              <a:t> deben proporcionar una derivación en esta situación – </a:t>
            </a:r>
            <a:r>
              <a:rPr lang="es-ES" i="1" noProof="0" dirty="0"/>
              <a:t>recuerde la necesidad de buscar y recibir permiso de los sobrevivientes</a:t>
            </a:r>
            <a:endParaRPr lang="es-ES" noProof="0" dirty="0"/>
          </a:p>
          <a:p>
            <a:endParaRPr lang="en-US" b="1" dirty="0">
              <a:cs typeface="Calibri"/>
            </a:endParaRP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64</a:t>
            </a:fld>
            <a:endParaRPr lang="en-US"/>
          </a:p>
        </p:txBody>
      </p:sp>
    </p:spTree>
    <p:extLst>
      <p:ext uri="{BB962C8B-B14F-4D97-AF65-F5344CB8AC3E}">
        <p14:creationId xmlns:p14="http://schemas.microsoft.com/office/powerpoint/2010/main" val="3527112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Facilitador:</a:t>
            </a:r>
          </a:p>
          <a:p>
            <a:r>
              <a:rPr lang="es-ES" noProof="0" dirty="0">
                <a:cs typeface="Calibri"/>
              </a:rPr>
              <a:t>Por favor consulte la siguiente diapositiva sobre informes obligatorios</a:t>
            </a:r>
            <a:endParaRPr lang="es-ES" noProof="0" dirty="0"/>
          </a:p>
        </p:txBody>
      </p:sp>
      <p:sp>
        <p:nvSpPr>
          <p:cNvPr id="4" name="Slide Number Placeholder 3"/>
          <p:cNvSpPr>
            <a:spLocks noGrp="1"/>
          </p:cNvSpPr>
          <p:nvPr>
            <p:ph type="sldNum" sz="quarter" idx="5"/>
          </p:nvPr>
        </p:nvSpPr>
        <p:spPr/>
        <p:txBody>
          <a:bodyPr/>
          <a:lstStyle/>
          <a:p>
            <a:fld id="{087AB34E-931B-4DFE-9FA3-C23D1D639B5D}" type="slidenum">
              <a:rPr lang="en-US" smtClean="0"/>
              <a:t>66</a:t>
            </a:fld>
            <a:endParaRPr lang="en-US"/>
          </a:p>
        </p:txBody>
      </p:sp>
    </p:spTree>
    <p:extLst>
      <p:ext uri="{BB962C8B-B14F-4D97-AF65-F5344CB8AC3E}">
        <p14:creationId xmlns:p14="http://schemas.microsoft.com/office/powerpoint/2010/main" val="243861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Facilitador:</a:t>
            </a:r>
          </a:p>
          <a:p>
            <a:r>
              <a:rPr lang="es-ES" noProof="0" dirty="0"/>
              <a:t>Presentar mensajes clave sobre conceptos básicos de </a:t>
            </a:r>
            <a:r>
              <a:rPr lang="es-ES" noProof="0" dirty="0" err="1"/>
              <a:t>VG</a:t>
            </a:r>
            <a:r>
              <a:rPr lang="es-ES" noProof="0" dirty="0"/>
              <a:t>. Consulte la página 6 de la Guía del Usuario para ver los mensajes clave</a:t>
            </a:r>
          </a:p>
        </p:txBody>
      </p:sp>
      <p:sp>
        <p:nvSpPr>
          <p:cNvPr id="4" name="Slide Number Placeholder 3"/>
          <p:cNvSpPr>
            <a:spLocks noGrp="1"/>
          </p:cNvSpPr>
          <p:nvPr>
            <p:ph type="sldNum" sz="quarter" idx="5"/>
          </p:nvPr>
        </p:nvSpPr>
        <p:spPr/>
        <p:txBody>
          <a:bodyPr/>
          <a:lstStyle/>
          <a:p>
            <a:fld id="{087AB34E-931B-4DFE-9FA3-C23D1D639B5D}" type="slidenum">
              <a:rPr lang="en-US" smtClean="0"/>
              <a:t>4</a:t>
            </a:fld>
            <a:endParaRPr lang="en-US"/>
          </a:p>
        </p:txBody>
      </p:sp>
    </p:spTree>
    <p:extLst>
      <p:ext uri="{BB962C8B-B14F-4D97-AF65-F5344CB8AC3E}">
        <p14:creationId xmlns:p14="http://schemas.microsoft.com/office/powerpoint/2010/main" val="227776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Notas del facilitador: </a:t>
            </a:r>
          </a:p>
          <a:p>
            <a:endParaRPr lang="es-ES" noProof="0" dirty="0">
              <a:cs typeface="Calibri"/>
            </a:endParaRPr>
          </a:p>
          <a:p>
            <a:r>
              <a:rPr lang="es-ES" i="1" noProof="0" dirty="0">
                <a:cs typeface="Calibri"/>
              </a:rPr>
              <a:t>Si no es un experto en Protección Infantil, se recomienda que busque el apoyo de uno antes de profundizar en los problemas asociados con las denuncias obligatorias y los niños. A continuación se incluyen algunas notas, pero estas no deben sustituir el asesoramiento de expertos y de relevancia local.</a:t>
            </a:r>
          </a:p>
          <a:p>
            <a:endParaRPr lang="es-ES" i="1" noProof="0" dirty="0">
              <a:cs typeface="Calibri"/>
            </a:endParaRPr>
          </a:p>
          <a:p>
            <a:r>
              <a:rPr lang="es-ES" noProof="0" dirty="0"/>
              <a:t>Referencia de denuncias obligatorias - hay casos en los que denunciar un incidente de violencia de género puede causar más daño al sobreviviente (adulto), y este también puede ser el caso de los niños. Por lo tanto, puede haber algunos casos en los que un trabajador humanitario individual pueda decidir NO informar un incidente, por la seguridad del sobreviviente. </a:t>
            </a:r>
          </a:p>
          <a:p>
            <a:endParaRPr lang="es-ES" noProof="0" dirty="0"/>
          </a:p>
          <a:p>
            <a:r>
              <a:rPr lang="es-ES" noProof="0" dirty="0"/>
              <a:t>El marco de Protección Infantil que establece que "los menores de 18 años son siempre menores de edad" es necesario, pero puede ser algo limitante en ciertos casos, específicamente en lo que respecta a la búsqueda de atención y/o el consentimiento para ser remitido a la atención. Por ejemplo, sería muy diferente para un niño de 8 años decir "No quiero ir al médico" que para un niño de 17 años decir "No quiero denunciar este incidente y no quiero buscar ningún cuidado". También es necesario tener en cuenta la edad, la capacidad mental, etc. del niño. ¿Hasta qué punto comprende el niño las posibles consecuencias de no buscar apoyo? Si existe una gran probabilidad de que el niño sobreviviente conozca y comprenda las posibles consecuencias de no buscar apoyo -- por ejemplo, una niña de 17 años que comprende completamente lo que significa que podría estar embarazada, comprende el concepto de las Enfermedades de Transmisión Sexual, etc., en comparación con, por ejemplo, una niña muy pequeña o incluso una adolescente temprana. Más información sobre este tema complejo está disponible en la Guía de Bolsillo, específicamente en la página 20.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67</a:t>
            </a:fld>
            <a:endParaRPr lang="en-US"/>
          </a:p>
        </p:txBody>
      </p:sp>
    </p:spTree>
    <p:extLst>
      <p:ext uri="{BB962C8B-B14F-4D97-AF65-F5344CB8AC3E}">
        <p14:creationId xmlns:p14="http://schemas.microsoft.com/office/powerpoint/2010/main" val="676179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t>Qué hacer y qué no hacer en la Práctica, use este ejercicio como energizante..</a:t>
            </a:r>
          </a:p>
          <a:p>
            <a:endParaRPr lang="es-ES" b="0" noProof="0" dirty="0"/>
          </a:p>
          <a:p>
            <a:r>
              <a:rPr lang="es-ES" b="0" u="sng" noProof="0" dirty="0"/>
              <a:t>Instrucciones:</a:t>
            </a:r>
          </a:p>
          <a:p>
            <a:endParaRPr lang="es-ES" b="0" noProof="0" dirty="0"/>
          </a:p>
          <a:p>
            <a:pPr marL="177142" indent="-177142">
              <a:buFontTx/>
              <a:buChar char="-"/>
              <a:defRPr/>
            </a:pPr>
            <a:r>
              <a:rPr lang="es-ES" noProof="0" dirty="0"/>
              <a:t>Verá una serie de declaraciones en el </a:t>
            </a:r>
            <a:r>
              <a:rPr lang="es-ES" noProof="0" dirty="0" err="1"/>
              <a:t>mentímetro</a:t>
            </a:r>
            <a:r>
              <a:rPr lang="es-ES" noProof="0" dirty="0"/>
              <a:t> sobre su rol y responsabilidades.</a:t>
            </a:r>
          </a:p>
          <a:p>
            <a:pPr marL="177142" indent="-177142">
              <a:buFontTx/>
              <a:buChar char="-"/>
              <a:defRPr/>
            </a:pPr>
            <a:r>
              <a:rPr lang="es-ES" noProof="0" dirty="0"/>
              <a:t>Si NO ESTÁ DE ACUERDO con la declaración, haga clic en no está de acuerdo.</a:t>
            </a:r>
          </a:p>
          <a:p>
            <a:pPr marL="177142" indent="-177142">
              <a:buFontTx/>
              <a:buChar char="-"/>
              <a:defRPr/>
            </a:pPr>
            <a:r>
              <a:rPr lang="es-ES" noProof="0" dirty="0"/>
              <a:t>Si ESTÁ DE ACUERDO con la declaración, haga clic de acuerdo.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69</a:t>
            </a:fld>
            <a:endParaRPr lang="en-US"/>
          </a:p>
        </p:txBody>
      </p:sp>
    </p:spTree>
    <p:extLst>
      <p:ext uri="{BB962C8B-B14F-4D97-AF65-F5344CB8AC3E}">
        <p14:creationId xmlns:p14="http://schemas.microsoft.com/office/powerpoint/2010/main" val="3739259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 LITERAL – </a:t>
            </a:r>
            <a:r>
              <a:rPr lang="es-ES" dirty="0"/>
              <a:t>ESTE VIDEO NO ESTÁ TRADUCIDO</a:t>
            </a:r>
            <a:r>
              <a:rPr lang="en-US" dirty="0"/>
              <a:t> </a:t>
            </a:r>
          </a:p>
          <a:p>
            <a:endParaRPr lang="en-US" dirty="0"/>
          </a:p>
          <a:p>
            <a:r>
              <a:rPr lang="en-US" dirty="0"/>
              <a:t>https://www.youtube.com/watch?app=desktop&amp;v=n_YhXzMv1E4</a:t>
            </a:r>
          </a:p>
          <a:p>
            <a:endParaRPr lang="en-US" dirty="0"/>
          </a:p>
          <a:p>
            <a:r>
              <a:rPr lang="es-ES" dirty="0"/>
              <a:t>Enlace al video en francés</a:t>
            </a:r>
            <a:r>
              <a:rPr lang="en-US" dirty="0"/>
              <a:t>- https://www.youtube.com/watch?v=J2nqG_4rCJU</a:t>
            </a:r>
          </a:p>
          <a:p>
            <a:r>
              <a:rPr lang="es-ES" dirty="0"/>
              <a:t>Enlace al video en español</a:t>
            </a:r>
            <a:r>
              <a:rPr lang="en-US" dirty="0"/>
              <a:t>- https://www.youtube.com/watch?v=CkhX1oGhPX8</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77</a:t>
            </a:fld>
            <a:endParaRPr lang="en-US"/>
          </a:p>
        </p:txBody>
      </p:sp>
    </p:spTree>
    <p:extLst>
      <p:ext uri="{BB962C8B-B14F-4D97-AF65-F5344CB8AC3E}">
        <p14:creationId xmlns:p14="http://schemas.microsoft.com/office/powerpoint/2010/main" val="1063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Facilitador:</a:t>
            </a:r>
          </a:p>
          <a:p>
            <a:pPr marL="177142" indent="-177142">
              <a:buFont typeface="Arial"/>
              <a:buChar char="•"/>
            </a:pPr>
            <a:r>
              <a:rPr lang="es-ES" noProof="0" dirty="0">
                <a:cs typeface="Calibri"/>
              </a:rPr>
              <a:t>Resalte la amplitud de la definición: normalmente pensamos en la violencia de género como violencia física, pero en realidad abarca múltiples formas de violencia, así como la privación de libertad, la negación de recursos y oportunidades, etc.</a:t>
            </a:r>
          </a:p>
          <a:p>
            <a:pPr marL="177142" indent="-177142">
              <a:buFont typeface="Arial"/>
              <a:buChar char="•"/>
            </a:pPr>
            <a:r>
              <a:rPr lang="es-ES" noProof="0" dirty="0">
                <a:cs typeface="Calibri"/>
              </a:rPr>
              <a:t>Tenga en cuenta que cuando la definición establece "diferencias entre hombres y mujeres", esto no significa que se aplique solo a hombres y mujeres biológicos – más bien, enfatiza el papel de las normas sociales de como un hombre "debería" ser versus como una mujer "debería" ser. Ser visto como diferente de estas normas de género o violarlas también puede resultar en </a:t>
            </a:r>
            <a:r>
              <a:rPr lang="es-ES" noProof="0" dirty="0" err="1">
                <a:cs typeface="Calibri"/>
              </a:rPr>
              <a:t>VG</a:t>
            </a:r>
            <a:r>
              <a:rPr lang="es-ES" noProof="0" dirty="0">
                <a:cs typeface="Calibri"/>
              </a:rPr>
              <a:t>.</a:t>
            </a:r>
            <a:endParaRPr lang="es-ES" noProof="0" dirty="0"/>
          </a:p>
        </p:txBody>
      </p:sp>
      <p:sp>
        <p:nvSpPr>
          <p:cNvPr id="4" name="Slide Number Placeholder 3"/>
          <p:cNvSpPr>
            <a:spLocks noGrp="1"/>
          </p:cNvSpPr>
          <p:nvPr>
            <p:ph type="sldNum" sz="quarter" idx="5"/>
          </p:nvPr>
        </p:nvSpPr>
        <p:spPr/>
        <p:txBody>
          <a:bodyPr/>
          <a:lstStyle/>
          <a:p>
            <a:fld id="{087AB34E-931B-4DFE-9FA3-C23D1D639B5D}" type="slidenum">
              <a:rPr lang="en-US" smtClean="0"/>
              <a:t>5</a:t>
            </a:fld>
            <a:endParaRPr lang="en-US"/>
          </a:p>
        </p:txBody>
      </p:sp>
    </p:spTree>
    <p:extLst>
      <p:ext uri="{BB962C8B-B14F-4D97-AF65-F5344CB8AC3E}">
        <p14:creationId xmlns:p14="http://schemas.microsoft.com/office/powerpoint/2010/main" val="349112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Nota para el facilitador: </a:t>
            </a:r>
          </a:p>
          <a:p>
            <a:r>
              <a:rPr lang="es-ES" noProof="0" dirty="0">
                <a:cs typeface="Calibri"/>
              </a:rPr>
              <a:t>Puede reconocer que los términos resaltados en violeta son los conceptos básicos de </a:t>
            </a:r>
            <a:r>
              <a:rPr lang="es-ES" noProof="0" dirty="0" err="1">
                <a:cs typeface="Calibri"/>
              </a:rPr>
              <a:t>VG</a:t>
            </a:r>
            <a:r>
              <a:rPr lang="es-ES" noProof="0" dirty="0">
                <a:cs typeface="Calibri"/>
              </a:rPr>
              <a:t>. Esta diapositiva es una forma de recapitular los conceptos básicos de </a:t>
            </a:r>
            <a:r>
              <a:rPr lang="es-ES" noProof="0" dirty="0" err="1">
                <a:cs typeface="Calibri"/>
              </a:rPr>
              <a:t>VG</a:t>
            </a:r>
            <a:r>
              <a:rPr lang="es-ES" noProof="0" dirty="0">
                <a:cs typeface="Calibri"/>
              </a:rPr>
              <a:t> sin tener que entrar en un módulo detallado. SIN EMBARGO, si el tiempo lo permite / es necesario, según la audiencia, se encuentra disponible una capacitación completa sobre los conceptos básicos de </a:t>
            </a:r>
            <a:r>
              <a:rPr lang="es-ES" noProof="0" dirty="0" err="1">
                <a:cs typeface="Calibri"/>
              </a:rPr>
              <a:t>VG</a:t>
            </a:r>
            <a:r>
              <a:rPr lang="es-ES" noProof="0" dirty="0">
                <a:cs typeface="Calibri"/>
              </a:rPr>
              <a:t> (actualmente solo en inglés) - por favor contactar gbv.guidelines@gmail.com.</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8</a:t>
            </a:fld>
            <a:endParaRPr lang="en-US"/>
          </a:p>
        </p:txBody>
      </p:sp>
    </p:spTree>
    <p:extLst>
      <p:ext uri="{BB962C8B-B14F-4D97-AF65-F5344CB8AC3E}">
        <p14:creationId xmlns:p14="http://schemas.microsoft.com/office/powerpoint/2010/main" val="358822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cs typeface="Calibri"/>
              </a:rPr>
              <a:t>Facilitador:</a:t>
            </a:r>
          </a:p>
          <a:p>
            <a:pPr marL="177142" indent="-177142">
              <a:buFont typeface="Arial"/>
              <a:buChar char="•"/>
            </a:pPr>
            <a:r>
              <a:rPr lang="es-ES" noProof="0" dirty="0">
                <a:cs typeface="Calibri"/>
              </a:rPr>
              <a:t>Si el lugar / modalidad de la capacitación lo permite, pida a los participantes que proporcionen ejemplos de cada una de las categorías</a:t>
            </a:r>
          </a:p>
          <a:p>
            <a:pPr marL="177142" indent="-177142">
              <a:buFont typeface="Arial"/>
              <a:buChar char="•"/>
            </a:pPr>
            <a:r>
              <a:rPr lang="es-ES" noProof="0" dirty="0">
                <a:cs typeface="Calibri"/>
              </a:rPr>
              <a:t>Resalte eso como actores humanitarios -- y particularmente como actores humanitarios especializados no relacionados con la violencia de género -- tenemos la mayor capacidad para influir en la tercera categoría</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10</a:t>
            </a:fld>
            <a:endParaRPr lang="en-US"/>
          </a:p>
        </p:txBody>
      </p:sp>
    </p:spTree>
    <p:extLst>
      <p:ext uri="{BB962C8B-B14F-4D97-AF65-F5344CB8AC3E}">
        <p14:creationId xmlns:p14="http://schemas.microsoft.com/office/powerpoint/2010/main" val="363659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Facilitator:</a:t>
            </a:r>
          </a:p>
          <a:p>
            <a:pPr>
              <a:defRPr/>
            </a:pPr>
            <a:endParaRPr lang="en-US" dirty="0"/>
          </a:p>
          <a:p>
            <a:pPr defTabSz="944758">
              <a:defRPr/>
            </a:pPr>
            <a:r>
              <a:rPr lang="es-ES" dirty="0"/>
              <a:t>Como humanitarios, nuestro deber es respetar y proteger los derechos y necesidades de todas las personas necesitadas, y no hacer suposiciones ni juicios</a:t>
            </a:r>
            <a:r>
              <a:rPr lang="en-US" dirty="0"/>
              <a:t>. </a:t>
            </a:r>
            <a:r>
              <a:rPr lang="es-ES" b="1" dirty="0"/>
              <a:t>No</a:t>
            </a:r>
            <a:r>
              <a:rPr lang="es-ES" dirty="0"/>
              <a:t> es su papel buscar a una sobreviviente de violencia de género</a:t>
            </a:r>
            <a:r>
              <a:rPr lang="en-US" dirty="0"/>
              <a:t>. </a:t>
            </a:r>
            <a:r>
              <a:rPr lang="es-ES" dirty="0"/>
              <a:t>Esto puede causar más daño</a:t>
            </a:r>
            <a:r>
              <a:rPr lang="en-US" dirty="0"/>
              <a:t>. </a:t>
            </a:r>
            <a:r>
              <a:rPr lang="es-ES" dirty="0"/>
              <a:t>Su función </a:t>
            </a:r>
            <a:r>
              <a:rPr lang="es-ES" b="1" dirty="0"/>
              <a:t>no</a:t>
            </a:r>
            <a:r>
              <a:rPr lang="es-ES" dirty="0"/>
              <a:t> es brindar asesoramiento, realizar una entrevista, comprender lo que sucedió y los detalles, decirles que hacer o dar su propia opinión</a:t>
            </a:r>
            <a:r>
              <a:rPr lang="en-US" dirty="0"/>
              <a:t>. </a:t>
            </a:r>
            <a:r>
              <a:rPr lang="es-ES" dirty="0"/>
              <a:t>En su lugar, vamos a hablar sobre como ser un recurso útil si alguien se acerca a usted en busca de ayuda o comparte su experiencia de violencia de género con usted</a:t>
            </a:r>
            <a:r>
              <a:rPr lang="en-US" dirty="0"/>
              <a:t>. </a:t>
            </a:r>
            <a:r>
              <a:rPr lang="es-ES" dirty="0"/>
              <a:t>Su función es brindar un oído atento, libre de juicios, y brindar información precisa y actualizada sobre los servicios disponibles y permitir que el sobreviviente tome sus propias decisiones</a:t>
            </a:r>
            <a:r>
              <a:rPr lang="en-US" dirty="0"/>
              <a:t>. </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15</a:t>
            </a:fld>
            <a:endParaRPr lang="en-US"/>
          </a:p>
        </p:txBody>
      </p:sp>
    </p:spTree>
    <p:extLst>
      <p:ext uri="{BB962C8B-B14F-4D97-AF65-F5344CB8AC3E}">
        <p14:creationId xmlns:p14="http://schemas.microsoft.com/office/powerpoint/2010/main" val="408139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Facilitador:</a:t>
            </a:r>
            <a:endParaRPr lang="es-ES" noProof="0" dirty="0">
              <a:latin typeface="Univers"/>
            </a:endParaRPr>
          </a:p>
          <a:p>
            <a:r>
              <a:rPr lang="es-ES" noProof="0" dirty="0"/>
              <a:t>Pregunta para sondear / plantear, como paso previo a la introducción del </a:t>
            </a:r>
            <a:r>
              <a:rPr lang="es-ES" noProof="0" dirty="0" err="1"/>
              <a:t>PG</a:t>
            </a:r>
            <a:r>
              <a:rPr lang="es-ES" noProof="0" dirty="0"/>
              <a:t> en la siguiente sección: ¿qué pasa si no hay servicios de </a:t>
            </a:r>
            <a:r>
              <a:rPr lang="es-ES" noProof="0" dirty="0" err="1"/>
              <a:t>VG</a:t>
            </a:r>
            <a:r>
              <a:rPr lang="es-ES" noProof="0" dirty="0"/>
              <a:t> o una vía de derivación disponible?</a:t>
            </a:r>
            <a:endParaRPr lang="es-ES" noProof="0" dirty="0">
              <a:latin typeface="Univers"/>
            </a:endParaRP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16</a:t>
            </a:fld>
            <a:endParaRPr lang="en-US"/>
          </a:p>
        </p:txBody>
      </p:sp>
    </p:spTree>
    <p:extLst>
      <p:ext uri="{BB962C8B-B14F-4D97-AF65-F5344CB8AC3E}">
        <p14:creationId xmlns:p14="http://schemas.microsoft.com/office/powerpoint/2010/main" val="236338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dirty="0"/>
              <a:t>Facilitador:</a:t>
            </a:r>
            <a:endParaRPr lang="es-ES" noProof="0" dirty="0"/>
          </a:p>
          <a:p>
            <a:endParaRPr lang="es-ES" b="1" noProof="0" dirty="0"/>
          </a:p>
          <a:p>
            <a:r>
              <a:rPr lang="es-ES" b="1" noProof="0" dirty="0"/>
              <a:t>Un enfoque centrado en el sobreviviente </a:t>
            </a:r>
            <a:r>
              <a:rPr lang="es-ES" b="0" noProof="0" dirty="0"/>
              <a:t>tiene como objetivo crear un entorno de apoyo en el que se respeten los derechos del sobreviviente y en el que sea tratado con dignidad y respeto. El enfoque ayuda a promover la recuperación del sobreviviente y su capacidad para identificar y expresar necesidades y deseos, así como a reforzar su capacidad para tomar decisiones sobre posibles vías de apoyo</a:t>
            </a:r>
            <a:r>
              <a:rPr lang="es-ES" noProof="0" dirty="0"/>
              <a:t>.</a:t>
            </a:r>
          </a:p>
          <a:p>
            <a:endParaRPr lang="en-US" dirty="0"/>
          </a:p>
        </p:txBody>
      </p:sp>
      <p:sp>
        <p:nvSpPr>
          <p:cNvPr id="4" name="Slide Number Placeholder 3"/>
          <p:cNvSpPr>
            <a:spLocks noGrp="1"/>
          </p:cNvSpPr>
          <p:nvPr>
            <p:ph type="sldNum" sz="quarter" idx="5"/>
          </p:nvPr>
        </p:nvSpPr>
        <p:spPr/>
        <p:txBody>
          <a:bodyPr/>
          <a:lstStyle/>
          <a:p>
            <a:fld id="{087AB34E-931B-4DFE-9FA3-C23D1D639B5D}" type="slidenum">
              <a:rPr lang="en-US" smtClean="0"/>
              <a:t>18</a:t>
            </a:fld>
            <a:endParaRPr lang="en-US"/>
          </a:p>
        </p:txBody>
      </p:sp>
    </p:spTree>
    <p:extLst>
      <p:ext uri="{BB962C8B-B14F-4D97-AF65-F5344CB8AC3E}">
        <p14:creationId xmlns:p14="http://schemas.microsoft.com/office/powerpoint/2010/main" val="207751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F255-40C5-4E08-8BD5-91F948843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BAF1D-595A-4872-B339-DBFCD3DE7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38C47-3B4B-499F-8E15-FDA21A1F6F11}"/>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E81BAD15-05CA-4C54-99A4-1ABA46771A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4587C6-3628-4FC4-91B5-C8FCF956A0BD}"/>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400392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B796-8C8B-4AF1-9F54-C8894096E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BED216-115D-4F09-861A-AF27D5F61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718F-867D-4805-BC20-D170EBEF7E38}"/>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67BD8C6D-2368-4F97-9999-A8C7C97D4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B67B-EED5-4267-B002-144A7CC644A5}"/>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39389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34576-4D91-4913-BE46-3333E2501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3418F3-CE18-40C4-8EB2-FDE66919F6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24FBF-0A7E-4303-AFF4-349364FB9982}"/>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D03ECC8F-28A0-4E08-985A-50BFEB167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D4C6B-7CF6-4C9A-B523-8DBE04836C5A}"/>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60161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67D1-7605-4B03-9B52-F963F0E3D7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8FC745-E06D-4188-AD0D-12FD8A0FA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674B04-7361-4D4F-B6D2-072F833AFADB}"/>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84ECF24A-8A97-4621-8992-040AFC1D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CC1D1-A5F2-4F38-A554-90DC6924DD3E}"/>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75281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C8E4-2A6B-4714-ACEC-DFED98E7B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21891-8A80-43D1-A9BC-E66C47D13C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A3D21-3EA5-46DE-98CD-560C06D50933}"/>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F7325CBC-8DAB-4DBE-93D1-BCE55E91B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A057D-1597-473C-A301-33EC286D95F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96769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CFDF-EC9A-4B92-AB0E-885778B80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8D05B-EBA7-4906-8639-5274B4860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AA7CF-772B-4D59-BB84-625A941AF564}"/>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D1EAF024-F13D-43F3-BA61-AF209B171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24EC2-EBE4-4B95-9BBB-C0A39BB82392}"/>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01791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2744-3329-4218-B57D-632D7D350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F9805-E6EB-4FE2-A645-5877107F45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81457-E56A-420D-B902-8AF01C34CE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6D5F3E-E6BD-4790-9CF0-0A6B5D64A44E}"/>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90D59814-C6B8-464A-95E2-60BADBBBB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E1141-1990-4442-BB9A-5C92765E4C79}"/>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423614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CD4D-A141-4B3A-8B6A-76FE41C46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78117-F924-4B33-BC0A-7D951BB26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230947-650E-463F-A18A-0DC25F2CF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14904-4F92-474B-9D7E-EBBAEC23B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3CF59-D2C5-4AF6-A13A-C27B45E64F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4D2210-9199-401B-9785-D6CEF01B17B9}"/>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8" name="Footer Placeholder 7">
            <a:extLst>
              <a:ext uri="{FF2B5EF4-FFF2-40B4-BE49-F238E27FC236}">
                <a16:creationId xmlns:a16="http://schemas.microsoft.com/office/drawing/2014/main" id="{8FADDA26-2962-4241-B362-25747E86F6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19DA45-96E2-4B78-A55A-983932E51E5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6648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7EB5-6C32-43F1-B219-E8F6A65279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EE74B8-4F2D-4E7E-AC63-AAC70D334688}"/>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4" name="Footer Placeholder 3">
            <a:extLst>
              <a:ext uri="{FF2B5EF4-FFF2-40B4-BE49-F238E27FC236}">
                <a16:creationId xmlns:a16="http://schemas.microsoft.com/office/drawing/2014/main" id="{A2092D64-39E1-4817-BBDE-428AC4A420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A30015-481F-4D8F-AAEF-20204D260EA2}"/>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4049186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66A0-C4B6-4038-9434-F3BE580FD5DF}"/>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3" name="Footer Placeholder 2">
            <a:extLst>
              <a:ext uri="{FF2B5EF4-FFF2-40B4-BE49-F238E27FC236}">
                <a16:creationId xmlns:a16="http://schemas.microsoft.com/office/drawing/2014/main" id="{E7443F4E-AF39-49D4-9494-5ED8CF166B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CE9F64-9F61-4551-83C1-109D1C018F3F}"/>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538215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2C60-0A54-4C6E-877A-2DFA67FE3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264B93-890B-42C4-9BF7-07C2A6A2C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933847-5D33-4D46-A016-A1D91F8D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0A15F-7350-4F72-B831-52B8C06C91FA}"/>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10824E11-6F27-4E64-945E-24CA96A3E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B4F4-B3F9-4261-90BE-8EE2B368B939}"/>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64198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268A-27BC-4404-B0BD-FAA9D683D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A4077-0C87-4968-B0BC-C93E74828B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7AD87-D302-49FF-92D3-F2867273839F}"/>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DFBE3110-2C3E-4497-85EA-512EC0898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070E1-185F-4FFC-AD7A-C03026686EA7}"/>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489030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ECFB-05B3-4FFA-A797-9F0D3AD20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330A-D0AB-45D3-83EA-E6C9A7C65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E87EB4-42CB-4CA9-B508-598378419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C1B31-6AB1-48F7-AC66-7427C74B0C90}"/>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153C60FE-C416-46BC-8D85-2A225591C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A6772-2F6A-4BFE-92C6-70D6D5BAAE5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824141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59DA-FD0C-423D-A818-B339A0374C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5F565-85AC-44D8-BEE5-4A3535BEE3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2831-EA71-49C9-9D0B-F5BFEC53FCE7}"/>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6788CFE5-D696-4066-A9BC-4AFD92D42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A0AB7-74A7-4733-9E55-0B1D1A3DDE8B}"/>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66725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1350B-0908-4290-A0A7-E20CA995C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02830-9192-4CB9-9BD0-2EB74472F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A0A8A-D871-4AAD-B311-A42431D6945A}"/>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D841700B-CF07-4BD1-9DF6-07FA377E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836C0-F7B9-4A84-91A4-487B7F0F3E01}"/>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9084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F255-40C5-4E08-8BD5-91F948843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BAF1D-595A-4872-B339-DBFCD3DE7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38C47-3B4B-499F-8E15-FDA21A1F6F11}"/>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E81BAD15-05CA-4C54-99A4-1ABA46771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587C6-3628-4FC4-91B5-C8FCF956A0BD}"/>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3000628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268A-27BC-4404-B0BD-FAA9D683D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A4077-0C87-4968-B0BC-C93E74828B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7AD87-D302-49FF-92D3-F2867273839F}"/>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DFBE3110-2C3E-4497-85EA-512EC0898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070E1-185F-4FFC-AD7A-C03026686EA7}"/>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350170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DBCB-E81F-4412-990A-C5CD5E7A81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798DC-C505-4B69-A7FA-DF8BC0C66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D72E2-29CD-4A5A-B113-35E24CDC7592}"/>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35C71AD6-28FE-433C-8875-D4E703FAE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85046-5800-47A3-AFBE-40F9CAD61303}"/>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678636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B06A-272E-4EF6-846C-1C1307733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C86C0-6B6F-43F1-9844-B445AE097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CC3ADF-5AFD-4B2C-AFAA-71FED13F28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837503-ADFB-42F1-9952-7D258B946A35}"/>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0BA63199-AED4-499D-B7ED-A29C53136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C9392-D5CB-4ED2-98DD-82A86B541E0D}"/>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4098175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7254-2DD7-4D0C-808E-105959E8B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3038D-3CC3-4D1F-A8AA-103C15980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428D8-CE6B-491E-A02A-A319D608DD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693A6-77F7-4B7C-A975-2272892DE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050D2C-22E3-43BD-BA64-5548EBDEB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DB565-0592-43EB-A911-EA242C754665}"/>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8" name="Footer Placeholder 7">
            <a:extLst>
              <a:ext uri="{FF2B5EF4-FFF2-40B4-BE49-F238E27FC236}">
                <a16:creationId xmlns:a16="http://schemas.microsoft.com/office/drawing/2014/main" id="{D278E630-7C7F-4C84-AA6C-A2C101A8B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7AA25-67E5-4578-A2A1-76CEAE97215C}"/>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504091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E14C-AD10-401E-8C65-DECE4EF2C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2560F-93EF-45BE-882D-3E639F8D23F3}"/>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4" name="Footer Placeholder 3">
            <a:extLst>
              <a:ext uri="{FF2B5EF4-FFF2-40B4-BE49-F238E27FC236}">
                <a16:creationId xmlns:a16="http://schemas.microsoft.com/office/drawing/2014/main" id="{735AD7B4-6E56-4590-92D9-048F04A99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53F6B-AA4E-4D64-9B9A-9B92C3369553}"/>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66487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64F01-3D63-4C3B-8CA6-51EA52B46976}"/>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3" name="Footer Placeholder 2">
            <a:extLst>
              <a:ext uri="{FF2B5EF4-FFF2-40B4-BE49-F238E27FC236}">
                <a16:creationId xmlns:a16="http://schemas.microsoft.com/office/drawing/2014/main" id="{AD79A2F9-424F-4945-B9DF-27873D08C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B5719-1C95-463C-8A18-6354986F8E1F}"/>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30204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DBCB-E81F-4412-990A-C5CD5E7A81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798DC-C505-4B69-A7FA-DF8BC0C66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D72E2-29CD-4A5A-B113-35E24CDC7592}"/>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35C71AD6-28FE-433C-8875-D4E703FAE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85046-5800-47A3-AFBE-40F9CAD61303}"/>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2705617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F3B-F0A1-41C8-9385-79BF68CAD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306F9E-FD0C-45C8-9B32-6CCBB7949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7CDB9-1FF3-4B22-9A9F-FCD468E85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57827-A6A6-402C-A8BB-8AC731C2C429}"/>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78477B99-EF8E-423C-8813-D64B5FE30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0DCD1-631E-4CA2-A56C-4A83C6D91EAD}"/>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265122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81FB-E203-4F96-B4F3-2D19268AF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966899-24BB-4872-AF9E-14D5EF32D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540F3C-90B0-4A7B-A564-E24DA76DE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51166-7B37-4A32-8F2B-58AABF71AB8B}"/>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CA02B4A2-D638-48BF-A78E-0BEA0381B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690C3-5DA9-4864-A1C0-2076CDF525D6}"/>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373685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B796-8C8B-4AF1-9F54-C8894096E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BED216-115D-4F09-861A-AF27D5F61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2718F-867D-4805-BC20-D170EBEF7E38}"/>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67BD8C6D-2368-4F97-9999-A8C7C97D4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B67B-EED5-4267-B002-144A7CC644A5}"/>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234751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34576-4D91-4913-BE46-3333E2501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3418F3-CE18-40C4-8EB2-FDE66919F6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24FBF-0A7E-4303-AFF4-349364FB9982}"/>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D03ECC8F-28A0-4E08-985A-50BFEB167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D4C6B-7CF6-4C9A-B523-8DBE04836C5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670074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67D1-7605-4B03-9B52-F963F0E3D7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8FC745-E06D-4188-AD0D-12FD8A0FA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674B04-7361-4D4F-B6D2-072F833AFADB}"/>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84ECF24A-8A97-4621-8992-040AFC1D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CC1D1-A5F2-4F38-A554-90DC6924DD3E}"/>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3296037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C8E4-2A6B-4714-ACEC-DFED98E7B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21891-8A80-43D1-A9BC-E66C47D13C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A3D21-3EA5-46DE-98CD-560C06D50933}"/>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F7325CBC-8DAB-4DBE-93D1-BCE55E91B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A057D-1597-473C-A301-33EC286D95F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600660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CFDF-EC9A-4B92-AB0E-885778B80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B8D05B-EBA7-4906-8639-5274B4860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AA7CF-772B-4D59-BB84-625A941AF564}"/>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D1EAF024-F13D-43F3-BA61-AF209B171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24EC2-EBE4-4B95-9BBB-C0A39BB82392}"/>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329104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2744-3329-4218-B57D-632D7D350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F9805-E6EB-4FE2-A645-5877107F45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81457-E56A-420D-B902-8AF01C34CE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6D5F3E-E6BD-4790-9CF0-0A6B5D64A44E}"/>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90D59814-C6B8-464A-95E2-60BADBBBB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E1141-1990-4442-BB9A-5C92765E4C79}"/>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3667443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CD4D-A141-4B3A-8B6A-76FE41C46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578117-F924-4B33-BC0A-7D951BB26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230947-650E-463F-A18A-0DC25F2CF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14904-4F92-474B-9D7E-EBBAEC23B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3CF59-D2C5-4AF6-A13A-C27B45E64F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4D2210-9199-401B-9785-D6CEF01B17B9}"/>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8" name="Footer Placeholder 7">
            <a:extLst>
              <a:ext uri="{FF2B5EF4-FFF2-40B4-BE49-F238E27FC236}">
                <a16:creationId xmlns:a16="http://schemas.microsoft.com/office/drawing/2014/main" id="{8FADDA26-2962-4241-B362-25747E86F6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19DA45-96E2-4B78-A55A-983932E51E5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1796394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7EB5-6C32-43F1-B219-E8F6A65279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EE74B8-4F2D-4E7E-AC63-AAC70D334688}"/>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4" name="Footer Placeholder 3">
            <a:extLst>
              <a:ext uri="{FF2B5EF4-FFF2-40B4-BE49-F238E27FC236}">
                <a16:creationId xmlns:a16="http://schemas.microsoft.com/office/drawing/2014/main" id="{A2092D64-39E1-4817-BBDE-428AC4A420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A30015-481F-4D8F-AAEF-20204D260EA2}"/>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36383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B06A-272E-4EF6-846C-1C1307733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C86C0-6B6F-43F1-9844-B445AE097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CC3ADF-5AFD-4B2C-AFAA-71FED13F28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837503-ADFB-42F1-9952-7D258B946A35}"/>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6" name="Footer Placeholder 5">
            <a:extLst>
              <a:ext uri="{FF2B5EF4-FFF2-40B4-BE49-F238E27FC236}">
                <a16:creationId xmlns:a16="http://schemas.microsoft.com/office/drawing/2014/main" id="{0BA63199-AED4-499D-B7ED-A29C53136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C9392-D5CB-4ED2-98DD-82A86B541E0D}"/>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325130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66A0-C4B6-4038-9434-F3BE580FD5DF}"/>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3" name="Footer Placeholder 2">
            <a:extLst>
              <a:ext uri="{FF2B5EF4-FFF2-40B4-BE49-F238E27FC236}">
                <a16:creationId xmlns:a16="http://schemas.microsoft.com/office/drawing/2014/main" id="{E7443F4E-AF39-49D4-9494-5ED8CF166B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CE9F64-9F61-4551-83C1-109D1C018F3F}"/>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73257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2C60-0A54-4C6E-877A-2DFA67FE3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264B93-890B-42C4-9BF7-07C2A6A2C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933847-5D33-4D46-A016-A1D91F8D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0A15F-7350-4F72-B831-52B8C06C91FA}"/>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10824E11-6F27-4E64-945E-24CA96A3E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B4F4-B3F9-4261-90BE-8EE2B368B939}"/>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4141587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ECFB-05B3-4FFA-A797-9F0D3AD20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330A-D0AB-45D3-83EA-E6C9A7C65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6E87EB4-42CB-4CA9-B508-598378419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C1B31-6AB1-48F7-AC66-7427C74B0C90}"/>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6" name="Footer Placeholder 5">
            <a:extLst>
              <a:ext uri="{FF2B5EF4-FFF2-40B4-BE49-F238E27FC236}">
                <a16:creationId xmlns:a16="http://schemas.microsoft.com/office/drawing/2014/main" id="{153C60FE-C416-46BC-8D85-2A225591C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A6772-2F6A-4BFE-92C6-70D6D5BAAE5A}"/>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939662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59DA-FD0C-423D-A818-B339A0374C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5F565-85AC-44D8-BEE5-4A3535BEE3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2831-EA71-49C9-9D0B-F5BFEC53FCE7}"/>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6788CFE5-D696-4066-A9BC-4AFD92D42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A0AB7-74A7-4733-9E55-0B1D1A3DDE8B}"/>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2945042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1350B-0908-4290-A0A7-E20CA995C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02830-9192-4CB9-9BD0-2EB74472F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A0A8A-D871-4AAD-B311-A42431D6945A}"/>
              </a:ext>
            </a:extLst>
          </p:cNvPr>
          <p:cNvSpPr>
            <a:spLocks noGrp="1"/>
          </p:cNvSpPr>
          <p:nvPr>
            <p:ph type="dt" sz="half" idx="10"/>
          </p:nvPr>
        </p:nvSpPr>
        <p:spPr/>
        <p:txBody>
          <a:body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D841700B-CF07-4BD1-9DF6-07FA377E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836C0-F7B9-4A84-91A4-487B7F0F3E01}"/>
              </a:ext>
            </a:extLst>
          </p:cNvPr>
          <p:cNvSpPr>
            <a:spLocks noGrp="1"/>
          </p:cNvSpPr>
          <p:nvPr>
            <p:ph type="sldNum" sz="quarter" idx="12"/>
          </p:nvPr>
        </p:nvSpPr>
        <p:spPr/>
        <p:txBody>
          <a:bodyPr/>
          <a:lstStyle/>
          <a:p>
            <a:fld id="{8258F0B6-9DCC-4265-9EA0-329103C018E8}" type="slidenum">
              <a:rPr lang="en-US" smtClean="0"/>
              <a:t>‹#›</a:t>
            </a:fld>
            <a:endParaRPr lang="en-US"/>
          </a:p>
        </p:txBody>
      </p:sp>
    </p:spTree>
    <p:extLst>
      <p:ext uri="{BB962C8B-B14F-4D97-AF65-F5344CB8AC3E}">
        <p14:creationId xmlns:p14="http://schemas.microsoft.com/office/powerpoint/2010/main" val="428011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7254-2DD7-4D0C-808E-105959E8B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3038D-3CC3-4D1F-A8AA-103C15980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428D8-CE6B-491E-A02A-A319D608DD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693A6-77F7-4B7C-A975-2272892DE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050D2C-22E3-43BD-BA64-5548EBDEB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DB565-0592-43EB-A911-EA242C754665}"/>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8" name="Footer Placeholder 7">
            <a:extLst>
              <a:ext uri="{FF2B5EF4-FFF2-40B4-BE49-F238E27FC236}">
                <a16:creationId xmlns:a16="http://schemas.microsoft.com/office/drawing/2014/main" id="{D278E630-7C7F-4C84-AA6C-A2C101A8B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7AA25-67E5-4578-A2A1-76CEAE97215C}"/>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20301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E14C-AD10-401E-8C65-DECE4EF2C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2560F-93EF-45BE-882D-3E639F8D23F3}"/>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4" name="Footer Placeholder 3">
            <a:extLst>
              <a:ext uri="{FF2B5EF4-FFF2-40B4-BE49-F238E27FC236}">
                <a16:creationId xmlns:a16="http://schemas.microsoft.com/office/drawing/2014/main" id="{735AD7B4-6E56-4590-92D9-048F04A99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53F6B-AA4E-4D64-9B9A-9B92C3369553}"/>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48132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64F01-3D63-4C3B-8CA6-51EA52B46976}"/>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3" name="Footer Placeholder 2">
            <a:extLst>
              <a:ext uri="{FF2B5EF4-FFF2-40B4-BE49-F238E27FC236}">
                <a16:creationId xmlns:a16="http://schemas.microsoft.com/office/drawing/2014/main" id="{AD79A2F9-424F-4945-B9DF-27873D08C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B5719-1C95-463C-8A18-6354986F8E1F}"/>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405599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F3B-F0A1-41C8-9385-79BF68CAD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306F9E-FD0C-45C8-9B32-6CCBB7949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7CDB9-1FF3-4B22-9A9F-FCD468E85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57827-A6A6-402C-A8BB-8AC731C2C429}"/>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6" name="Footer Placeholder 5">
            <a:extLst>
              <a:ext uri="{FF2B5EF4-FFF2-40B4-BE49-F238E27FC236}">
                <a16:creationId xmlns:a16="http://schemas.microsoft.com/office/drawing/2014/main" id="{78477B99-EF8E-423C-8813-D64B5FE30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0DCD1-631E-4CA2-A56C-4A83C6D91EAD}"/>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16724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81FB-E203-4F96-B4F3-2D19268AF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966899-24BB-4872-AF9E-14D5EF32D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540F3C-90B0-4A7B-A564-E24DA76DE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51166-7B37-4A32-8F2B-58AABF71AB8B}"/>
              </a:ext>
            </a:extLst>
          </p:cNvPr>
          <p:cNvSpPr>
            <a:spLocks noGrp="1"/>
          </p:cNvSpPr>
          <p:nvPr>
            <p:ph type="dt" sz="half" idx="10"/>
          </p:nvPr>
        </p:nvSpPr>
        <p:spPr/>
        <p:txBody>
          <a:bodyPr/>
          <a:lstStyle/>
          <a:p>
            <a:fld id="{ADAE660A-F9A1-417F-8E7B-1F25B2BAF699}" type="datetimeFigureOut">
              <a:rPr lang="en-US" smtClean="0"/>
              <a:t>8/18/2021</a:t>
            </a:fld>
            <a:endParaRPr lang="en-US"/>
          </a:p>
        </p:txBody>
      </p:sp>
      <p:sp>
        <p:nvSpPr>
          <p:cNvPr id="6" name="Footer Placeholder 5">
            <a:extLst>
              <a:ext uri="{FF2B5EF4-FFF2-40B4-BE49-F238E27FC236}">
                <a16:creationId xmlns:a16="http://schemas.microsoft.com/office/drawing/2014/main" id="{CA02B4A2-D638-48BF-A78E-0BEA0381B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690C3-5DA9-4864-A1C0-2076CDF525D6}"/>
              </a:ext>
            </a:extLst>
          </p:cNvPr>
          <p:cNvSpPr>
            <a:spLocks noGrp="1"/>
          </p:cNvSpPr>
          <p:nvPr>
            <p:ph type="sldNum" sz="quarter" idx="12"/>
          </p:nvPr>
        </p:nvSpPr>
        <p:spPr/>
        <p:txBody>
          <a:bodyPr/>
          <a:lstStyle/>
          <a:p>
            <a:fld id="{46E6ACEC-48FC-4634-91F2-4691102BB616}" type="slidenum">
              <a:rPr lang="en-US" smtClean="0"/>
              <a:t>‹#›</a:t>
            </a:fld>
            <a:endParaRPr lang="en-US"/>
          </a:p>
        </p:txBody>
      </p:sp>
    </p:spTree>
    <p:extLst>
      <p:ext uri="{BB962C8B-B14F-4D97-AF65-F5344CB8AC3E}">
        <p14:creationId xmlns:p14="http://schemas.microsoft.com/office/powerpoint/2010/main" val="327279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75722-FC85-4113-9394-6523454E5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4F7FB9-993B-4571-83A3-A3AB6C669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9736A-A8C5-4C63-8073-D0C5E4C98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26BAA699-1DD0-4023-9A03-390FFB7D0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BBE3D0-092F-4886-8F4B-2539E87B0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6ACEC-48FC-4634-91F2-4691102BB616}" type="slidenum">
              <a:rPr lang="en-US" smtClean="0"/>
              <a:t>‹#›</a:t>
            </a:fld>
            <a:endParaRPr lang="en-US"/>
          </a:p>
        </p:txBody>
      </p:sp>
      <p:sp>
        <p:nvSpPr>
          <p:cNvPr id="13" name="Rectangle 12">
            <a:extLst>
              <a:ext uri="{FF2B5EF4-FFF2-40B4-BE49-F238E27FC236}">
                <a16:creationId xmlns:a16="http://schemas.microsoft.com/office/drawing/2014/main" id="{CCADDF9D-8753-46DC-9E35-F5556B27FAD8}"/>
              </a:ext>
            </a:extLst>
          </p:cNvPr>
          <p:cNvSpPr/>
          <p:nvPr userDrawn="1"/>
        </p:nvSpPr>
        <p:spPr>
          <a:xfrm>
            <a:off x="0" y="6176963"/>
            <a:ext cx="12192000"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projector&#10;&#10;Description automatically generated">
            <a:extLst>
              <a:ext uri="{FF2B5EF4-FFF2-40B4-BE49-F238E27FC236}">
                <a16:creationId xmlns:a16="http://schemas.microsoft.com/office/drawing/2014/main" id="{E6E94135-C051-418C-B274-E68C53A0D8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479" y="6182032"/>
            <a:ext cx="680721" cy="680721"/>
          </a:xfrm>
          <a:prstGeom prst="rect">
            <a:avLst/>
          </a:prstGeom>
        </p:spPr>
      </p:pic>
      <p:sp>
        <p:nvSpPr>
          <p:cNvPr id="14" name="TextBox 13">
            <a:extLst>
              <a:ext uri="{FF2B5EF4-FFF2-40B4-BE49-F238E27FC236}">
                <a16:creationId xmlns:a16="http://schemas.microsoft.com/office/drawing/2014/main" id="{B55C288A-791C-498B-839B-83C36499B9EB}"/>
              </a:ext>
            </a:extLst>
          </p:cNvPr>
          <p:cNvSpPr txBox="1"/>
          <p:nvPr userDrawn="1"/>
        </p:nvSpPr>
        <p:spPr>
          <a:xfrm>
            <a:off x="995679" y="6368355"/>
            <a:ext cx="9915525" cy="307777"/>
          </a:xfrm>
          <a:prstGeom prst="rect">
            <a:avLst/>
          </a:prstGeom>
          <a:noFill/>
        </p:spPr>
        <p:txBody>
          <a:bodyPr wrap="square" rtlCol="0">
            <a:spAutoFit/>
          </a:bodyPr>
          <a:lstStyle/>
          <a:p>
            <a:r>
              <a:rPr lang="en-US" sz="1400" b="0" i="1" dirty="0">
                <a:solidFill>
                  <a:schemeClr val="tx1"/>
                </a:solidFill>
              </a:rPr>
              <a:t>Guidelines for Integrating Gender-based Violence Interventions Into Humanitarian Action</a:t>
            </a:r>
          </a:p>
        </p:txBody>
      </p:sp>
    </p:spTree>
    <p:extLst>
      <p:ext uri="{BB962C8B-B14F-4D97-AF65-F5344CB8AC3E}">
        <p14:creationId xmlns:p14="http://schemas.microsoft.com/office/powerpoint/2010/main" val="138713593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50E3E-6C14-4939-984D-E734DD172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83D5D7-BCCD-4F73-A698-2ED91F94D5C7}"/>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28821-A4D2-4167-90C6-123998BD8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6A5E80DC-8B16-46D9-88B7-484213120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360DD-A1C0-4FEA-AB7A-BE9523304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8F0B6-9DCC-4265-9EA0-329103C018E8}" type="slidenum">
              <a:rPr lang="en-US" smtClean="0"/>
              <a:t>‹#›</a:t>
            </a:fld>
            <a:endParaRPr lang="en-US"/>
          </a:p>
        </p:txBody>
      </p:sp>
    </p:spTree>
    <p:extLst>
      <p:ext uri="{BB962C8B-B14F-4D97-AF65-F5344CB8AC3E}">
        <p14:creationId xmlns:p14="http://schemas.microsoft.com/office/powerpoint/2010/main" val="3813683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75722-FC85-4113-9394-6523454E5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4F7FB9-993B-4571-83A3-A3AB6C669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Map&#10;&#10;Description automatically generated">
            <a:extLst>
              <a:ext uri="{FF2B5EF4-FFF2-40B4-BE49-F238E27FC236}">
                <a16:creationId xmlns:a16="http://schemas.microsoft.com/office/drawing/2014/main" id="{9E49091A-48BA-4E2D-87CE-C492CD41C01F}"/>
              </a:ext>
            </a:extLst>
          </p:cNvPr>
          <p:cNvPicPr>
            <a:picLocks noChangeAspect="1"/>
          </p:cNvPicPr>
          <p:nvPr userDrawn="1"/>
        </p:nvPicPr>
        <p:blipFill rotWithShape="1">
          <a:blip r:embed="rId13">
            <a:alphaModFix amt="10000"/>
            <a:extLst>
              <a:ext uri="{28A0092B-C50C-407E-A947-70E740481C1C}">
                <a14:useLocalDpi xmlns:a14="http://schemas.microsoft.com/office/drawing/2010/main" val="0"/>
              </a:ext>
            </a:extLst>
          </a:blip>
          <a:srcRect b="24245"/>
          <a:stretch/>
        </p:blipFill>
        <p:spPr>
          <a:xfrm>
            <a:off x="0" y="0"/>
            <a:ext cx="12192000" cy="6182032"/>
          </a:xfrm>
          <a:prstGeom prst="rect">
            <a:avLst/>
          </a:prstGeom>
        </p:spPr>
      </p:pic>
      <p:sp>
        <p:nvSpPr>
          <p:cNvPr id="4" name="Date Placeholder 3">
            <a:extLst>
              <a:ext uri="{FF2B5EF4-FFF2-40B4-BE49-F238E27FC236}">
                <a16:creationId xmlns:a16="http://schemas.microsoft.com/office/drawing/2014/main" id="{1FF9736A-A8C5-4C63-8073-D0C5E4C98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E660A-F9A1-417F-8E7B-1F25B2BAF699}" type="datetimeFigureOut">
              <a:rPr lang="en-US" smtClean="0"/>
              <a:t>8/18/2021</a:t>
            </a:fld>
            <a:endParaRPr lang="en-US"/>
          </a:p>
        </p:txBody>
      </p:sp>
      <p:sp>
        <p:nvSpPr>
          <p:cNvPr id="5" name="Footer Placeholder 4">
            <a:extLst>
              <a:ext uri="{FF2B5EF4-FFF2-40B4-BE49-F238E27FC236}">
                <a16:creationId xmlns:a16="http://schemas.microsoft.com/office/drawing/2014/main" id="{26BAA699-1DD0-4023-9A03-390FFB7D0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BBE3D0-092F-4886-8F4B-2539E87B0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6ACEC-48FC-4634-91F2-4691102BB616}" type="slidenum">
              <a:rPr lang="en-US" smtClean="0"/>
              <a:t>‹#›</a:t>
            </a:fld>
            <a:endParaRPr lang="en-US"/>
          </a:p>
        </p:txBody>
      </p:sp>
      <p:sp>
        <p:nvSpPr>
          <p:cNvPr id="13" name="Rectangle 12">
            <a:extLst>
              <a:ext uri="{FF2B5EF4-FFF2-40B4-BE49-F238E27FC236}">
                <a16:creationId xmlns:a16="http://schemas.microsoft.com/office/drawing/2014/main" id="{CCADDF9D-8753-46DC-9E35-F5556B27FAD8}"/>
              </a:ext>
            </a:extLst>
          </p:cNvPr>
          <p:cNvSpPr/>
          <p:nvPr/>
        </p:nvSpPr>
        <p:spPr>
          <a:xfrm>
            <a:off x="0" y="6176963"/>
            <a:ext cx="12192000"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projector&#10;&#10;Description automatically generated">
            <a:extLst>
              <a:ext uri="{FF2B5EF4-FFF2-40B4-BE49-F238E27FC236}">
                <a16:creationId xmlns:a16="http://schemas.microsoft.com/office/drawing/2014/main" id="{E6E94135-C051-418C-B274-E68C53A0D8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7479" y="6182032"/>
            <a:ext cx="680721" cy="680721"/>
          </a:xfrm>
          <a:prstGeom prst="rect">
            <a:avLst/>
          </a:prstGeom>
        </p:spPr>
      </p:pic>
      <p:sp>
        <p:nvSpPr>
          <p:cNvPr id="14" name="TextBox 13">
            <a:extLst>
              <a:ext uri="{FF2B5EF4-FFF2-40B4-BE49-F238E27FC236}">
                <a16:creationId xmlns:a16="http://schemas.microsoft.com/office/drawing/2014/main" id="{B55C288A-791C-498B-839B-83C36499B9EB}"/>
              </a:ext>
            </a:extLst>
          </p:cNvPr>
          <p:cNvSpPr txBox="1"/>
          <p:nvPr/>
        </p:nvSpPr>
        <p:spPr>
          <a:xfrm>
            <a:off x="995679" y="6368355"/>
            <a:ext cx="9915525" cy="307777"/>
          </a:xfrm>
          <a:prstGeom prst="rect">
            <a:avLst/>
          </a:prstGeom>
          <a:noFill/>
        </p:spPr>
        <p:txBody>
          <a:bodyPr wrap="square" rtlCol="0">
            <a:spAutoFit/>
          </a:bodyPr>
          <a:lstStyle/>
          <a:p>
            <a:r>
              <a:rPr lang="en-US" sz="1400" b="0" i="1" dirty="0">
                <a:solidFill>
                  <a:schemeClr val="tx1"/>
                </a:solidFill>
              </a:rPr>
              <a:t>Guidelines for Integrating Gender-based Violence Interventions Into Humanitarian Action</a:t>
            </a:r>
          </a:p>
        </p:txBody>
      </p:sp>
    </p:spTree>
    <p:extLst>
      <p:ext uri="{BB962C8B-B14F-4D97-AF65-F5344CB8AC3E}">
        <p14:creationId xmlns:p14="http://schemas.microsoft.com/office/powerpoint/2010/main" val="13759001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50E3E-6C14-4939-984D-E734DD172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83D5D7-BCCD-4F73-A698-2ED91F94D5C7}"/>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28821-A4D2-4167-90C6-123998BD8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9A5DE-A0A1-4CA9-8F51-F62603E34223}" type="datetimeFigureOut">
              <a:rPr lang="en-US" smtClean="0"/>
              <a:t>8/18/2021</a:t>
            </a:fld>
            <a:endParaRPr lang="en-US"/>
          </a:p>
        </p:txBody>
      </p:sp>
      <p:sp>
        <p:nvSpPr>
          <p:cNvPr id="5" name="Footer Placeholder 4">
            <a:extLst>
              <a:ext uri="{FF2B5EF4-FFF2-40B4-BE49-F238E27FC236}">
                <a16:creationId xmlns:a16="http://schemas.microsoft.com/office/drawing/2014/main" id="{6A5E80DC-8B16-46D9-88B7-484213120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360DD-A1C0-4FEA-AB7A-BE9523304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8F0B6-9DCC-4265-9EA0-329103C018E8}" type="slidenum">
              <a:rPr lang="en-US" smtClean="0"/>
              <a:t>‹#›</a:t>
            </a:fld>
            <a:endParaRPr lang="en-US"/>
          </a:p>
        </p:txBody>
      </p:sp>
    </p:spTree>
    <p:extLst>
      <p:ext uri="{BB962C8B-B14F-4D97-AF65-F5344CB8AC3E}">
        <p14:creationId xmlns:p14="http://schemas.microsoft.com/office/powerpoint/2010/main" val="2669594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HN19VTJ3vFQ?feature=oembed" TargetMode="Externa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ZaPC-FOaLIs?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JVVYLC_R0_Y?feature=oembed" TargetMode="Externa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_8IcUM009fs?feature=oembed" TargetMode="Externa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Gq8mY0nGFJk?feature=oembed" TargetMode="Externa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y1hc9Dy_G6I?feature=oembed" TargetMode="Externa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CkhX1oGhPX8?feature=oembed" TargetMode="External"/><Relationship Id="rId4" Type="http://schemas.openxmlformats.org/officeDocument/2006/relationships/image" Target="../media/image52.jpeg"/></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sddirect.org.uk/our-work/gbv-in-emergencies-helpdesk/" TargetMode="External"/><Relationship Id="rId2" Type="http://schemas.openxmlformats.org/officeDocument/2006/relationships/hyperlink" Target="https://www.cpaor.net/HelpDesk" TargetMode="External"/><Relationship Id="rId1" Type="http://schemas.openxmlformats.org/officeDocument/2006/relationships/slideLayout" Target="../slideLayouts/slideLayout2.xml"/><Relationship Id="rId4" Type="http://schemas.openxmlformats.org/officeDocument/2006/relationships/hyperlink" Target="https://gbvguidelines.org/wp/wp-content/uploads/2020/06/GBV-Pocket-Guide-Translation-SOP.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2654-7BD2-479A-923B-5B685D938EC3}"/>
              </a:ext>
            </a:extLst>
          </p:cNvPr>
          <p:cNvSpPr>
            <a:spLocks noGrp="1"/>
          </p:cNvSpPr>
          <p:nvPr>
            <p:ph type="ctrTitle"/>
          </p:nvPr>
        </p:nvSpPr>
        <p:spPr>
          <a:xfrm>
            <a:off x="1524000" y="1122363"/>
            <a:ext cx="9144000" cy="2387600"/>
          </a:xfrm>
        </p:spPr>
        <p:txBody>
          <a:bodyPr>
            <a:normAutofit/>
          </a:bodyPr>
          <a:lstStyle/>
          <a:p>
            <a:pPr algn="l"/>
            <a:r>
              <a:rPr lang="es-ES" sz="3600" b="1" dirty="0"/>
              <a:t>Cómo apoyar a los sobrevivientes de la violencia de género cuando un actor de la violencia de género no está disponible en su área</a:t>
            </a:r>
            <a:endParaRPr lang="en-US" sz="3600" b="1" dirty="0"/>
          </a:p>
        </p:txBody>
      </p:sp>
      <p:sp>
        <p:nvSpPr>
          <p:cNvPr id="3" name="Subtitle 2">
            <a:extLst>
              <a:ext uri="{FF2B5EF4-FFF2-40B4-BE49-F238E27FC236}">
                <a16:creationId xmlns:a16="http://schemas.microsoft.com/office/drawing/2014/main" id="{7AE5AC3D-D073-4E9F-A925-978C499D1749}"/>
              </a:ext>
            </a:extLst>
          </p:cNvPr>
          <p:cNvSpPr>
            <a:spLocks noGrp="1"/>
          </p:cNvSpPr>
          <p:nvPr>
            <p:ph type="subTitle" idx="1"/>
          </p:nvPr>
        </p:nvSpPr>
        <p:spPr>
          <a:xfrm>
            <a:off x="1524000" y="3912589"/>
            <a:ext cx="9144000" cy="1655762"/>
          </a:xfrm>
        </p:spPr>
        <p:txBody>
          <a:bodyPr>
            <a:normAutofit/>
          </a:bodyPr>
          <a:lstStyle/>
          <a:p>
            <a:pPr algn="l"/>
            <a:r>
              <a:rPr lang="es-ES" sz="3200" dirty="0"/>
              <a:t>Guía de Bolsillo sobre la Violencia de Género</a:t>
            </a:r>
            <a:endParaRPr lang="en-US" sz="3200" dirty="0"/>
          </a:p>
        </p:txBody>
      </p:sp>
      <p:sp>
        <p:nvSpPr>
          <p:cNvPr id="4" name="CuadroTexto 3">
            <a:extLst>
              <a:ext uri="{FF2B5EF4-FFF2-40B4-BE49-F238E27FC236}">
                <a16:creationId xmlns:a16="http://schemas.microsoft.com/office/drawing/2014/main" id="{9C4930A7-B56F-475A-8675-C610C93ED8AF}"/>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32383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F77324-C7DE-431D-858C-626519C7EC81}"/>
              </a:ext>
            </a:extLst>
          </p:cNvPr>
          <p:cNvSpPr txBox="1">
            <a:spLocks/>
          </p:cNvSpPr>
          <p:nvPr/>
        </p:nvSpPr>
        <p:spPr>
          <a:xfrm>
            <a:off x="693772" y="713688"/>
            <a:ext cx="10804455" cy="8127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ea typeface="ＭＳ Ｐゴシック" pitchFamily="34" charset="-128"/>
              </a:rPr>
              <a:t>¿Por qué ocurre la </a:t>
            </a:r>
            <a:r>
              <a:rPr lang="es-ES" b="1" dirty="0" err="1">
                <a:latin typeface="Univers" panose="020B0503020202020204" pitchFamily="34" charset="0"/>
                <a:ea typeface="ＭＳ Ｐゴシック" pitchFamily="34" charset="-128"/>
              </a:rPr>
              <a:t>VG</a:t>
            </a:r>
            <a:r>
              <a:rPr lang="es-ES" b="1" dirty="0">
                <a:latin typeface="Univers" panose="020B0503020202020204" pitchFamily="34" charset="0"/>
                <a:ea typeface="ＭＳ Ｐゴシック" pitchFamily="34" charset="-128"/>
              </a:rPr>
              <a:t> en situaciones de emergencia?</a:t>
            </a:r>
            <a:r>
              <a:rPr lang="en-US" b="1" dirty="0">
                <a:latin typeface="Univers" panose="020B0503020202020204" pitchFamily="34" charset="0"/>
                <a:ea typeface="ＭＳ Ｐゴシック" pitchFamily="34" charset="-128"/>
              </a:rPr>
              <a:t> </a:t>
            </a:r>
            <a:br>
              <a:rPr lang="en-US" b="1" dirty="0">
                <a:latin typeface="Univers" panose="020B0503020202020204" pitchFamily="34" charset="0"/>
                <a:ea typeface="ＭＳ Ｐゴシック" pitchFamily="34" charset="-128"/>
              </a:rPr>
            </a:br>
            <a:r>
              <a:rPr lang="es-ES" b="1" dirty="0">
                <a:latin typeface="Univers" panose="020B0503020202020204" pitchFamily="34" charset="0"/>
                <a:ea typeface="ＭＳ Ｐゴシック" pitchFamily="34" charset="-128"/>
              </a:rPr>
              <a:t>¿En qué podemos influir más?</a:t>
            </a:r>
            <a:endParaRPr lang="en-US" b="1" dirty="0">
              <a:latin typeface="Univers" panose="020B0503020202020204" pitchFamily="34" charset="0"/>
              <a:ea typeface="ＭＳ Ｐゴシック" pitchFamily="34" charset="-128"/>
            </a:endParaRPr>
          </a:p>
        </p:txBody>
      </p:sp>
      <p:sp>
        <p:nvSpPr>
          <p:cNvPr id="5" name="Content Placeholder 2">
            <a:extLst>
              <a:ext uri="{FF2B5EF4-FFF2-40B4-BE49-F238E27FC236}">
                <a16:creationId xmlns:a16="http://schemas.microsoft.com/office/drawing/2014/main" id="{C07E57D1-88BD-4887-AA75-8D5B468F7B61}"/>
              </a:ext>
            </a:extLst>
          </p:cNvPr>
          <p:cNvSpPr txBox="1">
            <a:spLocks/>
          </p:cNvSpPr>
          <p:nvPr/>
        </p:nvSpPr>
        <p:spPr>
          <a:xfrm>
            <a:off x="693772" y="1802189"/>
            <a:ext cx="8229600" cy="352932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altLang="en-US" sz="2800" b="1" dirty="0">
                <a:solidFill>
                  <a:schemeClr val="accent4"/>
                </a:solidFill>
                <a:latin typeface="Univers" panose="020B0503020202020204" pitchFamily="34" charset="0"/>
              </a:rPr>
              <a:t>Preexistente - </a:t>
            </a:r>
            <a:r>
              <a:rPr lang="es-ES" altLang="en-US" sz="2800" dirty="0">
                <a:solidFill>
                  <a:schemeClr val="accent4"/>
                </a:solidFill>
                <a:latin typeface="Univers" panose="020B0503020202020204" pitchFamily="34" charset="0"/>
              </a:rPr>
              <a:t>existe independientemente de, o antes de una emergencia o conflicto</a:t>
            </a:r>
          </a:p>
          <a:p>
            <a:pPr>
              <a:buClr>
                <a:srgbClr val="E5001B"/>
              </a:buClr>
            </a:pPr>
            <a:endParaRPr lang="es-ES" altLang="en-US" sz="1200" dirty="0">
              <a:solidFill>
                <a:schemeClr val="accent4"/>
              </a:solidFill>
              <a:latin typeface="Univers" panose="020B0503020202020204" pitchFamily="34" charset="0"/>
            </a:endParaRPr>
          </a:p>
          <a:p>
            <a:r>
              <a:rPr lang="es-ES" altLang="en-US" sz="2800" b="1" dirty="0">
                <a:solidFill>
                  <a:schemeClr val="accent4"/>
                </a:solidFill>
                <a:latin typeface="Univers" panose="020B0503020202020204" pitchFamily="34" charset="0"/>
              </a:rPr>
              <a:t>Relacionada con emergencias - </a:t>
            </a:r>
            <a:r>
              <a:rPr lang="es-ES" altLang="en-US" sz="2800" dirty="0">
                <a:solidFill>
                  <a:schemeClr val="accent4"/>
                </a:solidFill>
                <a:latin typeface="Univers" panose="020B0503020202020204" pitchFamily="34" charset="0"/>
              </a:rPr>
              <a:t>específica/resultante del desastre o conflicto</a:t>
            </a:r>
          </a:p>
          <a:p>
            <a:pPr>
              <a:buClr>
                <a:srgbClr val="E5001B"/>
              </a:buClr>
            </a:pPr>
            <a:endParaRPr lang="es-ES" altLang="en-US" sz="1200" dirty="0">
              <a:solidFill>
                <a:schemeClr val="accent4"/>
              </a:solidFill>
              <a:latin typeface="Univers" panose="020B0503020202020204" pitchFamily="34" charset="0"/>
            </a:endParaRPr>
          </a:p>
          <a:p>
            <a:r>
              <a:rPr lang="es-ES" altLang="en-US" sz="2800" b="1" dirty="0">
                <a:solidFill>
                  <a:schemeClr val="accent4"/>
                </a:solidFill>
                <a:latin typeface="Univers" panose="020B0503020202020204" pitchFamily="34" charset="0"/>
              </a:rPr>
              <a:t>Relacionada con lo humanitario - </a:t>
            </a:r>
            <a:r>
              <a:rPr lang="es-ES" altLang="en-US" sz="2800" dirty="0">
                <a:solidFill>
                  <a:schemeClr val="accent4"/>
                </a:solidFill>
                <a:latin typeface="Univers" panose="020B0503020202020204" pitchFamily="34" charset="0"/>
              </a:rPr>
              <a:t>causada directa o indirectamente por el entorno humanitario</a:t>
            </a:r>
          </a:p>
        </p:txBody>
      </p:sp>
      <p:sp>
        <p:nvSpPr>
          <p:cNvPr id="6" name="CuadroTexto 5">
            <a:extLst>
              <a:ext uri="{FF2B5EF4-FFF2-40B4-BE49-F238E27FC236}">
                <a16:creationId xmlns:a16="http://schemas.microsoft.com/office/drawing/2014/main" id="{8E50421E-FDD6-4DFA-A579-5CAD4B50D01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95628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8A43-848A-42DB-8ADC-B00B90900C38}"/>
              </a:ext>
            </a:extLst>
          </p:cNvPr>
          <p:cNvSpPr>
            <a:spLocks noGrp="1"/>
          </p:cNvSpPr>
          <p:nvPr>
            <p:ph type="title"/>
          </p:nvPr>
        </p:nvSpPr>
        <p:spPr>
          <a:xfrm>
            <a:off x="419100" y="215250"/>
            <a:ext cx="11353800" cy="1325563"/>
          </a:xfrm>
        </p:spPr>
        <p:txBody>
          <a:bodyPr>
            <a:normAutofit/>
          </a:bodyPr>
          <a:lstStyle/>
          <a:p>
            <a:pPr algn="ctr"/>
            <a:r>
              <a:rPr lang="es-ES" sz="3300" b="1" dirty="0">
                <a:latin typeface="Univers" panose="020B0503020202020204" pitchFamily="34" charset="0"/>
                <a:ea typeface="ＭＳ Ｐゴシック" pitchFamily="34" charset="-128"/>
              </a:rPr>
              <a:t>¿Por qué se agrava la </a:t>
            </a:r>
            <a:r>
              <a:rPr lang="es-ES" sz="3300" b="1" dirty="0" err="1">
                <a:latin typeface="Univers" panose="020B0503020202020204" pitchFamily="34" charset="0"/>
                <a:ea typeface="ＭＳ Ｐゴシック" pitchFamily="34" charset="-128"/>
              </a:rPr>
              <a:t>VG</a:t>
            </a:r>
            <a:r>
              <a:rPr lang="es-ES" sz="3300" b="1" dirty="0">
                <a:latin typeface="Univers" panose="020B0503020202020204" pitchFamily="34" charset="0"/>
                <a:ea typeface="ＭＳ Ｐゴシック" pitchFamily="34" charset="-128"/>
              </a:rPr>
              <a:t> en situaciones de emergencia?</a:t>
            </a:r>
            <a:endParaRPr lang="es-ES" sz="3300" dirty="0"/>
          </a:p>
        </p:txBody>
      </p:sp>
      <p:sp>
        <p:nvSpPr>
          <p:cNvPr id="4" name="Title 1">
            <a:extLst>
              <a:ext uri="{FF2B5EF4-FFF2-40B4-BE49-F238E27FC236}">
                <a16:creationId xmlns:a16="http://schemas.microsoft.com/office/drawing/2014/main" id="{0BCF4B91-7AB3-4670-92B9-E34C6C02717B}"/>
              </a:ext>
            </a:extLst>
          </p:cNvPr>
          <p:cNvSpPr txBox="1">
            <a:spLocks/>
          </p:cNvSpPr>
          <p:nvPr/>
        </p:nvSpPr>
        <p:spPr>
          <a:xfrm>
            <a:off x="943017" y="1540813"/>
            <a:ext cx="10011289" cy="459866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4000" b="0" i="0" kern="1200">
                <a:solidFill>
                  <a:srgbClr val="791E77"/>
                </a:solidFill>
                <a:latin typeface="+mj-lt"/>
                <a:ea typeface="+mj-ea"/>
                <a:cs typeface="Calibri"/>
              </a:defRPr>
            </a:lvl1pPr>
          </a:lstStyle>
          <a:p>
            <a:pPr marL="457200" indent="-457200">
              <a:lnSpc>
                <a:spcPct val="90000"/>
              </a:lnSpc>
              <a:buFont typeface="Arial"/>
              <a:buChar char="•"/>
            </a:pPr>
            <a:r>
              <a:rPr lang="es-ES" sz="2800" dirty="0">
                <a:solidFill>
                  <a:schemeClr val="accent4"/>
                </a:solidFill>
                <a:latin typeface="Univers" panose="020B0503020202020204" pitchFamily="34" charset="0"/>
                <a:ea typeface="ＭＳ Ｐゴシック" pitchFamily="34" charset="-128"/>
              </a:rPr>
              <a:t>Nuevas amenazas / formas de violencia de género relacionadas con los conflictos</a:t>
            </a: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r>
              <a:rPr lang="es-ES" sz="2800" dirty="0">
                <a:solidFill>
                  <a:schemeClr val="accent4"/>
                </a:solidFill>
                <a:latin typeface="Univers" panose="020B0503020202020204" pitchFamily="34" charset="0"/>
                <a:ea typeface="ＭＳ Ｐゴシック" pitchFamily="34" charset="-128"/>
              </a:rPr>
              <a:t>Falta de privacidad; superpoblación; falta de acceso seguro a las necesidades básicas</a:t>
            </a:r>
            <a:endParaRPr lang="en-GB" sz="2800" dirty="0">
              <a:solidFill>
                <a:schemeClr val="accent4"/>
              </a:solidFill>
              <a:latin typeface="Univers" panose="020B0503020202020204" pitchFamily="34" charset="0"/>
              <a:ea typeface="ＭＳ Ｐゴシック" pitchFamily="34" charset="-128"/>
            </a:endParaRPr>
          </a:p>
          <a:p>
            <a:pPr>
              <a:lnSpc>
                <a:spcPct val="90000"/>
              </a:lnSpc>
            </a:pP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r>
              <a:rPr lang="es-ES" sz="2800" dirty="0">
                <a:solidFill>
                  <a:schemeClr val="accent4"/>
                </a:solidFill>
                <a:latin typeface="Univers" panose="020B0503020202020204" pitchFamily="34" charset="0"/>
                <a:ea typeface="ＭＳ Ｐゴシック" pitchFamily="34" charset="-128"/>
              </a:rPr>
              <a:t>Separación de miembros de la familia; falta de documentación; discriminación de registro</a:t>
            </a: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r>
              <a:rPr lang="es-ES" sz="2800" dirty="0">
                <a:solidFill>
                  <a:schemeClr val="accent4"/>
                </a:solidFill>
                <a:latin typeface="Univers" panose="020B0503020202020204" pitchFamily="34" charset="0"/>
                <a:ea typeface="ＭＳ Ｐゴシック" pitchFamily="34" charset="-128"/>
              </a:rPr>
              <a:t>Ruptura de los mecanismos sociales protectores y las normas que regulan el comportamiento</a:t>
            </a: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r>
              <a:rPr lang="es-ES" sz="2800" dirty="0">
                <a:solidFill>
                  <a:schemeClr val="accent4"/>
                </a:solidFill>
                <a:latin typeface="Univers" panose="020B0503020202020204" pitchFamily="34" charset="0"/>
                <a:ea typeface="ＭＳ Ｐゴシック" pitchFamily="34" charset="-128"/>
              </a:rPr>
              <a:t>Mayor vulnerabilidad y dependencia; explotación</a:t>
            </a:r>
            <a:endParaRPr lang="en-GB" sz="2800" dirty="0">
              <a:solidFill>
                <a:schemeClr val="accent4"/>
              </a:solidFill>
              <a:latin typeface="Univers" panose="020B0503020202020204" pitchFamily="34" charset="0"/>
              <a:ea typeface="ＭＳ Ｐゴシック" pitchFamily="34" charset="-128"/>
            </a:endParaRPr>
          </a:p>
          <a:p>
            <a:pPr>
              <a:lnSpc>
                <a:spcPct val="90000"/>
              </a:lnSpc>
            </a:pPr>
            <a:endParaRPr lang="en-GB" sz="2800" dirty="0">
              <a:solidFill>
                <a:schemeClr val="accent4"/>
              </a:solidFill>
              <a:latin typeface="Univers" panose="020B0503020202020204" pitchFamily="34" charset="0"/>
              <a:ea typeface="ＭＳ Ｐゴシック" pitchFamily="34" charset="-128"/>
            </a:endParaRPr>
          </a:p>
          <a:p>
            <a:pPr marL="457200" indent="-457200">
              <a:lnSpc>
                <a:spcPct val="90000"/>
              </a:lnSpc>
              <a:buFont typeface="Arial"/>
              <a:buChar char="•"/>
            </a:pPr>
            <a:r>
              <a:rPr lang="es-ES" sz="2800" dirty="0">
                <a:solidFill>
                  <a:schemeClr val="accent4"/>
                </a:solidFill>
                <a:latin typeface="Univers" panose="020B0503020202020204" pitchFamily="34" charset="0"/>
                <a:ea typeface="ＭＳ Ｐゴシック" pitchFamily="34" charset="-128"/>
              </a:rPr>
              <a:t>Cambio en la dinámica de poder dentro de las comunidades y con la introducción de la asistencia humanitaria</a:t>
            </a:r>
            <a:endParaRPr lang="en-US" sz="1600" b="1" dirty="0">
              <a:solidFill>
                <a:schemeClr val="accent4"/>
              </a:solidFill>
              <a:latin typeface="Univers" panose="020B0503020202020204" pitchFamily="34" charset="0"/>
            </a:endParaRPr>
          </a:p>
        </p:txBody>
      </p:sp>
      <p:sp>
        <p:nvSpPr>
          <p:cNvPr id="5" name="CuadroTexto 4">
            <a:extLst>
              <a:ext uri="{FF2B5EF4-FFF2-40B4-BE49-F238E27FC236}">
                <a16:creationId xmlns:a16="http://schemas.microsoft.com/office/drawing/2014/main" id="{B6C3B40D-11BF-40A0-AAE3-AE58489B210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91063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83DE-5777-4250-8A95-482D1DB60CDC}"/>
              </a:ext>
            </a:extLst>
          </p:cNvPr>
          <p:cNvSpPr>
            <a:spLocks noGrp="1"/>
          </p:cNvSpPr>
          <p:nvPr>
            <p:ph type="title"/>
          </p:nvPr>
        </p:nvSpPr>
        <p:spPr>
          <a:xfrm>
            <a:off x="838200" y="2766218"/>
            <a:ext cx="10515600" cy="1325563"/>
          </a:xfrm>
        </p:spPr>
        <p:txBody>
          <a:bodyPr>
            <a:normAutofit fontScale="90000"/>
          </a:bodyPr>
          <a:lstStyle/>
          <a:p>
            <a:pPr algn="ctr"/>
            <a:r>
              <a:rPr lang="es-ES" sz="4400" b="1" dirty="0">
                <a:latin typeface="Univers" panose="020B0503020202020204" pitchFamily="34" charset="0"/>
                <a:ea typeface="+mj-ea"/>
                <a:cs typeface="Calibri"/>
              </a:rPr>
              <a:t>TEMA III: Comprender su rol como actor especializado no relacionado con la violencia de género</a:t>
            </a:r>
            <a:br>
              <a:rPr lang="es-ES" sz="4400" b="1" dirty="0">
                <a:latin typeface="Univers" panose="020B0503020202020204" pitchFamily="34" charset="0"/>
                <a:ea typeface="+mj-ea"/>
                <a:cs typeface="Calibri"/>
              </a:rPr>
            </a:br>
            <a:endParaRPr lang="en-US" dirty="0"/>
          </a:p>
        </p:txBody>
      </p:sp>
      <p:sp>
        <p:nvSpPr>
          <p:cNvPr id="3" name="CuadroTexto 2">
            <a:extLst>
              <a:ext uri="{FF2B5EF4-FFF2-40B4-BE49-F238E27FC236}">
                <a16:creationId xmlns:a16="http://schemas.microsoft.com/office/drawing/2014/main" id="{BD6CFC52-6A63-4D5B-8DE3-4C559DABE250}"/>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36389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009B4F-0EC4-4484-BB13-1D34D7946507}"/>
              </a:ext>
            </a:extLst>
          </p:cNvPr>
          <p:cNvSpPr txBox="1">
            <a:spLocks/>
          </p:cNvSpPr>
          <p:nvPr/>
        </p:nvSpPr>
        <p:spPr>
          <a:xfrm>
            <a:off x="2089801" y="367995"/>
            <a:ext cx="8001000" cy="81279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ROLES Y RESPONSABILIDADES CLAVE PARA LOS ESPECIALISTAS EN </a:t>
            </a:r>
            <a:r>
              <a:rPr lang="es-ES" b="1" dirty="0" err="1">
                <a:latin typeface="Univers" panose="020B0503020202020204" pitchFamily="34" charset="0"/>
              </a:rPr>
              <a:t>VG</a:t>
            </a:r>
            <a:endParaRPr lang="en-US" b="1" u="sng" strike="sngStrike" dirty="0">
              <a:latin typeface="Univers" panose="020B0503020202020204" pitchFamily="34" charset="0"/>
            </a:endParaRPr>
          </a:p>
        </p:txBody>
      </p:sp>
      <p:sp>
        <p:nvSpPr>
          <p:cNvPr id="5" name="Rectangle 4">
            <a:extLst>
              <a:ext uri="{FF2B5EF4-FFF2-40B4-BE49-F238E27FC236}">
                <a16:creationId xmlns:a16="http://schemas.microsoft.com/office/drawing/2014/main" id="{A3285A92-7EF2-46B6-A423-746BBC1D89F0}"/>
              </a:ext>
            </a:extLst>
          </p:cNvPr>
          <p:cNvSpPr/>
          <p:nvPr/>
        </p:nvSpPr>
        <p:spPr>
          <a:xfrm>
            <a:off x="445169" y="1588168"/>
            <a:ext cx="2526631" cy="4259179"/>
          </a:xfrm>
          <a:prstGeom prst="rect">
            <a:avLst/>
          </a:prstGeom>
          <a:solidFill>
            <a:srgbClr val="E8CD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21B8B2-7E7C-4D39-89D0-2BDA98A14042}"/>
              </a:ext>
            </a:extLst>
          </p:cNvPr>
          <p:cNvSpPr/>
          <p:nvPr/>
        </p:nvSpPr>
        <p:spPr>
          <a:xfrm>
            <a:off x="3244516" y="1588168"/>
            <a:ext cx="2526631" cy="4259179"/>
          </a:xfrm>
          <a:prstGeom prst="rect">
            <a:avLst/>
          </a:prstGeom>
          <a:solidFill>
            <a:srgbClr val="E8CD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D48A84-D3C0-48B2-AEA7-F61DE57D6428}"/>
              </a:ext>
            </a:extLst>
          </p:cNvPr>
          <p:cNvSpPr/>
          <p:nvPr/>
        </p:nvSpPr>
        <p:spPr>
          <a:xfrm>
            <a:off x="6043863" y="1588168"/>
            <a:ext cx="2526631" cy="4259179"/>
          </a:xfrm>
          <a:prstGeom prst="rect">
            <a:avLst/>
          </a:prstGeom>
          <a:solidFill>
            <a:srgbClr val="E8CD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46D4E4-2B63-4E7D-86F6-247508D2C445}"/>
              </a:ext>
            </a:extLst>
          </p:cNvPr>
          <p:cNvSpPr/>
          <p:nvPr/>
        </p:nvSpPr>
        <p:spPr>
          <a:xfrm>
            <a:off x="8843210" y="1588167"/>
            <a:ext cx="2526631" cy="4259179"/>
          </a:xfrm>
          <a:prstGeom prst="rect">
            <a:avLst/>
          </a:prstGeom>
          <a:solidFill>
            <a:srgbClr val="E8CD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23E3AA-E753-4D78-B3A0-944FA7807F24}"/>
              </a:ext>
            </a:extLst>
          </p:cNvPr>
          <p:cNvSpPr/>
          <p:nvPr/>
        </p:nvSpPr>
        <p:spPr>
          <a:xfrm>
            <a:off x="561473" y="2445786"/>
            <a:ext cx="2268813" cy="3139321"/>
          </a:xfrm>
          <a:prstGeom prst="rect">
            <a:avLst/>
          </a:prstGeom>
        </p:spPr>
        <p:txBody>
          <a:bodyPr wrap="square">
            <a:spAutoFit/>
          </a:bodyPr>
          <a:lstStyle/>
          <a:p>
            <a:r>
              <a:rPr lang="es-ES" sz="2200" dirty="0">
                <a:solidFill>
                  <a:schemeClr val="accent4"/>
                </a:solidFill>
                <a:latin typeface="Univers" panose="020B0503020202020204" pitchFamily="34" charset="0"/>
              </a:rPr>
              <a:t>Desarrollar vías de derivación de </a:t>
            </a:r>
            <a:r>
              <a:rPr lang="es-ES" sz="2200" dirty="0" err="1">
                <a:solidFill>
                  <a:schemeClr val="accent4"/>
                </a:solidFill>
                <a:latin typeface="Univers" panose="020B0503020202020204" pitchFamily="34" charset="0"/>
              </a:rPr>
              <a:t>VG</a:t>
            </a:r>
            <a:r>
              <a:rPr lang="es-ES" sz="2200" dirty="0">
                <a:solidFill>
                  <a:schemeClr val="accent4"/>
                </a:solidFill>
                <a:latin typeface="Univers" panose="020B0503020202020204" pitchFamily="34" charset="0"/>
              </a:rPr>
              <a:t> en coordinación con los proveedores de servicios y actores relevantes</a:t>
            </a:r>
            <a:endParaRPr lang="en-US" sz="2200" dirty="0">
              <a:solidFill>
                <a:schemeClr val="accent4"/>
              </a:solidFill>
              <a:latin typeface="Univers" panose="020B0503020202020204" pitchFamily="34" charset="0"/>
            </a:endParaRPr>
          </a:p>
        </p:txBody>
      </p:sp>
      <p:sp>
        <p:nvSpPr>
          <p:cNvPr id="10" name="Rectangle 9">
            <a:extLst>
              <a:ext uri="{FF2B5EF4-FFF2-40B4-BE49-F238E27FC236}">
                <a16:creationId xmlns:a16="http://schemas.microsoft.com/office/drawing/2014/main" id="{397D65C9-1568-4520-B934-3F6EC58518C1}"/>
              </a:ext>
            </a:extLst>
          </p:cNvPr>
          <p:cNvSpPr/>
          <p:nvPr/>
        </p:nvSpPr>
        <p:spPr>
          <a:xfrm>
            <a:off x="3386890" y="2445786"/>
            <a:ext cx="2241884" cy="3046988"/>
          </a:xfrm>
          <a:prstGeom prst="rect">
            <a:avLst/>
          </a:prstGeom>
        </p:spPr>
        <p:txBody>
          <a:bodyPr wrap="square">
            <a:spAutoFit/>
          </a:bodyPr>
          <a:lstStyle/>
          <a:p>
            <a:r>
              <a:rPr lang="es-ES" sz="2400" dirty="0">
                <a:solidFill>
                  <a:schemeClr val="accent4"/>
                </a:solidFill>
                <a:latin typeface="Univers" panose="020B0503020202020204" pitchFamily="34" charset="0"/>
              </a:rPr>
              <a:t>Difundir información a otros actores humanitarios sobre la vía de derivación de </a:t>
            </a:r>
            <a:r>
              <a:rPr lang="es-ES" sz="2400" dirty="0" err="1">
                <a:solidFill>
                  <a:schemeClr val="accent4"/>
                </a:solidFill>
                <a:latin typeface="Univers" panose="020B0503020202020204" pitchFamily="34" charset="0"/>
              </a:rPr>
              <a:t>VG</a:t>
            </a:r>
            <a:r>
              <a:rPr lang="es-ES" sz="2400" dirty="0">
                <a:solidFill>
                  <a:schemeClr val="accent4"/>
                </a:solidFill>
                <a:latin typeface="Univers" panose="020B0503020202020204" pitchFamily="34" charset="0"/>
              </a:rPr>
              <a:t> en su área</a:t>
            </a:r>
            <a:endParaRPr lang="en-US" sz="2400" dirty="0">
              <a:solidFill>
                <a:schemeClr val="accent4"/>
              </a:solidFill>
              <a:latin typeface="Univers" panose="020B0503020202020204" pitchFamily="34" charset="0"/>
            </a:endParaRPr>
          </a:p>
        </p:txBody>
      </p:sp>
      <p:sp>
        <p:nvSpPr>
          <p:cNvPr id="11" name="Rectangle 10">
            <a:extLst>
              <a:ext uri="{FF2B5EF4-FFF2-40B4-BE49-F238E27FC236}">
                <a16:creationId xmlns:a16="http://schemas.microsoft.com/office/drawing/2014/main" id="{51DB404F-34F0-4AAC-AF4D-8FAFA2E18034}"/>
              </a:ext>
            </a:extLst>
          </p:cNvPr>
          <p:cNvSpPr/>
          <p:nvPr/>
        </p:nvSpPr>
        <p:spPr>
          <a:xfrm>
            <a:off x="6214012" y="2445786"/>
            <a:ext cx="2356482" cy="2308324"/>
          </a:xfrm>
          <a:prstGeom prst="rect">
            <a:avLst/>
          </a:prstGeom>
        </p:spPr>
        <p:txBody>
          <a:bodyPr wrap="square">
            <a:spAutoFit/>
          </a:bodyPr>
          <a:lstStyle/>
          <a:p>
            <a:r>
              <a:rPr lang="es-ES" sz="2400" dirty="0">
                <a:solidFill>
                  <a:schemeClr val="accent4"/>
                </a:solidFill>
                <a:latin typeface="Univers" panose="020B0503020202020204" pitchFamily="34" charset="0"/>
              </a:rPr>
              <a:t>Identificar los servicios necesarios para los sobrevivientes de </a:t>
            </a:r>
            <a:r>
              <a:rPr lang="es-ES" sz="2400" dirty="0" err="1">
                <a:solidFill>
                  <a:schemeClr val="accent4"/>
                </a:solidFill>
                <a:latin typeface="Univers" panose="020B0503020202020204" pitchFamily="34" charset="0"/>
              </a:rPr>
              <a:t>VG</a:t>
            </a:r>
            <a:endParaRPr lang="en-US" sz="2400" dirty="0">
              <a:solidFill>
                <a:schemeClr val="accent4"/>
              </a:solidFill>
              <a:latin typeface="Univers" panose="020B0503020202020204" pitchFamily="34" charset="0"/>
            </a:endParaRPr>
          </a:p>
        </p:txBody>
      </p:sp>
      <p:sp>
        <p:nvSpPr>
          <p:cNvPr id="12" name="Rectangle 11">
            <a:extLst>
              <a:ext uri="{FF2B5EF4-FFF2-40B4-BE49-F238E27FC236}">
                <a16:creationId xmlns:a16="http://schemas.microsoft.com/office/drawing/2014/main" id="{289D9638-7F45-4017-8B2F-E1F1FD421F06}"/>
              </a:ext>
            </a:extLst>
          </p:cNvPr>
          <p:cNvSpPr/>
          <p:nvPr/>
        </p:nvSpPr>
        <p:spPr>
          <a:xfrm>
            <a:off x="8953815" y="2445786"/>
            <a:ext cx="2416025" cy="3477875"/>
          </a:xfrm>
          <a:prstGeom prst="rect">
            <a:avLst/>
          </a:prstGeom>
        </p:spPr>
        <p:txBody>
          <a:bodyPr wrap="square">
            <a:spAutoFit/>
          </a:bodyPr>
          <a:lstStyle/>
          <a:p>
            <a:r>
              <a:rPr lang="es-ES" sz="2000" dirty="0">
                <a:solidFill>
                  <a:schemeClr val="accent4"/>
                </a:solidFill>
                <a:latin typeface="Univers" panose="020B0503020202020204" pitchFamily="34" charset="0"/>
              </a:rPr>
              <a:t>Diseñar e implementar servicios </a:t>
            </a:r>
            <a:r>
              <a:rPr lang="es-ES" sz="2000" b="1" dirty="0">
                <a:solidFill>
                  <a:schemeClr val="accent4"/>
                </a:solidFill>
                <a:latin typeface="Univers" panose="020B0503020202020204" pitchFamily="34" charset="0"/>
              </a:rPr>
              <a:t>especializados</a:t>
            </a:r>
            <a:r>
              <a:rPr lang="es-ES" sz="2000" dirty="0">
                <a:solidFill>
                  <a:schemeClr val="accent4"/>
                </a:solidFill>
                <a:latin typeface="Univers" panose="020B0503020202020204" pitchFamily="34" charset="0"/>
              </a:rPr>
              <a:t> de prevención y respuesta a la violencia de género, incluido el apoyo psicosocial y la gestión de casos</a:t>
            </a:r>
            <a:endParaRPr lang="en-US" sz="2000" dirty="0">
              <a:solidFill>
                <a:schemeClr val="accent4"/>
              </a:solidFill>
              <a:latin typeface="Univers" panose="020B0503020202020204" pitchFamily="34" charset="0"/>
            </a:endParaRPr>
          </a:p>
        </p:txBody>
      </p:sp>
      <p:grpSp>
        <p:nvGrpSpPr>
          <p:cNvPr id="13" name="Group 12">
            <a:extLst>
              <a:ext uri="{FF2B5EF4-FFF2-40B4-BE49-F238E27FC236}">
                <a16:creationId xmlns:a16="http://schemas.microsoft.com/office/drawing/2014/main" id="{79F1A2D0-6630-461E-B13B-123324D6C862}"/>
              </a:ext>
            </a:extLst>
          </p:cNvPr>
          <p:cNvGrpSpPr/>
          <p:nvPr/>
        </p:nvGrpSpPr>
        <p:grpSpPr>
          <a:xfrm>
            <a:off x="1364076" y="1689371"/>
            <a:ext cx="688816" cy="587967"/>
            <a:chOff x="2535654" y="1576139"/>
            <a:chExt cx="688816" cy="587967"/>
          </a:xfrm>
        </p:grpSpPr>
        <p:sp>
          <p:nvSpPr>
            <p:cNvPr id="14" name="Oval 13">
              <a:extLst>
                <a:ext uri="{FF2B5EF4-FFF2-40B4-BE49-F238E27FC236}">
                  <a16:creationId xmlns:a16="http://schemas.microsoft.com/office/drawing/2014/main" id="{3EAA5852-0D73-493A-BD21-F85298CB4331}"/>
                </a:ext>
              </a:extLst>
            </p:cNvPr>
            <p:cNvSpPr/>
            <p:nvPr/>
          </p:nvSpPr>
          <p:spPr>
            <a:xfrm>
              <a:off x="2535654" y="1576139"/>
              <a:ext cx="589548" cy="587967"/>
            </a:xfrm>
            <a:prstGeom prst="ellipse">
              <a:avLst/>
            </a:prstGeom>
            <a:solidFill>
              <a:schemeClr val="bg1"/>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TextBox 14">
              <a:extLst>
                <a:ext uri="{FF2B5EF4-FFF2-40B4-BE49-F238E27FC236}">
                  <a16:creationId xmlns:a16="http://schemas.microsoft.com/office/drawing/2014/main" id="{D4A55DEF-2F03-41F1-BE2D-FD472994BD13}"/>
                </a:ext>
              </a:extLst>
            </p:cNvPr>
            <p:cNvSpPr txBox="1"/>
            <p:nvPr/>
          </p:nvSpPr>
          <p:spPr>
            <a:xfrm>
              <a:off x="2634922" y="1620285"/>
              <a:ext cx="589548" cy="523220"/>
            </a:xfrm>
            <a:prstGeom prst="rect">
              <a:avLst/>
            </a:prstGeom>
            <a:noFill/>
          </p:spPr>
          <p:txBody>
            <a:bodyPr wrap="square" rtlCol="0">
              <a:spAutoFit/>
            </a:bodyPr>
            <a:lstStyle/>
            <a:p>
              <a:r>
                <a:rPr lang="en-US" sz="2800">
                  <a:solidFill>
                    <a:schemeClr val="accent4"/>
                  </a:solidFill>
                  <a:latin typeface="Univers" panose="020B0503020202020204" pitchFamily="34" charset="0"/>
                </a:rPr>
                <a:t>1</a:t>
              </a:r>
            </a:p>
          </p:txBody>
        </p:sp>
      </p:grpSp>
      <p:grpSp>
        <p:nvGrpSpPr>
          <p:cNvPr id="16" name="Group 15">
            <a:extLst>
              <a:ext uri="{FF2B5EF4-FFF2-40B4-BE49-F238E27FC236}">
                <a16:creationId xmlns:a16="http://schemas.microsoft.com/office/drawing/2014/main" id="{ED7036BD-92E2-4AF8-AFC7-3C4F50E5925D}"/>
              </a:ext>
            </a:extLst>
          </p:cNvPr>
          <p:cNvGrpSpPr/>
          <p:nvPr/>
        </p:nvGrpSpPr>
        <p:grpSpPr>
          <a:xfrm>
            <a:off x="4163423" y="1733392"/>
            <a:ext cx="688816" cy="587967"/>
            <a:chOff x="2535654" y="1576139"/>
            <a:chExt cx="688816" cy="587967"/>
          </a:xfrm>
        </p:grpSpPr>
        <p:sp>
          <p:nvSpPr>
            <p:cNvPr id="17" name="Oval 16">
              <a:extLst>
                <a:ext uri="{FF2B5EF4-FFF2-40B4-BE49-F238E27FC236}">
                  <a16:creationId xmlns:a16="http://schemas.microsoft.com/office/drawing/2014/main" id="{334F9ECC-C4F1-4354-8C37-A8DC862F7885}"/>
                </a:ext>
              </a:extLst>
            </p:cNvPr>
            <p:cNvSpPr/>
            <p:nvPr/>
          </p:nvSpPr>
          <p:spPr>
            <a:xfrm>
              <a:off x="2535654" y="1576139"/>
              <a:ext cx="589548" cy="587967"/>
            </a:xfrm>
            <a:prstGeom prst="ellipse">
              <a:avLst/>
            </a:prstGeom>
            <a:solidFill>
              <a:schemeClr val="bg1"/>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8" name="TextBox 17">
              <a:extLst>
                <a:ext uri="{FF2B5EF4-FFF2-40B4-BE49-F238E27FC236}">
                  <a16:creationId xmlns:a16="http://schemas.microsoft.com/office/drawing/2014/main" id="{7F310003-15D3-4026-9484-C73F8AF2F77C}"/>
                </a:ext>
              </a:extLst>
            </p:cNvPr>
            <p:cNvSpPr txBox="1"/>
            <p:nvPr/>
          </p:nvSpPr>
          <p:spPr>
            <a:xfrm>
              <a:off x="2634922" y="1620285"/>
              <a:ext cx="589548" cy="523220"/>
            </a:xfrm>
            <a:prstGeom prst="rect">
              <a:avLst/>
            </a:prstGeom>
            <a:noFill/>
          </p:spPr>
          <p:txBody>
            <a:bodyPr wrap="square" rtlCol="0">
              <a:spAutoFit/>
            </a:bodyPr>
            <a:lstStyle/>
            <a:p>
              <a:r>
                <a:rPr lang="en-US" sz="2800">
                  <a:solidFill>
                    <a:schemeClr val="accent4"/>
                  </a:solidFill>
                  <a:latin typeface="Univers" panose="020B0503020202020204" pitchFamily="34" charset="0"/>
                </a:rPr>
                <a:t>2</a:t>
              </a:r>
            </a:p>
          </p:txBody>
        </p:sp>
      </p:grpSp>
      <p:grpSp>
        <p:nvGrpSpPr>
          <p:cNvPr id="19" name="Group 18">
            <a:extLst>
              <a:ext uri="{FF2B5EF4-FFF2-40B4-BE49-F238E27FC236}">
                <a16:creationId xmlns:a16="http://schemas.microsoft.com/office/drawing/2014/main" id="{480E3FDC-3FA8-4121-A0C2-8FC2DF4C654F}"/>
              </a:ext>
            </a:extLst>
          </p:cNvPr>
          <p:cNvGrpSpPr/>
          <p:nvPr/>
        </p:nvGrpSpPr>
        <p:grpSpPr>
          <a:xfrm>
            <a:off x="9762117" y="1731535"/>
            <a:ext cx="688816" cy="587967"/>
            <a:chOff x="2535654" y="1576139"/>
            <a:chExt cx="688816" cy="587967"/>
          </a:xfrm>
        </p:grpSpPr>
        <p:sp>
          <p:nvSpPr>
            <p:cNvPr id="20" name="Oval 19">
              <a:extLst>
                <a:ext uri="{FF2B5EF4-FFF2-40B4-BE49-F238E27FC236}">
                  <a16:creationId xmlns:a16="http://schemas.microsoft.com/office/drawing/2014/main" id="{88648346-0F08-4CF1-83D8-CFFB83662039}"/>
                </a:ext>
              </a:extLst>
            </p:cNvPr>
            <p:cNvSpPr/>
            <p:nvPr/>
          </p:nvSpPr>
          <p:spPr>
            <a:xfrm>
              <a:off x="2535654" y="1576139"/>
              <a:ext cx="589548" cy="587967"/>
            </a:xfrm>
            <a:prstGeom prst="ellipse">
              <a:avLst/>
            </a:prstGeom>
            <a:solidFill>
              <a:schemeClr val="bg1"/>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TextBox 20">
              <a:extLst>
                <a:ext uri="{FF2B5EF4-FFF2-40B4-BE49-F238E27FC236}">
                  <a16:creationId xmlns:a16="http://schemas.microsoft.com/office/drawing/2014/main" id="{8A7D68CF-9486-43FE-AF56-7D48F17247E5}"/>
                </a:ext>
              </a:extLst>
            </p:cNvPr>
            <p:cNvSpPr txBox="1"/>
            <p:nvPr/>
          </p:nvSpPr>
          <p:spPr>
            <a:xfrm>
              <a:off x="2634922" y="1620285"/>
              <a:ext cx="589548" cy="523220"/>
            </a:xfrm>
            <a:prstGeom prst="rect">
              <a:avLst/>
            </a:prstGeom>
            <a:noFill/>
          </p:spPr>
          <p:txBody>
            <a:bodyPr wrap="square" rtlCol="0">
              <a:spAutoFit/>
            </a:bodyPr>
            <a:lstStyle/>
            <a:p>
              <a:r>
                <a:rPr lang="en-US" sz="2800">
                  <a:solidFill>
                    <a:schemeClr val="accent4"/>
                  </a:solidFill>
                  <a:latin typeface="Univers" panose="020B0503020202020204" pitchFamily="34" charset="0"/>
                </a:rPr>
                <a:t>4</a:t>
              </a:r>
            </a:p>
          </p:txBody>
        </p:sp>
      </p:grpSp>
      <p:grpSp>
        <p:nvGrpSpPr>
          <p:cNvPr id="22" name="Group 21">
            <a:extLst>
              <a:ext uri="{FF2B5EF4-FFF2-40B4-BE49-F238E27FC236}">
                <a16:creationId xmlns:a16="http://schemas.microsoft.com/office/drawing/2014/main" id="{7D5E367C-2F66-4FE8-B44A-42B08A946143}"/>
              </a:ext>
            </a:extLst>
          </p:cNvPr>
          <p:cNvGrpSpPr/>
          <p:nvPr/>
        </p:nvGrpSpPr>
        <p:grpSpPr>
          <a:xfrm>
            <a:off x="6962771" y="1733392"/>
            <a:ext cx="688816" cy="587967"/>
            <a:chOff x="2535654" y="1576139"/>
            <a:chExt cx="688816" cy="587967"/>
          </a:xfrm>
        </p:grpSpPr>
        <p:sp>
          <p:nvSpPr>
            <p:cNvPr id="23" name="Oval 22">
              <a:extLst>
                <a:ext uri="{FF2B5EF4-FFF2-40B4-BE49-F238E27FC236}">
                  <a16:creationId xmlns:a16="http://schemas.microsoft.com/office/drawing/2014/main" id="{1A81D46B-BDBB-4BC8-876D-3C6B8B3F218A}"/>
                </a:ext>
              </a:extLst>
            </p:cNvPr>
            <p:cNvSpPr/>
            <p:nvPr/>
          </p:nvSpPr>
          <p:spPr>
            <a:xfrm>
              <a:off x="2535654" y="1576139"/>
              <a:ext cx="589548" cy="587967"/>
            </a:xfrm>
            <a:prstGeom prst="ellipse">
              <a:avLst/>
            </a:prstGeom>
            <a:solidFill>
              <a:schemeClr val="bg1"/>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4" name="TextBox 23">
              <a:extLst>
                <a:ext uri="{FF2B5EF4-FFF2-40B4-BE49-F238E27FC236}">
                  <a16:creationId xmlns:a16="http://schemas.microsoft.com/office/drawing/2014/main" id="{F8E13ED5-7D60-46FF-8E87-103F03C6EEC3}"/>
                </a:ext>
              </a:extLst>
            </p:cNvPr>
            <p:cNvSpPr txBox="1"/>
            <p:nvPr/>
          </p:nvSpPr>
          <p:spPr>
            <a:xfrm>
              <a:off x="2634922" y="1620285"/>
              <a:ext cx="589548" cy="523220"/>
            </a:xfrm>
            <a:prstGeom prst="rect">
              <a:avLst/>
            </a:prstGeom>
            <a:noFill/>
          </p:spPr>
          <p:txBody>
            <a:bodyPr wrap="square" rtlCol="0">
              <a:spAutoFit/>
            </a:bodyPr>
            <a:lstStyle/>
            <a:p>
              <a:r>
                <a:rPr lang="en-US" sz="2800">
                  <a:solidFill>
                    <a:schemeClr val="accent4"/>
                  </a:solidFill>
                  <a:latin typeface="Univers" panose="020B0503020202020204" pitchFamily="34" charset="0"/>
                </a:rPr>
                <a:t>3</a:t>
              </a:r>
            </a:p>
          </p:txBody>
        </p:sp>
      </p:grpSp>
      <p:sp>
        <p:nvSpPr>
          <p:cNvPr id="25" name="CuadroTexto 24">
            <a:extLst>
              <a:ext uri="{FF2B5EF4-FFF2-40B4-BE49-F238E27FC236}">
                <a16:creationId xmlns:a16="http://schemas.microsoft.com/office/drawing/2014/main" id="{3BB8CF1E-32F0-4C32-ABC7-BA2A96F9215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05445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5AA944-40A0-49BF-8B86-95EEDE588115}"/>
              </a:ext>
            </a:extLst>
          </p:cNvPr>
          <p:cNvSpPr/>
          <p:nvPr/>
        </p:nvSpPr>
        <p:spPr>
          <a:xfrm>
            <a:off x="5521479" y="1489810"/>
            <a:ext cx="6461971" cy="4523877"/>
          </a:xfrm>
          <a:prstGeom prst="rect">
            <a:avLst/>
          </a:prstGeom>
          <a:solidFill>
            <a:srgbClr val="E8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71170C-0A0D-46A8-B74D-FB921B161FB8}"/>
              </a:ext>
            </a:extLst>
          </p:cNvPr>
          <p:cNvSpPr/>
          <p:nvPr/>
        </p:nvSpPr>
        <p:spPr>
          <a:xfrm>
            <a:off x="376997" y="1489811"/>
            <a:ext cx="4892840" cy="4523876"/>
          </a:xfrm>
          <a:prstGeom prst="rect">
            <a:avLst/>
          </a:prstGeom>
          <a:solidFill>
            <a:srgbClr val="E8CD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37A7C6F-1FD0-4BA1-AE37-1F5B14FF064C}"/>
              </a:ext>
            </a:extLst>
          </p:cNvPr>
          <p:cNvSpPr txBox="1">
            <a:spLocks/>
          </p:cNvSpPr>
          <p:nvPr/>
        </p:nvSpPr>
        <p:spPr>
          <a:xfrm>
            <a:off x="371645" y="356836"/>
            <a:ext cx="11526202" cy="8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Univers"/>
              </a:rPr>
              <a:t>FUNCIONES Y RESPONSABILIDADES CLAVE RELACIONADAS CON LA </a:t>
            </a:r>
            <a:r>
              <a:rPr lang="es-ES" sz="3600" b="1" dirty="0" err="1">
                <a:latin typeface="Univers"/>
              </a:rPr>
              <a:t>VG</a:t>
            </a:r>
            <a:r>
              <a:rPr lang="es-ES" sz="3600" b="1" dirty="0">
                <a:latin typeface="Univers"/>
              </a:rPr>
              <a:t> DE LOS ESPECIALISTAS QUE NO PERTENECEN A LA </a:t>
            </a:r>
            <a:r>
              <a:rPr lang="es-ES" sz="3600" b="1" dirty="0" err="1">
                <a:latin typeface="Univers"/>
              </a:rPr>
              <a:t>VG</a:t>
            </a:r>
            <a:endParaRPr lang="en-US" sz="3600" b="1" u="sng" strike="sngStrike" dirty="0">
              <a:latin typeface="Univers"/>
            </a:endParaRPr>
          </a:p>
        </p:txBody>
      </p:sp>
      <p:sp>
        <p:nvSpPr>
          <p:cNvPr id="7" name="Rectangle 6">
            <a:extLst>
              <a:ext uri="{FF2B5EF4-FFF2-40B4-BE49-F238E27FC236}">
                <a16:creationId xmlns:a16="http://schemas.microsoft.com/office/drawing/2014/main" id="{20411FF5-D3E8-4FA2-A3BA-E2B4910C27DD}"/>
              </a:ext>
            </a:extLst>
          </p:cNvPr>
          <p:cNvSpPr/>
          <p:nvPr/>
        </p:nvSpPr>
        <p:spPr>
          <a:xfrm>
            <a:off x="426631" y="2341408"/>
            <a:ext cx="4892840" cy="3801041"/>
          </a:xfrm>
          <a:prstGeom prst="rect">
            <a:avLst/>
          </a:prstGeom>
        </p:spPr>
        <p:txBody>
          <a:bodyPr wrap="square">
            <a:spAutoFit/>
          </a:bodyPr>
          <a:lstStyle/>
          <a:p>
            <a:r>
              <a:rPr lang="es-ES" sz="2000" b="1" dirty="0">
                <a:solidFill>
                  <a:schemeClr val="accent4"/>
                </a:solidFill>
                <a:latin typeface="Univers" panose="020B0503020202020204" pitchFamily="34" charset="0"/>
              </a:rPr>
              <a:t>DEL LADO DE LA PROGRAMACIÓN </a:t>
            </a:r>
            <a:r>
              <a:rPr lang="en-US" sz="2000" b="1" dirty="0">
                <a:solidFill>
                  <a:schemeClr val="accent4"/>
                </a:solidFill>
                <a:latin typeface="Univers" panose="020B0503020202020204" pitchFamily="34" charset="0"/>
              </a:rPr>
              <a:t>…</a:t>
            </a:r>
          </a:p>
          <a:p>
            <a:endParaRPr lang="en-US" sz="700" b="1" dirty="0">
              <a:solidFill>
                <a:schemeClr val="accent4"/>
              </a:solidFill>
              <a:latin typeface="Univers" panose="020B0503020202020204" pitchFamily="34" charset="0"/>
            </a:endParaRPr>
          </a:p>
          <a:p>
            <a:r>
              <a:rPr lang="es-ES" sz="2400" dirty="0">
                <a:solidFill>
                  <a:schemeClr val="accent4"/>
                </a:solidFill>
                <a:latin typeface="Univers" panose="020B0503020202020204" pitchFamily="34" charset="0"/>
              </a:rPr>
              <a:t>Consultar con mujeres y niñas para identificar y reducir los riesgos relevantes de </a:t>
            </a:r>
            <a:r>
              <a:rPr lang="es-ES" sz="2400" dirty="0" err="1">
                <a:solidFill>
                  <a:schemeClr val="accent4"/>
                </a:solidFill>
                <a:latin typeface="Univers" panose="020B0503020202020204" pitchFamily="34" charset="0"/>
              </a:rPr>
              <a:t>VG</a:t>
            </a:r>
            <a:r>
              <a:rPr lang="es-ES" sz="2400" dirty="0">
                <a:solidFill>
                  <a:schemeClr val="accent4"/>
                </a:solidFill>
                <a:latin typeface="Univers" panose="020B0503020202020204" pitchFamily="34" charset="0"/>
              </a:rPr>
              <a:t> específicos del sector y garantizar de que todos los servicios no causen ningún daño</a:t>
            </a:r>
            <a:endParaRPr lang="en-US" sz="2400" dirty="0">
              <a:solidFill>
                <a:schemeClr val="accent4"/>
              </a:solidFill>
              <a:latin typeface="Univers" panose="020B0503020202020204" pitchFamily="34" charset="0"/>
            </a:endParaRPr>
          </a:p>
          <a:p>
            <a:endParaRPr lang="en-US" sz="700" dirty="0">
              <a:solidFill>
                <a:schemeClr val="accent4"/>
              </a:solidFill>
              <a:latin typeface="Univers" panose="020B0503020202020204" pitchFamily="34" charset="0"/>
            </a:endParaRPr>
          </a:p>
          <a:p>
            <a:r>
              <a:rPr lang="es-ES" i="1" dirty="0">
                <a:solidFill>
                  <a:schemeClr val="accent4"/>
                </a:solidFill>
                <a:latin typeface="Univers" panose="020B0503020202020204" pitchFamily="34" charset="0"/>
              </a:rPr>
              <a:t>Para obtener más información sobre esto, consulte</a:t>
            </a:r>
            <a:r>
              <a:rPr lang="en-US" i="1" dirty="0">
                <a:solidFill>
                  <a:schemeClr val="accent4"/>
                </a:solidFill>
                <a:latin typeface="Univers" panose="020B0503020202020204" pitchFamily="34" charset="0"/>
              </a:rPr>
              <a:t> gbvguidelines.org</a:t>
            </a:r>
          </a:p>
        </p:txBody>
      </p:sp>
      <p:sp>
        <p:nvSpPr>
          <p:cNvPr id="8" name="Rectangle 7">
            <a:extLst>
              <a:ext uri="{FF2B5EF4-FFF2-40B4-BE49-F238E27FC236}">
                <a16:creationId xmlns:a16="http://schemas.microsoft.com/office/drawing/2014/main" id="{4CE2A015-5D3B-459F-A1EC-E8FAC0E1CD9C}"/>
              </a:ext>
            </a:extLst>
          </p:cNvPr>
          <p:cNvSpPr/>
          <p:nvPr/>
        </p:nvSpPr>
        <p:spPr>
          <a:xfrm>
            <a:off x="5571113" y="2185530"/>
            <a:ext cx="6449939" cy="3954929"/>
          </a:xfrm>
          <a:prstGeom prst="rect">
            <a:avLst/>
          </a:prstGeom>
        </p:spPr>
        <p:txBody>
          <a:bodyPr wrap="square">
            <a:spAutoFit/>
          </a:bodyPr>
          <a:lstStyle/>
          <a:p>
            <a:r>
              <a:rPr lang="es-ES" sz="2200" b="1" dirty="0">
                <a:solidFill>
                  <a:schemeClr val="accent4"/>
                </a:solidFill>
                <a:latin typeface="Univers" panose="020B0503020202020204" pitchFamily="34" charset="0"/>
              </a:rPr>
              <a:t>PARA TODO EL PERSONAL DE PRIMERA </a:t>
            </a:r>
            <a:r>
              <a:rPr lang="es-ES" sz="2200" b="1" dirty="0" err="1">
                <a:solidFill>
                  <a:schemeClr val="accent4"/>
                </a:solidFill>
                <a:latin typeface="Univers" panose="020B0503020202020204" pitchFamily="34" charset="0"/>
              </a:rPr>
              <a:t>LINEA</a:t>
            </a:r>
            <a:r>
              <a:rPr lang="es-ES" sz="2200" b="1" dirty="0">
                <a:solidFill>
                  <a:schemeClr val="accent4"/>
                </a:solidFill>
                <a:latin typeface="Univers" panose="020B0503020202020204" pitchFamily="34" charset="0"/>
              </a:rPr>
              <a:t>… </a:t>
            </a:r>
          </a:p>
          <a:p>
            <a:endParaRPr lang="es-ES" sz="700" dirty="0">
              <a:solidFill>
                <a:schemeClr val="accent4"/>
              </a:solidFill>
              <a:latin typeface="Univers" panose="020B0503020202020204" pitchFamily="34" charset="0"/>
            </a:endParaRPr>
          </a:p>
          <a:p>
            <a:r>
              <a:rPr lang="es-ES" sz="2000" dirty="0">
                <a:solidFill>
                  <a:schemeClr val="accent4"/>
                </a:solidFill>
                <a:latin typeface="Univers" panose="020B0503020202020204" pitchFamily="34" charset="0"/>
              </a:rPr>
              <a:t>Si un sobreviviente le revela un incidente de </a:t>
            </a:r>
            <a:r>
              <a:rPr lang="es-ES" sz="2000" dirty="0" err="1">
                <a:solidFill>
                  <a:schemeClr val="accent4"/>
                </a:solidFill>
                <a:latin typeface="Univers" panose="020B0503020202020204" pitchFamily="34" charset="0"/>
              </a:rPr>
              <a:t>VG</a:t>
            </a:r>
            <a:r>
              <a:rPr lang="es-ES" sz="2000" dirty="0">
                <a:solidFill>
                  <a:schemeClr val="accent4"/>
                </a:solidFill>
                <a:latin typeface="Univers" panose="020B0503020202020204" pitchFamily="34" charset="0"/>
              </a:rPr>
              <a:t>:</a:t>
            </a:r>
          </a:p>
          <a:p>
            <a:pPr marL="449263" lvl="1" indent="-361950">
              <a:buFont typeface="Courier New" panose="02070309020205020404" pitchFamily="49" charset="0"/>
              <a:buChar char="o"/>
            </a:pPr>
            <a:r>
              <a:rPr lang="es-ES" sz="2000" dirty="0">
                <a:solidFill>
                  <a:schemeClr val="accent4"/>
                </a:solidFill>
                <a:latin typeface="Univers" panose="020B0503020202020204" pitchFamily="34" charset="0"/>
              </a:rPr>
              <a:t>Saber como </a:t>
            </a:r>
            <a:r>
              <a:rPr lang="es-ES" sz="2000" b="1" dirty="0">
                <a:solidFill>
                  <a:schemeClr val="accent4"/>
                </a:solidFill>
                <a:latin typeface="Univers" panose="020B0503020202020204" pitchFamily="34" charset="0"/>
              </a:rPr>
              <a:t>apoyar y escuchar de manera segura y ética </a:t>
            </a:r>
            <a:r>
              <a:rPr lang="es-ES" sz="2000" dirty="0">
                <a:solidFill>
                  <a:schemeClr val="accent4"/>
                </a:solidFill>
                <a:latin typeface="Univers" panose="020B0503020202020204" pitchFamily="34" charset="0"/>
              </a:rPr>
              <a:t>a los sobrevivientes sin juzgarlos</a:t>
            </a:r>
            <a:endParaRPr lang="es-ES" sz="2000" b="1" dirty="0">
              <a:solidFill>
                <a:schemeClr val="accent4"/>
              </a:solidFill>
              <a:latin typeface="Univers" panose="020B0503020202020204" pitchFamily="34" charset="0"/>
            </a:endParaRPr>
          </a:p>
          <a:p>
            <a:pPr marL="449263" lvl="1" indent="-361950">
              <a:buFont typeface="Courier New" panose="02070309020205020404" pitchFamily="49" charset="0"/>
              <a:buChar char="o"/>
            </a:pPr>
            <a:r>
              <a:rPr lang="es-ES" sz="2000" dirty="0">
                <a:solidFill>
                  <a:schemeClr val="accent4"/>
                </a:solidFill>
                <a:latin typeface="Univers" panose="020B0503020202020204" pitchFamily="34" charset="0"/>
              </a:rPr>
              <a:t>Si hay una vía de derivación de </a:t>
            </a:r>
            <a:r>
              <a:rPr lang="es-ES" sz="2000" dirty="0" err="1">
                <a:solidFill>
                  <a:schemeClr val="accent4"/>
                </a:solidFill>
                <a:latin typeface="Univers" panose="020B0503020202020204" pitchFamily="34" charset="0"/>
              </a:rPr>
              <a:t>VG</a:t>
            </a:r>
            <a:r>
              <a:rPr lang="es-ES" sz="2000" dirty="0">
                <a:solidFill>
                  <a:schemeClr val="accent4"/>
                </a:solidFill>
                <a:latin typeface="Univers" panose="020B0503020202020204" pitchFamily="34" charset="0"/>
              </a:rPr>
              <a:t> disponible, proporcione información precisa sobre los servicios de </a:t>
            </a:r>
            <a:r>
              <a:rPr lang="es-ES" sz="2000" dirty="0" err="1">
                <a:solidFill>
                  <a:schemeClr val="accent4"/>
                </a:solidFill>
                <a:latin typeface="Univers" panose="020B0503020202020204" pitchFamily="34" charset="0"/>
              </a:rPr>
              <a:t>VG</a:t>
            </a:r>
            <a:r>
              <a:rPr lang="es-ES" sz="2000" dirty="0">
                <a:solidFill>
                  <a:schemeClr val="accent4"/>
                </a:solidFill>
                <a:latin typeface="Univers" panose="020B0503020202020204" pitchFamily="34" charset="0"/>
              </a:rPr>
              <a:t> disponibles y las opciones de derivación y sepa cómo derivar de manera segura a los sobrevivientes con su consentimiento informado.</a:t>
            </a:r>
          </a:p>
          <a:p>
            <a:pPr lvl="1" algn="ctr"/>
            <a:r>
              <a:rPr lang="es-ES" sz="2000" i="1" dirty="0">
                <a:solidFill>
                  <a:schemeClr val="accent4"/>
                </a:solidFill>
                <a:latin typeface="Univers" panose="020B0503020202020204" pitchFamily="34" charset="0"/>
              </a:rPr>
              <a:t>Este es el enfoque de esta capacitación</a:t>
            </a:r>
          </a:p>
        </p:txBody>
      </p:sp>
      <p:sp>
        <p:nvSpPr>
          <p:cNvPr id="9" name="Oval 8">
            <a:extLst>
              <a:ext uri="{FF2B5EF4-FFF2-40B4-BE49-F238E27FC236}">
                <a16:creationId xmlns:a16="http://schemas.microsoft.com/office/drawing/2014/main" id="{A6BBE0F1-D2D4-45BE-9AA2-600068313C4F}"/>
              </a:ext>
            </a:extLst>
          </p:cNvPr>
          <p:cNvSpPr/>
          <p:nvPr/>
        </p:nvSpPr>
        <p:spPr>
          <a:xfrm>
            <a:off x="2529618" y="1583200"/>
            <a:ext cx="589548" cy="587967"/>
          </a:xfrm>
          <a:prstGeom prst="ellipse">
            <a:avLst/>
          </a:prstGeom>
          <a:solidFill>
            <a:schemeClr val="bg2"/>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62A1A5-256E-413C-BF8E-6DAE7AF55970}"/>
              </a:ext>
            </a:extLst>
          </p:cNvPr>
          <p:cNvSpPr txBox="1"/>
          <p:nvPr/>
        </p:nvSpPr>
        <p:spPr>
          <a:xfrm>
            <a:off x="2634922" y="1620285"/>
            <a:ext cx="589548" cy="523220"/>
          </a:xfrm>
          <a:prstGeom prst="rect">
            <a:avLst/>
          </a:prstGeom>
          <a:noFill/>
        </p:spPr>
        <p:txBody>
          <a:bodyPr wrap="square" rtlCol="0">
            <a:spAutoFit/>
          </a:bodyPr>
          <a:lstStyle/>
          <a:p>
            <a:r>
              <a:rPr lang="en-US" sz="2800" dirty="0">
                <a:latin typeface="Univers" panose="020B0503020202020204" pitchFamily="34" charset="0"/>
              </a:rPr>
              <a:t>1</a:t>
            </a:r>
          </a:p>
        </p:txBody>
      </p:sp>
      <p:sp>
        <p:nvSpPr>
          <p:cNvPr id="12" name="Oval 11">
            <a:extLst>
              <a:ext uri="{FF2B5EF4-FFF2-40B4-BE49-F238E27FC236}">
                <a16:creationId xmlns:a16="http://schemas.microsoft.com/office/drawing/2014/main" id="{2FE3568D-703A-4C56-BB61-58DBE7CE383F}"/>
              </a:ext>
            </a:extLst>
          </p:cNvPr>
          <p:cNvSpPr/>
          <p:nvPr/>
        </p:nvSpPr>
        <p:spPr>
          <a:xfrm>
            <a:off x="8402041" y="1587911"/>
            <a:ext cx="589548" cy="587967"/>
          </a:xfrm>
          <a:prstGeom prst="ellipse">
            <a:avLst/>
          </a:prstGeom>
          <a:solidFill>
            <a:schemeClr val="bg2"/>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C1E06B-3F9C-4CD8-9ED3-67C1AB156033}"/>
              </a:ext>
            </a:extLst>
          </p:cNvPr>
          <p:cNvSpPr txBox="1"/>
          <p:nvPr/>
        </p:nvSpPr>
        <p:spPr>
          <a:xfrm>
            <a:off x="8501309" y="1615574"/>
            <a:ext cx="589548" cy="523220"/>
          </a:xfrm>
          <a:prstGeom prst="rect">
            <a:avLst/>
          </a:prstGeom>
          <a:noFill/>
        </p:spPr>
        <p:txBody>
          <a:bodyPr wrap="square" rtlCol="0">
            <a:spAutoFit/>
          </a:bodyPr>
          <a:lstStyle/>
          <a:p>
            <a:r>
              <a:rPr lang="en-US" sz="2800" dirty="0">
                <a:latin typeface="Univers" panose="020B0503020202020204" pitchFamily="34" charset="0"/>
              </a:rPr>
              <a:t>2</a:t>
            </a:r>
          </a:p>
        </p:txBody>
      </p:sp>
      <p:sp>
        <p:nvSpPr>
          <p:cNvPr id="11" name="CuadroTexto 10">
            <a:extLst>
              <a:ext uri="{FF2B5EF4-FFF2-40B4-BE49-F238E27FC236}">
                <a16:creationId xmlns:a16="http://schemas.microsoft.com/office/drawing/2014/main" id="{18D1CDE7-6739-4656-87F7-03455FCB345D}"/>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69863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E82E60-33F4-4DD1-806E-DD47F4DD7682}"/>
              </a:ext>
            </a:extLst>
          </p:cNvPr>
          <p:cNvSpPr txBox="1">
            <a:spLocks/>
          </p:cNvSpPr>
          <p:nvPr/>
        </p:nvSpPr>
        <p:spPr>
          <a:xfrm>
            <a:off x="790152" y="418049"/>
            <a:ext cx="10611695"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EN POCAS PALABRAS</a:t>
            </a:r>
            <a:r>
              <a:rPr lang="en-US" b="1" dirty="0">
                <a:latin typeface="Univers" panose="020B0503020202020204" pitchFamily="34" charset="0"/>
              </a:rPr>
              <a:t>…</a:t>
            </a:r>
          </a:p>
        </p:txBody>
      </p:sp>
      <p:sp>
        <p:nvSpPr>
          <p:cNvPr id="5" name="TextBox 4">
            <a:extLst>
              <a:ext uri="{FF2B5EF4-FFF2-40B4-BE49-F238E27FC236}">
                <a16:creationId xmlns:a16="http://schemas.microsoft.com/office/drawing/2014/main" id="{90DAA8B1-FBCF-4E8E-A461-17CC74766E56}"/>
              </a:ext>
            </a:extLst>
          </p:cNvPr>
          <p:cNvSpPr txBox="1"/>
          <p:nvPr/>
        </p:nvSpPr>
        <p:spPr>
          <a:xfrm>
            <a:off x="1117086" y="3563351"/>
            <a:ext cx="4455538" cy="1200329"/>
          </a:xfrm>
          <a:prstGeom prst="rect">
            <a:avLst/>
          </a:prstGeom>
          <a:noFill/>
        </p:spPr>
        <p:txBody>
          <a:bodyPr wrap="square" rtlCol="0">
            <a:spAutoFit/>
          </a:bodyPr>
          <a:lstStyle/>
          <a:p>
            <a:pPr lvl="0" algn="ctr"/>
            <a:r>
              <a:rPr lang="es-ES" sz="2400" b="1" u="sng" dirty="0">
                <a:solidFill>
                  <a:prstClr val="black"/>
                </a:solidFill>
                <a:latin typeface="Univers" panose="020B0503020202020204" pitchFamily="34" charset="0"/>
              </a:rPr>
              <a:t>NO</a:t>
            </a:r>
            <a:r>
              <a:rPr lang="es-ES" sz="2400" b="1" dirty="0">
                <a:solidFill>
                  <a:prstClr val="black"/>
                </a:solidFill>
                <a:latin typeface="Univers" panose="020B0503020202020204" pitchFamily="34" charset="0"/>
              </a:rPr>
              <a:t> </a:t>
            </a:r>
            <a:r>
              <a:rPr lang="es-ES" sz="2400" dirty="0">
                <a:solidFill>
                  <a:prstClr val="black"/>
                </a:solidFill>
                <a:latin typeface="Univers" panose="020B0503020202020204" pitchFamily="34" charset="0"/>
              </a:rPr>
              <a:t>identifique ni busque de manera proactiva a sobrevivientes de </a:t>
            </a:r>
            <a:r>
              <a:rPr lang="es-ES" sz="2400" dirty="0" err="1">
                <a:solidFill>
                  <a:prstClr val="black"/>
                </a:solidFill>
                <a:latin typeface="Univers" panose="020B0503020202020204" pitchFamily="34" charset="0"/>
              </a:rPr>
              <a:t>VG</a:t>
            </a:r>
            <a:endParaRPr lang="es-ES" sz="2400" dirty="0">
              <a:solidFill>
                <a:prstClr val="black"/>
              </a:solidFill>
              <a:latin typeface="Univers" panose="020B0503020202020204" pitchFamily="34" charset="0"/>
            </a:endParaRPr>
          </a:p>
        </p:txBody>
      </p:sp>
      <p:pic>
        <p:nvPicPr>
          <p:cNvPr id="6" name="Graphic 5" descr="No sign">
            <a:extLst>
              <a:ext uri="{FF2B5EF4-FFF2-40B4-BE49-F238E27FC236}">
                <a16:creationId xmlns:a16="http://schemas.microsoft.com/office/drawing/2014/main" id="{3083EB95-1BA7-4C2A-A422-BF551F385E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2276" y="1435631"/>
            <a:ext cx="1965159" cy="1965159"/>
          </a:xfrm>
          <a:prstGeom prst="rect">
            <a:avLst/>
          </a:prstGeom>
        </p:spPr>
      </p:pic>
      <p:pic>
        <p:nvPicPr>
          <p:cNvPr id="7" name="Graphic 6" descr="Checklist">
            <a:extLst>
              <a:ext uri="{FF2B5EF4-FFF2-40B4-BE49-F238E27FC236}">
                <a16:creationId xmlns:a16="http://schemas.microsoft.com/office/drawing/2014/main" id="{05E2D809-8F03-4CA7-893C-E8A68CD4B2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9600" y="1616835"/>
            <a:ext cx="1783955" cy="1783955"/>
          </a:xfrm>
          <a:prstGeom prst="rect">
            <a:avLst/>
          </a:prstGeom>
        </p:spPr>
      </p:pic>
      <p:sp>
        <p:nvSpPr>
          <p:cNvPr id="8" name="Rectangle 7">
            <a:extLst>
              <a:ext uri="{FF2B5EF4-FFF2-40B4-BE49-F238E27FC236}">
                <a16:creationId xmlns:a16="http://schemas.microsoft.com/office/drawing/2014/main" id="{640AE947-B3D6-44BA-84B9-2B7CB3FDEF3B}"/>
              </a:ext>
            </a:extLst>
          </p:cNvPr>
          <p:cNvSpPr/>
          <p:nvPr/>
        </p:nvSpPr>
        <p:spPr>
          <a:xfrm>
            <a:off x="6212117" y="3563351"/>
            <a:ext cx="5645916" cy="2246769"/>
          </a:xfrm>
          <a:prstGeom prst="rect">
            <a:avLst/>
          </a:prstGeom>
        </p:spPr>
        <p:txBody>
          <a:bodyPr wrap="square" lIns="91440" tIns="45720" rIns="91440" bIns="45720" anchor="t">
            <a:spAutoFit/>
          </a:bodyPr>
          <a:lstStyle/>
          <a:p>
            <a:pPr algn="ctr"/>
            <a:r>
              <a:rPr lang="es-ES" sz="2000" b="1" dirty="0">
                <a:solidFill>
                  <a:schemeClr val="accent4"/>
                </a:solidFill>
                <a:latin typeface="Univers"/>
              </a:rPr>
              <a:t>EN SU LUGAR, </a:t>
            </a:r>
            <a:r>
              <a:rPr lang="es-ES" sz="2000" dirty="0">
                <a:solidFill>
                  <a:schemeClr val="accent4"/>
                </a:solidFill>
                <a:latin typeface="Univers"/>
              </a:rPr>
              <a:t>asegúrese de que el personal de primera línea esté debidamente capacitado, de modo que exista un </a:t>
            </a:r>
            <a:r>
              <a:rPr lang="es-ES" sz="2000" b="1" dirty="0">
                <a:solidFill>
                  <a:schemeClr val="accent4"/>
                </a:solidFill>
                <a:latin typeface="Univers"/>
              </a:rPr>
              <a:t>entorno seguro y confiable </a:t>
            </a:r>
            <a:r>
              <a:rPr lang="es-ES" sz="2000" dirty="0">
                <a:solidFill>
                  <a:schemeClr val="accent4"/>
                </a:solidFill>
                <a:latin typeface="Univers"/>
              </a:rPr>
              <a:t>para alguien que quiera divulgar su experiencia de </a:t>
            </a:r>
            <a:r>
              <a:rPr lang="es-ES" sz="2000" b="1" dirty="0">
                <a:solidFill>
                  <a:schemeClr val="accent4"/>
                </a:solidFill>
                <a:latin typeface="Univers"/>
              </a:rPr>
              <a:t>buena gana </a:t>
            </a:r>
            <a:r>
              <a:rPr lang="es-ES" sz="2000" dirty="0">
                <a:solidFill>
                  <a:schemeClr val="accent4"/>
                </a:solidFill>
                <a:latin typeface="Univers"/>
              </a:rPr>
              <a:t>Y esté preparado para responder de manera segura y adecuada a las divulgaciones de </a:t>
            </a:r>
            <a:r>
              <a:rPr lang="es-ES" sz="2000" dirty="0" err="1">
                <a:solidFill>
                  <a:schemeClr val="accent4"/>
                </a:solidFill>
                <a:latin typeface="Univers"/>
              </a:rPr>
              <a:t>VG</a:t>
            </a:r>
            <a:endParaRPr lang="en-US" sz="2000" dirty="0">
              <a:solidFill>
                <a:schemeClr val="accent4"/>
              </a:solidFill>
              <a:latin typeface="Univers"/>
            </a:endParaRPr>
          </a:p>
        </p:txBody>
      </p:sp>
      <p:sp>
        <p:nvSpPr>
          <p:cNvPr id="9" name="CuadroTexto 8">
            <a:extLst>
              <a:ext uri="{FF2B5EF4-FFF2-40B4-BE49-F238E27FC236}">
                <a16:creationId xmlns:a16="http://schemas.microsoft.com/office/drawing/2014/main" id="{98EED9FE-6DA2-468C-A3EA-97CF0E4B368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12067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EE8FE71-70A6-4D76-9F2E-52CE18F46472}"/>
              </a:ext>
            </a:extLst>
          </p:cNvPr>
          <p:cNvSpPr txBox="1">
            <a:spLocks/>
          </p:cNvSpPr>
          <p:nvPr/>
        </p:nvSpPr>
        <p:spPr>
          <a:xfrm>
            <a:off x="816677" y="939518"/>
            <a:ext cx="11214253"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ea typeface="+mn-ea"/>
              </a:rPr>
              <a:t>DISCUSIÓN</a:t>
            </a:r>
          </a:p>
        </p:txBody>
      </p:sp>
      <p:sp>
        <p:nvSpPr>
          <p:cNvPr id="5" name="Content Placeholder 6">
            <a:extLst>
              <a:ext uri="{FF2B5EF4-FFF2-40B4-BE49-F238E27FC236}">
                <a16:creationId xmlns:a16="http://schemas.microsoft.com/office/drawing/2014/main" id="{1954E368-AECD-4CD4-894A-33BAB2FED3F2}"/>
              </a:ext>
            </a:extLst>
          </p:cNvPr>
          <p:cNvSpPr txBox="1">
            <a:spLocks/>
          </p:cNvSpPr>
          <p:nvPr/>
        </p:nvSpPr>
        <p:spPr>
          <a:xfrm>
            <a:off x="4003072" y="2708400"/>
            <a:ext cx="6940975" cy="144119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Arial" panose="020B0604020202020204" pitchFamily="34" charset="0"/>
              <a:buNone/>
            </a:pPr>
            <a:r>
              <a:rPr lang="es-ES" dirty="0">
                <a:latin typeface="Univers" panose="020B0503020202020204" pitchFamily="34" charset="0"/>
                <a:cs typeface="Calibri" panose="020F0502020204030204" pitchFamily="34" charset="0"/>
              </a:rPr>
              <a:t>¿Qué desafíos enfrentan los trabajadores humanitarios cuando un sobreviviente de violencia de género les revela un incidente de violencia de género?</a:t>
            </a:r>
            <a:r>
              <a:rPr lang="en-US" dirty="0">
                <a:latin typeface="Univers" panose="020B0503020202020204" pitchFamily="34" charset="0"/>
                <a:cs typeface="Calibri" panose="020F0502020204030204" pitchFamily="34" charset="0"/>
              </a:rPr>
              <a:t> </a:t>
            </a:r>
          </a:p>
        </p:txBody>
      </p:sp>
      <p:pic>
        <p:nvPicPr>
          <p:cNvPr id="6" name="Graphic 5" descr="Group brainstorm">
            <a:extLst>
              <a:ext uri="{FF2B5EF4-FFF2-40B4-BE49-F238E27FC236}">
                <a16:creationId xmlns:a16="http://schemas.microsoft.com/office/drawing/2014/main" id="{3A8819CA-87AF-47AB-9574-B91349622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557" y="1930943"/>
            <a:ext cx="2650958" cy="2650958"/>
          </a:xfrm>
          <a:prstGeom prst="rect">
            <a:avLst/>
          </a:prstGeom>
        </p:spPr>
      </p:pic>
      <p:sp>
        <p:nvSpPr>
          <p:cNvPr id="7" name="CuadroTexto 6">
            <a:extLst>
              <a:ext uri="{FF2B5EF4-FFF2-40B4-BE49-F238E27FC236}">
                <a16:creationId xmlns:a16="http://schemas.microsoft.com/office/drawing/2014/main" id="{533B4CFC-8275-4204-8759-6B799620766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75425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0F9D70-3C71-4C10-B0D8-22AA88B5BFFE}"/>
              </a:ext>
            </a:extLst>
          </p:cNvPr>
          <p:cNvSpPr/>
          <p:nvPr/>
        </p:nvSpPr>
        <p:spPr>
          <a:xfrm>
            <a:off x="725715" y="2285470"/>
            <a:ext cx="10508342" cy="1569660"/>
          </a:xfrm>
          <a:prstGeom prst="rect">
            <a:avLst/>
          </a:prstGeom>
        </p:spPr>
        <p:txBody>
          <a:bodyPr wrap="square">
            <a:spAutoFit/>
          </a:bodyPr>
          <a:lstStyle/>
          <a:p>
            <a:pPr algn="ctr"/>
            <a:r>
              <a:rPr lang="es-ES" sz="4800" b="1" dirty="0">
                <a:latin typeface="Univers" panose="020B0503020202020204" pitchFamily="34" charset="0"/>
                <a:ea typeface="+mj-ea"/>
                <a:cs typeface="Calibri"/>
              </a:rPr>
              <a:t>TEMA IV: Presentando el enfoque centrado en el sobreviviente</a:t>
            </a:r>
          </a:p>
        </p:txBody>
      </p:sp>
      <p:sp>
        <p:nvSpPr>
          <p:cNvPr id="3" name="CuadroTexto 2">
            <a:extLst>
              <a:ext uri="{FF2B5EF4-FFF2-40B4-BE49-F238E27FC236}">
                <a16:creationId xmlns:a16="http://schemas.microsoft.com/office/drawing/2014/main" id="{BC170B22-9149-419E-8D00-83FE5FFC2407}"/>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48898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C9949-4681-425E-AA33-E998E036D8AB}"/>
              </a:ext>
            </a:extLst>
          </p:cNvPr>
          <p:cNvSpPr txBox="1">
            <a:spLocks/>
          </p:cNvSpPr>
          <p:nvPr/>
        </p:nvSpPr>
        <p:spPr>
          <a:xfrm>
            <a:off x="3968431" y="1954465"/>
            <a:ext cx="6946317" cy="243706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Univers" panose="020B0503020202020204" pitchFamily="34" charset="0"/>
              </a:rPr>
              <a:t>Entonces... ¿qué es exactamente el enfoque centrado en el sobreviviente?</a:t>
            </a:r>
          </a:p>
        </p:txBody>
      </p:sp>
      <p:pic>
        <p:nvPicPr>
          <p:cNvPr id="5" name="Picture 4">
            <a:extLst>
              <a:ext uri="{FF2B5EF4-FFF2-40B4-BE49-F238E27FC236}">
                <a16:creationId xmlns:a16="http://schemas.microsoft.com/office/drawing/2014/main" id="{AB3A0BDB-0FC4-45C2-BCC4-C54DE6D41C8A}"/>
              </a:ext>
            </a:extLst>
          </p:cNvPr>
          <p:cNvPicPr>
            <a:picLocks noChangeAspect="1"/>
          </p:cNvPicPr>
          <p:nvPr/>
        </p:nvPicPr>
        <p:blipFill rotWithShape="1">
          <a:blip r:embed="rId3">
            <a:clrChange>
              <a:clrFrom>
                <a:srgbClr val="F8FAFB"/>
              </a:clrFrom>
              <a:clrTo>
                <a:srgbClr val="F8FAFB">
                  <a:alpha val="0"/>
                </a:srgbClr>
              </a:clrTo>
            </a:clrChange>
          </a:blip>
          <a:srcRect l="18910" t="4882" r="19923" b="10054"/>
          <a:stretch/>
        </p:blipFill>
        <p:spPr>
          <a:xfrm>
            <a:off x="1949114" y="697831"/>
            <a:ext cx="2454443" cy="4516172"/>
          </a:xfrm>
          <a:prstGeom prst="rect">
            <a:avLst/>
          </a:prstGeom>
        </p:spPr>
      </p:pic>
      <p:sp>
        <p:nvSpPr>
          <p:cNvPr id="6" name="CuadroTexto 5">
            <a:extLst>
              <a:ext uri="{FF2B5EF4-FFF2-40B4-BE49-F238E27FC236}">
                <a16:creationId xmlns:a16="http://schemas.microsoft.com/office/drawing/2014/main" id="{3E95ADB1-CC92-45C7-9F12-EE26191EEA5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794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E9379C-03ED-421D-B2DE-A36CA03649AB}"/>
              </a:ext>
            </a:extLst>
          </p:cNvPr>
          <p:cNvSpPr txBox="1">
            <a:spLocks/>
          </p:cNvSpPr>
          <p:nvPr/>
        </p:nvSpPr>
        <p:spPr>
          <a:xfrm>
            <a:off x="2359448" y="454439"/>
            <a:ext cx="7473103" cy="81279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Principios Clave para Practicar un Enfoque Centrado en el Sobreviviente</a:t>
            </a:r>
            <a:endParaRPr lang="en-US" b="1" dirty="0">
              <a:latin typeface="Univers" panose="020B0503020202020204" pitchFamily="34" charset="0"/>
            </a:endParaRPr>
          </a:p>
        </p:txBody>
      </p:sp>
      <p:grpSp>
        <p:nvGrpSpPr>
          <p:cNvPr id="10" name="Group 9">
            <a:extLst>
              <a:ext uri="{FF2B5EF4-FFF2-40B4-BE49-F238E27FC236}">
                <a16:creationId xmlns:a16="http://schemas.microsoft.com/office/drawing/2014/main" id="{419DB6C3-5995-46BA-BF30-54256ED7CE7C}"/>
              </a:ext>
            </a:extLst>
          </p:cNvPr>
          <p:cNvGrpSpPr/>
          <p:nvPr/>
        </p:nvGrpSpPr>
        <p:grpSpPr>
          <a:xfrm>
            <a:off x="1472905" y="1267238"/>
            <a:ext cx="9246190" cy="4647657"/>
            <a:chOff x="1536031" y="1674674"/>
            <a:chExt cx="9246190" cy="4236905"/>
          </a:xfrm>
        </p:grpSpPr>
        <p:sp>
          <p:nvSpPr>
            <p:cNvPr id="11" name="TextBox 10">
              <a:extLst>
                <a:ext uri="{FF2B5EF4-FFF2-40B4-BE49-F238E27FC236}">
                  <a16:creationId xmlns:a16="http://schemas.microsoft.com/office/drawing/2014/main" id="{EAA8CF3D-6557-43D5-ADDC-2EB3C9D7F5D6}"/>
                </a:ext>
              </a:extLst>
            </p:cNvPr>
            <p:cNvSpPr txBox="1"/>
            <p:nvPr/>
          </p:nvSpPr>
          <p:spPr>
            <a:xfrm>
              <a:off x="1536031" y="1674674"/>
              <a:ext cx="4559969" cy="1851800"/>
            </a:xfrm>
            <a:prstGeom prst="rect">
              <a:avLst/>
            </a:prstGeom>
            <a:solidFill>
              <a:schemeClr val="accent5">
                <a:lumMod val="20000"/>
                <a:lumOff val="80000"/>
              </a:schemeClr>
            </a:solidFill>
          </p:spPr>
          <p:txBody>
            <a:bodyPr wrap="square" rtlCol="0">
              <a:spAutoFit/>
            </a:bodyPr>
            <a:lstStyle/>
            <a:p>
              <a:pPr algn="ctr"/>
              <a:r>
                <a:rPr lang="es-ES" b="1" dirty="0">
                  <a:solidFill>
                    <a:srgbClr val="791E77"/>
                  </a:solidFill>
                  <a:latin typeface="Univers" panose="020B0503020202020204" pitchFamily="34" charset="0"/>
                </a:rPr>
                <a:t>RESPETO</a:t>
              </a:r>
            </a:p>
            <a:p>
              <a:pPr algn="ctr"/>
              <a:endParaRPr lang="es-ES" b="1" dirty="0">
                <a:solidFill>
                  <a:srgbClr val="791E77"/>
                </a:solidFill>
                <a:latin typeface="Univers" panose="020B0503020202020204" pitchFamily="34" charset="0"/>
              </a:endParaRPr>
            </a:p>
            <a:p>
              <a:pPr algn="ctr"/>
              <a:r>
                <a:rPr lang="es-ES" dirty="0">
                  <a:solidFill>
                    <a:srgbClr val="791E77"/>
                  </a:solidFill>
                  <a:latin typeface="Univers" panose="020B0503020202020204" pitchFamily="34" charset="0"/>
                </a:rPr>
                <a:t>Todas las acciones que tome se guiarán por el respeto a las elecciones, los deseos, los derechos y la dignidad del sobreviviente</a:t>
              </a:r>
            </a:p>
            <a:p>
              <a:endParaRPr lang="en-US" dirty="0">
                <a:latin typeface="Univers" panose="020B0503020202020204" pitchFamily="34" charset="0"/>
              </a:endParaRPr>
            </a:p>
          </p:txBody>
        </p:sp>
        <p:sp>
          <p:nvSpPr>
            <p:cNvPr id="12" name="TextBox 11">
              <a:extLst>
                <a:ext uri="{FF2B5EF4-FFF2-40B4-BE49-F238E27FC236}">
                  <a16:creationId xmlns:a16="http://schemas.microsoft.com/office/drawing/2014/main" id="{8841C9A3-6B6C-46D2-B2D2-FF6134DF88B9}"/>
                </a:ext>
              </a:extLst>
            </p:cNvPr>
            <p:cNvSpPr txBox="1"/>
            <p:nvPr/>
          </p:nvSpPr>
          <p:spPr>
            <a:xfrm>
              <a:off x="6222253" y="1687905"/>
              <a:ext cx="4559968" cy="1599282"/>
            </a:xfrm>
            <a:prstGeom prst="rect">
              <a:avLst/>
            </a:prstGeom>
            <a:solidFill>
              <a:schemeClr val="accent5">
                <a:lumMod val="20000"/>
                <a:lumOff val="80000"/>
              </a:schemeClr>
            </a:solidFill>
          </p:spPr>
          <p:txBody>
            <a:bodyPr wrap="square" rtlCol="0">
              <a:spAutoFit/>
            </a:bodyPr>
            <a:lstStyle/>
            <a:p>
              <a:pPr algn="ctr"/>
              <a:r>
                <a:rPr lang="es-ES" b="1" dirty="0">
                  <a:solidFill>
                    <a:srgbClr val="791E77"/>
                  </a:solidFill>
                  <a:latin typeface="Univers" panose="020B0503020202020204" pitchFamily="34" charset="0"/>
                </a:rPr>
                <a:t>SEGURIDAD</a:t>
              </a:r>
            </a:p>
            <a:p>
              <a:pPr algn="ctr"/>
              <a:endParaRPr lang="es-ES" b="1" dirty="0">
                <a:solidFill>
                  <a:srgbClr val="791E77"/>
                </a:solidFill>
                <a:latin typeface="Univers" panose="020B0503020202020204" pitchFamily="34" charset="0"/>
              </a:endParaRPr>
            </a:p>
            <a:p>
              <a:pPr algn="ctr"/>
              <a:r>
                <a:rPr lang="es-ES" dirty="0">
                  <a:solidFill>
                    <a:srgbClr val="791E77"/>
                  </a:solidFill>
                  <a:latin typeface="Univers" panose="020B0503020202020204" pitchFamily="34" charset="0"/>
                </a:rPr>
                <a:t>La seguridad del sobreviviente es la prioridad número uno</a:t>
              </a:r>
            </a:p>
            <a:p>
              <a:pPr algn="ctr"/>
              <a:endParaRPr lang="en-US" dirty="0">
                <a:solidFill>
                  <a:srgbClr val="791E77"/>
                </a:solidFill>
                <a:latin typeface="Univers" panose="020B0503020202020204" pitchFamily="34" charset="0"/>
              </a:endParaRPr>
            </a:p>
            <a:p>
              <a:pPr algn="ctr"/>
              <a:endParaRPr lang="en-US" dirty="0">
                <a:latin typeface="Univers" panose="020B0503020202020204" pitchFamily="34" charset="0"/>
              </a:endParaRPr>
            </a:p>
          </p:txBody>
        </p:sp>
        <p:sp>
          <p:nvSpPr>
            <p:cNvPr id="13" name="TextBox 12">
              <a:extLst>
                <a:ext uri="{FF2B5EF4-FFF2-40B4-BE49-F238E27FC236}">
                  <a16:creationId xmlns:a16="http://schemas.microsoft.com/office/drawing/2014/main" id="{21333EE4-52CD-4BE9-BA89-B52CE9B1B686}"/>
                </a:ext>
              </a:extLst>
            </p:cNvPr>
            <p:cNvSpPr txBox="1"/>
            <p:nvPr/>
          </p:nvSpPr>
          <p:spPr>
            <a:xfrm>
              <a:off x="1536031" y="3807261"/>
              <a:ext cx="4559969" cy="2104318"/>
            </a:xfrm>
            <a:prstGeom prst="rect">
              <a:avLst/>
            </a:prstGeom>
            <a:solidFill>
              <a:schemeClr val="accent5">
                <a:lumMod val="20000"/>
                <a:lumOff val="80000"/>
              </a:schemeClr>
            </a:solidFill>
          </p:spPr>
          <p:txBody>
            <a:bodyPr wrap="square" rtlCol="0">
              <a:spAutoFit/>
            </a:bodyPr>
            <a:lstStyle/>
            <a:p>
              <a:pPr algn="ctr"/>
              <a:r>
                <a:rPr lang="es-ES" b="1" dirty="0">
                  <a:solidFill>
                    <a:srgbClr val="791E77"/>
                  </a:solidFill>
                  <a:latin typeface="Univers" panose="020B0503020202020204" pitchFamily="34" charset="0"/>
                </a:rPr>
                <a:t>CONFIDENCIALIDAD</a:t>
              </a:r>
            </a:p>
            <a:p>
              <a:pPr algn="ctr"/>
              <a:endParaRPr lang="es-ES" b="1" dirty="0">
                <a:solidFill>
                  <a:srgbClr val="791E77"/>
                </a:solidFill>
                <a:latin typeface="Univers" panose="020B0503020202020204" pitchFamily="34" charset="0"/>
              </a:endParaRPr>
            </a:p>
            <a:p>
              <a:pPr algn="ctr"/>
              <a:r>
                <a:rPr lang="es-ES" dirty="0">
                  <a:solidFill>
                    <a:srgbClr val="791E77"/>
                  </a:solidFill>
                  <a:latin typeface="Univers" panose="020B0503020202020204" pitchFamily="34" charset="0"/>
                </a:rPr>
                <a:t>Las personas tienen derecho a elegir a quien contarán o no su historia. Mantener la confidencialidad significa no compartir ninguna información con nadie sin el consentimiento del sobreviviente</a:t>
              </a:r>
              <a:endParaRPr lang="es-ES" dirty="0">
                <a:latin typeface="Univers" panose="020B0503020202020204" pitchFamily="34" charset="0"/>
              </a:endParaRPr>
            </a:p>
          </p:txBody>
        </p:sp>
        <p:sp>
          <p:nvSpPr>
            <p:cNvPr id="14" name="TextBox 13">
              <a:extLst>
                <a:ext uri="{FF2B5EF4-FFF2-40B4-BE49-F238E27FC236}">
                  <a16:creationId xmlns:a16="http://schemas.microsoft.com/office/drawing/2014/main" id="{A3E68652-6200-4B15-A120-DD65B844F1FB}"/>
                </a:ext>
              </a:extLst>
            </p:cNvPr>
            <p:cNvSpPr txBox="1"/>
            <p:nvPr/>
          </p:nvSpPr>
          <p:spPr>
            <a:xfrm>
              <a:off x="6222252" y="3820491"/>
              <a:ext cx="4559969" cy="1599282"/>
            </a:xfrm>
            <a:prstGeom prst="rect">
              <a:avLst/>
            </a:prstGeom>
            <a:solidFill>
              <a:schemeClr val="accent5">
                <a:lumMod val="20000"/>
                <a:lumOff val="80000"/>
              </a:schemeClr>
            </a:solidFill>
          </p:spPr>
          <p:txBody>
            <a:bodyPr wrap="square" rtlCol="0">
              <a:spAutoFit/>
            </a:bodyPr>
            <a:lstStyle/>
            <a:p>
              <a:pPr algn="ctr"/>
              <a:r>
                <a:rPr lang="es-ES" b="1" dirty="0">
                  <a:solidFill>
                    <a:srgbClr val="791E77"/>
                  </a:solidFill>
                  <a:latin typeface="Univers" panose="020B0503020202020204" pitchFamily="34" charset="0"/>
                </a:rPr>
                <a:t>NO DISCRIMINACIÓN</a:t>
              </a:r>
            </a:p>
            <a:p>
              <a:pPr algn="ctr"/>
              <a:endParaRPr lang="es-ES" b="1" dirty="0">
                <a:solidFill>
                  <a:srgbClr val="791E77"/>
                </a:solidFill>
                <a:latin typeface="Univers" panose="020B0503020202020204" pitchFamily="34" charset="0"/>
              </a:endParaRPr>
            </a:p>
            <a:p>
              <a:pPr algn="ctr"/>
              <a:endParaRPr lang="es-ES" b="1" dirty="0">
                <a:solidFill>
                  <a:srgbClr val="791E77"/>
                </a:solidFill>
                <a:latin typeface="Univers" panose="020B0503020202020204" pitchFamily="34" charset="0"/>
              </a:endParaRPr>
            </a:p>
            <a:p>
              <a:pPr algn="ctr"/>
              <a:r>
                <a:rPr lang="es-ES" dirty="0">
                  <a:solidFill>
                    <a:srgbClr val="791E77"/>
                  </a:solidFill>
                  <a:latin typeface="Univers" panose="020B0503020202020204" pitchFamily="34" charset="0"/>
                </a:rPr>
                <a:t>Brindar un trato equitativo y justo a cualquier persona que necesite apoyo</a:t>
              </a:r>
            </a:p>
            <a:p>
              <a:pPr algn="ctr"/>
              <a:endParaRPr lang="en-US" dirty="0">
                <a:solidFill>
                  <a:srgbClr val="791E77"/>
                </a:solidFill>
                <a:latin typeface="Univers" panose="020B0503020202020204" pitchFamily="34" charset="0"/>
              </a:endParaRPr>
            </a:p>
          </p:txBody>
        </p:sp>
      </p:grpSp>
      <p:sp>
        <p:nvSpPr>
          <p:cNvPr id="8" name="CuadroTexto 7">
            <a:extLst>
              <a:ext uri="{FF2B5EF4-FFF2-40B4-BE49-F238E27FC236}">
                <a16:creationId xmlns:a16="http://schemas.microsoft.com/office/drawing/2014/main" id="{9C32D250-CD2F-4D01-BD25-D2F5CECED1CA}"/>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5833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6B09915-DAEE-4A86-B7B2-3DC223F6702E}"/>
              </a:ext>
            </a:extLst>
          </p:cNvPr>
          <p:cNvSpPr txBox="1">
            <a:spLocks/>
          </p:cNvSpPr>
          <p:nvPr/>
        </p:nvSpPr>
        <p:spPr>
          <a:xfrm>
            <a:off x="537489" y="379742"/>
            <a:ext cx="11117021"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TEMA I: INTRODUCCIÓN</a:t>
            </a:r>
          </a:p>
        </p:txBody>
      </p:sp>
      <p:sp>
        <p:nvSpPr>
          <p:cNvPr id="9" name="TextBox 8">
            <a:extLst>
              <a:ext uri="{FF2B5EF4-FFF2-40B4-BE49-F238E27FC236}">
                <a16:creationId xmlns:a16="http://schemas.microsoft.com/office/drawing/2014/main" id="{3AE900FA-2A83-4560-9D09-6E45B897FC82}"/>
              </a:ext>
            </a:extLst>
          </p:cNvPr>
          <p:cNvSpPr txBox="1"/>
          <p:nvPr/>
        </p:nvSpPr>
        <p:spPr>
          <a:xfrm>
            <a:off x="6414906" y="3357135"/>
            <a:ext cx="5523636" cy="2677656"/>
          </a:xfrm>
          <a:prstGeom prst="rect">
            <a:avLst/>
          </a:prstGeom>
          <a:noFill/>
        </p:spPr>
        <p:txBody>
          <a:bodyPr wrap="square" rtlCol="0">
            <a:spAutoFit/>
          </a:bodyPr>
          <a:lstStyle/>
          <a:p>
            <a:pPr marL="285750" indent="-285750">
              <a:buFont typeface="Arial" panose="020B0604020202020204" pitchFamily="34" charset="0"/>
              <a:buChar char="•"/>
            </a:pPr>
            <a:r>
              <a:rPr lang="es-ES" sz="2400" dirty="0">
                <a:latin typeface="Univers" panose="020B0503020202020204" pitchFamily="34" charset="0"/>
              </a:rPr>
              <a:t>Las habilidades que aprenderemos hoy pueden aplicarse para responder a cualquier persona que lo necesite, pero nos centraremos específicamente en situaciones que involucran a sobrevivientes de </a:t>
            </a:r>
            <a:r>
              <a:rPr lang="es-ES" sz="2400" dirty="0" err="1">
                <a:latin typeface="Univers" panose="020B0503020202020204" pitchFamily="34" charset="0"/>
              </a:rPr>
              <a:t>VG</a:t>
            </a:r>
            <a:r>
              <a:rPr lang="es-ES" sz="2400" dirty="0">
                <a:latin typeface="Univers" panose="020B0503020202020204" pitchFamily="34" charset="0"/>
              </a:rPr>
              <a:t>.</a:t>
            </a:r>
            <a:endParaRPr lang="en-US" sz="2400" dirty="0">
              <a:latin typeface="Univers" panose="020B0503020202020204" pitchFamily="34" charset="0"/>
            </a:endParaRPr>
          </a:p>
        </p:txBody>
      </p:sp>
      <p:pic>
        <p:nvPicPr>
          <p:cNvPr id="10" name="Graphic 9" descr="Bullseye">
            <a:extLst>
              <a:ext uri="{FF2B5EF4-FFF2-40B4-BE49-F238E27FC236}">
                <a16:creationId xmlns:a16="http://schemas.microsoft.com/office/drawing/2014/main" id="{43B1153A-B41A-4B49-910E-175DE7AEE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2355" y="1192541"/>
            <a:ext cx="1997242" cy="1997242"/>
          </a:xfrm>
          <a:prstGeom prst="rect">
            <a:avLst/>
          </a:prstGeom>
        </p:spPr>
      </p:pic>
      <p:sp>
        <p:nvSpPr>
          <p:cNvPr id="11" name="Rectangle 10">
            <a:extLst>
              <a:ext uri="{FF2B5EF4-FFF2-40B4-BE49-F238E27FC236}">
                <a16:creationId xmlns:a16="http://schemas.microsoft.com/office/drawing/2014/main" id="{AF0D9761-68DE-4C7E-A841-3C080BF9F414}"/>
              </a:ext>
            </a:extLst>
          </p:cNvPr>
          <p:cNvSpPr/>
          <p:nvPr/>
        </p:nvSpPr>
        <p:spPr>
          <a:xfrm>
            <a:off x="253456" y="3357135"/>
            <a:ext cx="5295040" cy="267765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s-ES" sz="2400" dirty="0">
                <a:latin typeface="Univers"/>
              </a:rPr>
              <a:t>El objetivo de esta capacitación es brindar información y recursos básicos sobre </a:t>
            </a:r>
            <a:r>
              <a:rPr lang="es-ES" sz="2400" b="1" dirty="0"/>
              <a:t>como apoyar a alguien si revela/comparte una experiencia de violencia de género (</a:t>
            </a:r>
            <a:r>
              <a:rPr lang="es-ES" sz="2400" b="1" dirty="0" err="1"/>
              <a:t>VG</a:t>
            </a:r>
            <a:r>
              <a:rPr lang="es-ES" sz="2400" b="1" dirty="0"/>
              <a:t>) con usted</a:t>
            </a:r>
            <a:endParaRPr lang="en-US" sz="2400" b="1" dirty="0">
              <a:latin typeface="Univers" panose="020B0503020202020204" pitchFamily="34" charset="0"/>
            </a:endParaRPr>
          </a:p>
        </p:txBody>
      </p:sp>
      <p:pic>
        <p:nvPicPr>
          <p:cNvPr id="12" name="Graphic 11" descr="Share with person">
            <a:extLst>
              <a:ext uri="{FF2B5EF4-FFF2-40B4-BE49-F238E27FC236}">
                <a16:creationId xmlns:a16="http://schemas.microsoft.com/office/drawing/2014/main" id="{4623DF9C-3A9A-4B94-B55F-F46145170D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90241" y="941460"/>
            <a:ext cx="2499404" cy="2499404"/>
          </a:xfrm>
          <a:prstGeom prst="rect">
            <a:avLst/>
          </a:prstGeom>
        </p:spPr>
      </p:pic>
      <p:cxnSp>
        <p:nvCxnSpPr>
          <p:cNvPr id="13" name="Straight Connector 12">
            <a:extLst>
              <a:ext uri="{FF2B5EF4-FFF2-40B4-BE49-F238E27FC236}">
                <a16:creationId xmlns:a16="http://schemas.microsoft.com/office/drawing/2014/main" id="{CEAA04AE-B857-458C-A29A-166F6FA74FC4}"/>
              </a:ext>
            </a:extLst>
          </p:cNvPr>
          <p:cNvCxnSpPr/>
          <p:nvPr/>
        </p:nvCxnSpPr>
        <p:spPr>
          <a:xfrm>
            <a:off x="6096000" y="1552074"/>
            <a:ext cx="0" cy="4245733"/>
          </a:xfrm>
          <a:prstGeom prst="line">
            <a:avLst/>
          </a:prstGeom>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47C15B5C-4F9B-4AB5-86AC-278039CB4C56}"/>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60499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2" title="The Survivor Centered Approach- Godoy GBV AoR">
            <a:hlinkClick r:id="" action="ppaction://media"/>
            <a:extLst>
              <a:ext uri="{FF2B5EF4-FFF2-40B4-BE49-F238E27FC236}">
                <a16:creationId xmlns:a16="http://schemas.microsoft.com/office/drawing/2014/main" id="{09259310-58C0-430A-ABEC-A781FB5235B4}"/>
              </a:ext>
            </a:extLst>
          </p:cNvPr>
          <p:cNvPicPr>
            <a:picLocks noRot="1" noChangeAspect="1"/>
          </p:cNvPicPr>
          <p:nvPr>
            <a:videoFile r:link="rId1"/>
          </p:nvPr>
        </p:nvPicPr>
        <p:blipFill>
          <a:blip r:embed="rId4"/>
          <a:stretch>
            <a:fillRect/>
          </a:stretch>
        </p:blipFill>
        <p:spPr>
          <a:xfrm>
            <a:off x="1746693" y="669999"/>
            <a:ext cx="8698613" cy="4914716"/>
          </a:xfrm>
          <a:prstGeom prst="rect">
            <a:avLst/>
          </a:prstGeom>
        </p:spPr>
      </p:pic>
      <p:sp>
        <p:nvSpPr>
          <p:cNvPr id="3" name="CuadroTexto 2">
            <a:extLst>
              <a:ext uri="{FF2B5EF4-FFF2-40B4-BE49-F238E27FC236}">
                <a16:creationId xmlns:a16="http://schemas.microsoft.com/office/drawing/2014/main" id="{BC80B569-474D-4105-8B92-1633922595FE}"/>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6561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F6872C-E0E0-4073-A998-72B6DC547A69}"/>
              </a:ext>
            </a:extLst>
          </p:cNvPr>
          <p:cNvSpPr txBox="1">
            <a:spLocks/>
          </p:cNvSpPr>
          <p:nvPr/>
        </p:nvSpPr>
        <p:spPr>
          <a:xfrm>
            <a:off x="649862" y="577076"/>
            <a:ext cx="10787395" cy="95401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Practicar actitudes centradas en el sobreviviente</a:t>
            </a:r>
            <a:endParaRPr lang="en-US" b="1" dirty="0">
              <a:latin typeface="Univers" panose="020B0503020202020204" pitchFamily="34" charset="0"/>
            </a:endParaRPr>
          </a:p>
        </p:txBody>
      </p:sp>
      <p:sp>
        <p:nvSpPr>
          <p:cNvPr id="5" name="TextBox 4">
            <a:extLst>
              <a:ext uri="{FF2B5EF4-FFF2-40B4-BE49-F238E27FC236}">
                <a16:creationId xmlns:a16="http://schemas.microsoft.com/office/drawing/2014/main" id="{6C9F3229-3B5B-4F21-9944-D235F7F7E6C7}"/>
              </a:ext>
            </a:extLst>
          </p:cNvPr>
          <p:cNvSpPr txBox="1"/>
          <p:nvPr/>
        </p:nvSpPr>
        <p:spPr>
          <a:xfrm>
            <a:off x="649862" y="1327159"/>
            <a:ext cx="11542138" cy="830997"/>
          </a:xfrm>
          <a:prstGeom prst="rect">
            <a:avLst/>
          </a:prstGeom>
          <a:noFill/>
        </p:spPr>
        <p:txBody>
          <a:bodyPr wrap="square">
            <a:spAutoFit/>
          </a:bodyPr>
          <a:lstStyle/>
          <a:p>
            <a:r>
              <a:rPr lang="es-ES" sz="2400" b="1" dirty="0">
                <a:solidFill>
                  <a:schemeClr val="accent4"/>
                </a:solidFill>
                <a:latin typeface="Univers" panose="020B0503020202020204" pitchFamily="34" charset="0"/>
              </a:rPr>
              <a:t>Los sobrevivientes nunca son responsables de la violencia que experimentan</a:t>
            </a:r>
            <a:r>
              <a:rPr lang="en-US" sz="2400" b="1" dirty="0">
                <a:solidFill>
                  <a:schemeClr val="accent4"/>
                </a:solidFill>
                <a:latin typeface="Univers" panose="020B0503020202020204" pitchFamily="34" charset="0"/>
              </a:rPr>
              <a:t>.</a:t>
            </a:r>
            <a:r>
              <a:rPr lang="en-US" sz="2400" dirty="0">
                <a:solidFill>
                  <a:schemeClr val="accent4"/>
                </a:solidFill>
                <a:latin typeface="Univers" panose="020B0503020202020204" pitchFamily="34" charset="0"/>
              </a:rPr>
              <a:t> </a:t>
            </a:r>
          </a:p>
          <a:p>
            <a:r>
              <a:rPr lang="es-ES" sz="2400" dirty="0">
                <a:solidFill>
                  <a:schemeClr val="accent4"/>
                </a:solidFill>
                <a:latin typeface="Univers" panose="020B0503020202020204" pitchFamily="34" charset="0"/>
              </a:rPr>
              <a:t>El uso de la violencia es siempre una elección de los perpetradores</a:t>
            </a:r>
            <a:r>
              <a:rPr lang="en-US" sz="2400" dirty="0">
                <a:solidFill>
                  <a:schemeClr val="accent4"/>
                </a:solidFill>
                <a:latin typeface="Univers" panose="020B0503020202020204" pitchFamily="34" charset="0"/>
              </a:rPr>
              <a:t>. </a:t>
            </a:r>
          </a:p>
        </p:txBody>
      </p:sp>
      <p:sp>
        <p:nvSpPr>
          <p:cNvPr id="6" name="Rectangle 5">
            <a:extLst>
              <a:ext uri="{FF2B5EF4-FFF2-40B4-BE49-F238E27FC236}">
                <a16:creationId xmlns:a16="http://schemas.microsoft.com/office/drawing/2014/main" id="{3D424A34-57B4-4AB7-BE78-7956AF1B410A}"/>
              </a:ext>
            </a:extLst>
          </p:cNvPr>
          <p:cNvSpPr/>
          <p:nvPr/>
        </p:nvSpPr>
        <p:spPr>
          <a:xfrm>
            <a:off x="766822" y="2317266"/>
            <a:ext cx="10494335" cy="2841435"/>
          </a:xfrm>
          <a:prstGeom prst="rect">
            <a:avLst/>
          </a:prstGeom>
          <a:solidFill>
            <a:srgbClr val="E8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3465A8-2CAE-41E8-B80B-F87C0DCA885E}"/>
              </a:ext>
            </a:extLst>
          </p:cNvPr>
          <p:cNvSpPr txBox="1"/>
          <p:nvPr/>
        </p:nvSpPr>
        <p:spPr>
          <a:xfrm>
            <a:off x="915596" y="2436193"/>
            <a:ext cx="10196785" cy="2954655"/>
          </a:xfrm>
          <a:prstGeom prst="rect">
            <a:avLst/>
          </a:prstGeom>
          <a:noFill/>
        </p:spPr>
        <p:txBody>
          <a:bodyPr wrap="square" lIns="91440" tIns="45720" rIns="91440" bIns="45720" rtlCol="0" anchor="t">
            <a:spAutoFit/>
          </a:bodyPr>
          <a:lstStyle/>
          <a:p>
            <a:pPr algn="ctr"/>
            <a:r>
              <a:rPr lang="es-ES" sz="2400" b="1" dirty="0">
                <a:solidFill>
                  <a:schemeClr val="accent4"/>
                </a:solidFill>
                <a:latin typeface="Univers"/>
              </a:rPr>
              <a:t>Este es un principio fundamental para garantizar la seguridad y la recuperación de los supervivientes de la violencia de género y evitar causar más daños</a:t>
            </a:r>
            <a:r>
              <a:rPr lang="en-US" sz="2400" b="1" dirty="0">
                <a:solidFill>
                  <a:schemeClr val="accent4"/>
                </a:solidFill>
                <a:latin typeface="Univers"/>
              </a:rPr>
              <a:t>. </a:t>
            </a:r>
            <a:r>
              <a:rPr lang="es-ES" sz="2400" dirty="0">
                <a:solidFill>
                  <a:schemeClr val="accent4"/>
                </a:solidFill>
                <a:latin typeface="Univers"/>
              </a:rPr>
              <a:t>Las actitudes centradas en el sobreviviente implican poner los mejores intereses del sobreviviente en primer lugar, asegurando que todo el trabajo se base en lo que el sobreviviente quiere y necesita en lugar de nuestra propia opinión de lo que quiere y necesita.</a:t>
            </a:r>
            <a:endParaRPr lang="en-US" sz="2400" dirty="0">
              <a:solidFill>
                <a:schemeClr val="accent4"/>
              </a:solidFill>
              <a:latin typeface="Univers"/>
            </a:endParaRPr>
          </a:p>
          <a:p>
            <a:pPr algn="ctr"/>
            <a:endParaRPr lang="en-US" dirty="0"/>
          </a:p>
        </p:txBody>
      </p:sp>
      <p:sp>
        <p:nvSpPr>
          <p:cNvPr id="8" name="CuadroTexto 7">
            <a:extLst>
              <a:ext uri="{FF2B5EF4-FFF2-40B4-BE49-F238E27FC236}">
                <a16:creationId xmlns:a16="http://schemas.microsoft.com/office/drawing/2014/main" id="{DC4BB81C-8009-440D-8CDE-512FCE9AD3CD}"/>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62123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C35219-8042-4856-9424-D58CCBECA717}"/>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5" name="Picture 4">
            <a:extLst>
              <a:ext uri="{FF2B5EF4-FFF2-40B4-BE49-F238E27FC236}">
                <a16:creationId xmlns:a16="http://schemas.microsoft.com/office/drawing/2014/main" id="{18F1663D-E497-4048-A5AF-B0E57E490A84}"/>
              </a:ext>
            </a:extLst>
          </p:cNvPr>
          <p:cNvPicPr>
            <a:picLocks noChangeAspect="1"/>
          </p:cNvPicPr>
          <p:nvPr/>
        </p:nvPicPr>
        <p:blipFill>
          <a:blip r:embed="rId3"/>
          <a:stretch>
            <a:fillRect/>
          </a:stretch>
        </p:blipFill>
        <p:spPr>
          <a:xfrm>
            <a:off x="2203533" y="0"/>
            <a:ext cx="7784933" cy="6109847"/>
          </a:xfrm>
          <a:prstGeom prst="rect">
            <a:avLst/>
          </a:prstGeom>
        </p:spPr>
      </p:pic>
    </p:spTree>
    <p:extLst>
      <p:ext uri="{BB962C8B-B14F-4D97-AF65-F5344CB8AC3E}">
        <p14:creationId xmlns:p14="http://schemas.microsoft.com/office/powerpoint/2010/main" val="367904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6115A4-DB70-429F-B137-3A7AA5DA3157}"/>
              </a:ext>
            </a:extLst>
          </p:cNvPr>
          <p:cNvGraphicFramePr>
            <a:graphicFrameLocks noGrp="1"/>
          </p:cNvGraphicFramePr>
          <p:nvPr>
            <p:extLst>
              <p:ext uri="{D42A27DB-BD31-4B8C-83A1-F6EECF244321}">
                <p14:modId xmlns:p14="http://schemas.microsoft.com/office/powerpoint/2010/main" val="3800307901"/>
              </p:ext>
            </p:extLst>
          </p:nvPr>
        </p:nvGraphicFramePr>
        <p:xfrm>
          <a:off x="567489" y="1053884"/>
          <a:ext cx="11057022" cy="4927072"/>
        </p:xfrm>
        <a:graphic>
          <a:graphicData uri="http://schemas.openxmlformats.org/drawingml/2006/table">
            <a:tbl>
              <a:tblPr firstRow="1" bandRow="1"/>
              <a:tblGrid>
                <a:gridCol w="4726406">
                  <a:extLst>
                    <a:ext uri="{9D8B030D-6E8A-4147-A177-3AD203B41FA5}">
                      <a16:colId xmlns:a16="http://schemas.microsoft.com/office/drawing/2014/main" val="20000"/>
                    </a:ext>
                  </a:extLst>
                </a:gridCol>
                <a:gridCol w="1431364">
                  <a:extLst>
                    <a:ext uri="{9D8B030D-6E8A-4147-A177-3AD203B41FA5}">
                      <a16:colId xmlns:a16="http://schemas.microsoft.com/office/drawing/2014/main" val="20001"/>
                    </a:ext>
                  </a:extLst>
                </a:gridCol>
                <a:gridCol w="4899252">
                  <a:extLst>
                    <a:ext uri="{9D8B030D-6E8A-4147-A177-3AD203B41FA5}">
                      <a16:colId xmlns:a16="http://schemas.microsoft.com/office/drawing/2014/main" val="20002"/>
                    </a:ext>
                  </a:extLst>
                </a:gridCol>
              </a:tblGrid>
              <a:tr h="5592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s-ES" sz="1800" b="1" dirty="0">
                          <a:solidFill>
                            <a:schemeClr val="accent4"/>
                          </a:solidFill>
                          <a:latin typeface="Univers" panose="020B0503020202020204" pitchFamily="34" charset="0"/>
                        </a:rPr>
                        <a:t>Ser tratado con dignidad y respeto</a:t>
                      </a:r>
                      <a:endParaRPr lang="en-US" sz="1800" b="1"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row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800" dirty="0">
                        <a:solidFill>
                          <a:schemeClr val="accent4"/>
                        </a:solidFill>
                        <a:latin typeface="Univers" panose="020B0503020202020204" pitchFamily="34" charset="0"/>
                      </a:endParaRPr>
                    </a:p>
                    <a:p>
                      <a:pPr algn="ctr"/>
                      <a:endParaRPr lang="en-GB" sz="1800" dirty="0">
                        <a:solidFill>
                          <a:schemeClr val="accent4"/>
                        </a:solidFill>
                        <a:latin typeface="Univers" panose="020B0503020202020204" pitchFamily="34" charset="0"/>
                      </a:endParaRPr>
                    </a:p>
                    <a:p>
                      <a:pPr algn="ctr"/>
                      <a:endParaRPr lang="en-GB" sz="1800" dirty="0">
                        <a:solidFill>
                          <a:schemeClr val="accent4"/>
                        </a:solidFill>
                        <a:latin typeface="Univers" panose="020B0503020202020204" pitchFamily="34" charset="0"/>
                      </a:endParaRPr>
                    </a:p>
                    <a:p>
                      <a:pPr algn="ctr"/>
                      <a:endParaRPr lang="en-GB" sz="1800" dirty="0">
                        <a:solidFill>
                          <a:schemeClr val="accent4"/>
                        </a:solidFill>
                        <a:latin typeface="Univers" panose="020B0503020202020204" pitchFamily="34" charset="0"/>
                      </a:endParaRPr>
                    </a:p>
                    <a:p>
                      <a:pPr algn="ctr"/>
                      <a:endParaRPr lang="en-GB" sz="1800" dirty="0">
                        <a:solidFill>
                          <a:schemeClr val="accent4"/>
                        </a:solidFill>
                        <a:latin typeface="Univers" panose="020B0503020202020204" pitchFamily="34" charset="0"/>
                      </a:endParaRPr>
                    </a:p>
                    <a:p>
                      <a:pPr algn="ctr"/>
                      <a:endParaRPr lang="en-GB" sz="1800" dirty="0">
                        <a:solidFill>
                          <a:schemeClr val="accent4"/>
                        </a:solidFill>
                        <a:latin typeface="Univers" panose="020B0503020202020204" pitchFamily="34" charset="0"/>
                      </a:endParaRPr>
                    </a:p>
                    <a:p>
                      <a:pPr algn="ctr"/>
                      <a:endParaRPr lang="en-GB" sz="1800" dirty="0">
                        <a:solidFill>
                          <a:schemeClr val="accent4"/>
                        </a:solidFill>
                        <a:latin typeface="Univers" panose="020B0503020202020204" pitchFamily="34" charset="0"/>
                      </a:endParaRPr>
                    </a:p>
                    <a:p>
                      <a:pPr algn="ctr"/>
                      <a:r>
                        <a:rPr lang="en-GB" sz="1800" dirty="0">
                          <a:solidFill>
                            <a:schemeClr val="accent4"/>
                          </a:solidFill>
                          <a:latin typeface="Univers" panose="020B0503020202020204" pitchFamily="34" charset="0"/>
                        </a:rPr>
                        <a:t>versus</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s-ES" sz="1800" b="1" dirty="0">
                          <a:solidFill>
                            <a:schemeClr val="accent4"/>
                          </a:solidFill>
                          <a:latin typeface="Univers" panose="020B0503020202020204" pitchFamily="34" charset="0"/>
                        </a:rPr>
                        <a:t>Ser tratado con actitudes de culpabilización de las víctimas</a:t>
                      </a:r>
                      <a:endParaRPr lang="en-US" sz="1800" b="1"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extLst>
                  <a:ext uri="{0D108BD9-81ED-4DB2-BD59-A6C34878D82A}">
                    <a16:rowId xmlns:a16="http://schemas.microsoft.com/office/drawing/2014/main" val="10000"/>
                  </a:ext>
                </a:extLst>
              </a:tr>
              <a:tr h="6417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Tener el poder de elegir</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vMerge="1">
                  <a:txBody>
                    <a:bodyPr/>
                    <a:lstStyle/>
                    <a:p>
                      <a:endParaRPr lang="en-US" sz="1800"/>
                    </a:p>
                  </a:txBody>
                  <a:tcPr marL="48215" marR="48215" marT="32123" marB="3212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Sentirse impotente y que le digan que hacer o que es "mejor"</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extLst>
                  <a:ext uri="{0D108BD9-81ED-4DB2-BD59-A6C34878D82A}">
                    <a16:rowId xmlns:a16="http://schemas.microsoft.com/office/drawing/2014/main" val="10001"/>
                  </a:ext>
                </a:extLst>
              </a:tr>
              <a:tr h="934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Mantener la privacidad y la confidencialidad de uno</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vMerge="1">
                  <a:txBody>
                    <a:bodyPr/>
                    <a:lstStyle/>
                    <a:p>
                      <a:pPr algn="ctr"/>
                      <a:endParaRPr lang="en-US" sz="1800"/>
                    </a:p>
                  </a:txBody>
                  <a:tcPr marL="48215" marR="48215" marT="32123" marB="3212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Sentir vergüenza y estigma, incluido el hecho de que se compartan las experiencias personales sin su consentimiento</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extLst>
                  <a:ext uri="{0D108BD9-81ED-4DB2-BD59-A6C34878D82A}">
                    <a16:rowId xmlns:a16="http://schemas.microsoft.com/office/drawing/2014/main" val="10002"/>
                  </a:ext>
                </a:extLst>
              </a:tr>
              <a:tr h="934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Estar libre de discriminación y juicio</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vMerge="1">
                  <a:txBody>
                    <a:bodyPr/>
                    <a:lstStyle/>
                    <a:p>
                      <a:endParaRPr lang="en-US" sz="1800"/>
                    </a:p>
                  </a:txBody>
                  <a:tcPr marL="48215" marR="48215" marT="32123" marB="3212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Discriminación por motivos de género, etnia, edad, estado civil, religión, circunstancias</a:t>
                      </a:r>
                      <a:r>
                        <a:rPr lang="en-GB" sz="1800" dirty="0">
                          <a:solidFill>
                            <a:schemeClr val="accent4"/>
                          </a:solidFill>
                          <a:latin typeface="Univers" panose="020B0503020202020204" pitchFamily="34" charset="0"/>
                        </a:rPr>
                        <a:t>, etc.</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extLst>
                  <a:ext uri="{0D108BD9-81ED-4DB2-BD59-A6C34878D82A}">
                    <a16:rowId xmlns:a16="http://schemas.microsoft.com/office/drawing/2014/main" val="10003"/>
                  </a:ext>
                </a:extLst>
              </a:tr>
              <a:tr h="6417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Tener acceso preciso a la información</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vMerge="1">
                  <a:txBody>
                    <a:bodyPr/>
                    <a:lstStyle/>
                    <a:p>
                      <a:endParaRPr lang="en-US" sz="1800"/>
                    </a:p>
                  </a:txBody>
                  <a:tcPr marL="48215" marR="48215" marT="32123" marB="3212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Tener información limitada o incompleta sobre las opciones disponibles</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extLst>
                  <a:ext uri="{0D108BD9-81ED-4DB2-BD59-A6C34878D82A}">
                    <a16:rowId xmlns:a16="http://schemas.microsoft.com/office/drawing/2014/main" val="10004"/>
                  </a:ext>
                </a:extLst>
              </a:tr>
              <a:tr h="8951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Sentirse seguro y protegido al revelarle su experiencia porque escucha, apoya y proporciona activamente la información disponible</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tc vMerge="1">
                  <a:txBody>
                    <a:bodyPr/>
                    <a:lstStyle/>
                    <a:p>
                      <a:endParaRPr lang="en-US" sz="1800"/>
                    </a:p>
                  </a:txBody>
                  <a:tcPr marL="48215" marR="48215" marT="32123" marB="32123"/>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s-ES" sz="1800" dirty="0">
                          <a:solidFill>
                            <a:schemeClr val="accent4"/>
                          </a:solidFill>
                          <a:latin typeface="Univers" panose="020B0503020202020204" pitchFamily="34" charset="0"/>
                        </a:rPr>
                        <a:t>Sentirse menos seguro después de contarle su experiencia</a:t>
                      </a:r>
                      <a:endParaRPr lang="en-US" sz="1800" dirty="0">
                        <a:solidFill>
                          <a:schemeClr val="accent4"/>
                        </a:solidFill>
                        <a:latin typeface="Univers" panose="020B0503020202020204" pitchFamily="34" charset="0"/>
                      </a:endParaRPr>
                    </a:p>
                  </a:txBody>
                  <a:tcPr marL="48215" marR="48215" marT="32123" marB="321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CDE5"/>
                    </a:solidFill>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09DADAAE-49A5-427A-90EA-629058230DDC}"/>
              </a:ext>
            </a:extLst>
          </p:cNvPr>
          <p:cNvSpPr txBox="1">
            <a:spLocks/>
          </p:cNvSpPr>
          <p:nvPr/>
        </p:nvSpPr>
        <p:spPr>
          <a:xfrm>
            <a:off x="857040" y="241085"/>
            <a:ext cx="10477920" cy="81279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Desde la perspectiva de un sobreviviente</a:t>
            </a:r>
            <a:r>
              <a:rPr lang="en-US" b="1" dirty="0">
                <a:latin typeface="Univers" panose="020B0503020202020204" pitchFamily="34" charset="0"/>
              </a:rPr>
              <a:t>…</a:t>
            </a:r>
          </a:p>
        </p:txBody>
      </p:sp>
      <p:sp>
        <p:nvSpPr>
          <p:cNvPr id="6" name="CuadroTexto 5">
            <a:extLst>
              <a:ext uri="{FF2B5EF4-FFF2-40B4-BE49-F238E27FC236}">
                <a16:creationId xmlns:a16="http://schemas.microsoft.com/office/drawing/2014/main" id="{6A96D615-EC08-42A9-877E-BF43F0B1893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9417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C06096-08C4-4E0C-8A70-BE2C7BCAB0E8}"/>
              </a:ext>
            </a:extLst>
          </p:cNvPr>
          <p:cNvSpPr txBox="1">
            <a:spLocks/>
          </p:cNvSpPr>
          <p:nvPr/>
        </p:nvSpPr>
        <p:spPr>
          <a:xfrm>
            <a:off x="266452" y="226202"/>
            <a:ext cx="11659096" cy="8127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Poner en práctica el enfoque centrado en el sobreviviente</a:t>
            </a:r>
            <a:endParaRPr lang="en-US" b="1" dirty="0">
              <a:latin typeface="Univers" panose="020B0503020202020204" pitchFamily="34" charset="0"/>
            </a:endParaRPr>
          </a:p>
        </p:txBody>
      </p:sp>
      <p:pic>
        <p:nvPicPr>
          <p:cNvPr id="5" name="Online Media 2" title="Putting the survivor centered approach into practice_ Shanahan Trocaire">
            <a:hlinkClick r:id="" action="ppaction://media"/>
            <a:extLst>
              <a:ext uri="{FF2B5EF4-FFF2-40B4-BE49-F238E27FC236}">
                <a16:creationId xmlns:a16="http://schemas.microsoft.com/office/drawing/2014/main" id="{2548F784-AF52-4095-991F-7214A5346BB3}"/>
              </a:ext>
            </a:extLst>
          </p:cNvPr>
          <p:cNvPicPr>
            <a:picLocks noRot="1" noChangeAspect="1"/>
          </p:cNvPicPr>
          <p:nvPr>
            <a:videoFile r:link="rId1"/>
          </p:nvPr>
        </p:nvPicPr>
        <p:blipFill>
          <a:blip r:embed="rId3"/>
          <a:stretch>
            <a:fillRect/>
          </a:stretch>
        </p:blipFill>
        <p:spPr>
          <a:xfrm>
            <a:off x="2804633" y="892249"/>
            <a:ext cx="6764669" cy="5073502"/>
          </a:xfrm>
          <a:prstGeom prst="rect">
            <a:avLst/>
          </a:prstGeom>
        </p:spPr>
      </p:pic>
      <p:sp>
        <p:nvSpPr>
          <p:cNvPr id="6" name="CuadroTexto 5">
            <a:extLst>
              <a:ext uri="{FF2B5EF4-FFF2-40B4-BE49-F238E27FC236}">
                <a16:creationId xmlns:a16="http://schemas.microsoft.com/office/drawing/2014/main" id="{BCDE11E3-55FA-4E4F-BBB4-ACA064A98F6C}"/>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6727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484EC0-6915-4A42-B81E-0F3417C008D1}"/>
              </a:ext>
            </a:extLst>
          </p:cNvPr>
          <p:cNvSpPr/>
          <p:nvPr/>
        </p:nvSpPr>
        <p:spPr>
          <a:xfrm>
            <a:off x="4298243" y="2063031"/>
            <a:ext cx="7125524" cy="2308324"/>
          </a:xfrm>
          <a:prstGeom prst="rect">
            <a:avLst/>
          </a:prstGeom>
        </p:spPr>
        <p:txBody>
          <a:bodyPr wrap="square">
            <a:spAutoFit/>
          </a:bodyPr>
          <a:lstStyle/>
          <a:p>
            <a:pPr algn="ctr"/>
            <a:r>
              <a:rPr lang="es-ES" sz="4800" b="1" dirty="0">
                <a:latin typeface="Univers" panose="020B0503020202020204" pitchFamily="34" charset="0"/>
                <a:ea typeface="+mj-ea"/>
                <a:cs typeface="Calibri"/>
              </a:rPr>
              <a:t>TEMA V: Presentación de la Guía de Bolsillo sobre </a:t>
            </a:r>
            <a:r>
              <a:rPr lang="es-ES" sz="4800" b="1" dirty="0" err="1">
                <a:latin typeface="Univers" panose="020B0503020202020204" pitchFamily="34" charset="0"/>
                <a:ea typeface="+mj-ea"/>
                <a:cs typeface="Calibri"/>
              </a:rPr>
              <a:t>VG</a:t>
            </a:r>
            <a:r>
              <a:rPr lang="es-ES" sz="4800" b="1" dirty="0">
                <a:latin typeface="Univers" panose="020B0503020202020204" pitchFamily="34" charset="0"/>
                <a:ea typeface="+mj-ea"/>
                <a:cs typeface="Calibri"/>
              </a:rPr>
              <a:t> </a:t>
            </a:r>
          </a:p>
        </p:txBody>
      </p:sp>
      <p:sp>
        <p:nvSpPr>
          <p:cNvPr id="6" name="CuadroTexto 5">
            <a:extLst>
              <a:ext uri="{FF2B5EF4-FFF2-40B4-BE49-F238E27FC236}">
                <a16:creationId xmlns:a16="http://schemas.microsoft.com/office/drawing/2014/main" id="{A41D5406-90F6-4561-8D3A-91E066F2E0EB}"/>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3" name="Picture 2">
            <a:extLst>
              <a:ext uri="{FF2B5EF4-FFF2-40B4-BE49-F238E27FC236}">
                <a16:creationId xmlns:a16="http://schemas.microsoft.com/office/drawing/2014/main" id="{2DE6F397-7DA1-429D-A5E8-5C4440636954}"/>
              </a:ext>
            </a:extLst>
          </p:cNvPr>
          <p:cNvPicPr>
            <a:picLocks noChangeAspect="1"/>
          </p:cNvPicPr>
          <p:nvPr/>
        </p:nvPicPr>
        <p:blipFill>
          <a:blip r:embed="rId2"/>
          <a:stretch>
            <a:fillRect/>
          </a:stretch>
        </p:blipFill>
        <p:spPr>
          <a:xfrm>
            <a:off x="551665" y="613611"/>
            <a:ext cx="3381675" cy="5197642"/>
          </a:xfrm>
          <a:prstGeom prst="rect">
            <a:avLst/>
          </a:prstGeom>
        </p:spPr>
      </p:pic>
    </p:spTree>
    <p:extLst>
      <p:ext uri="{BB962C8B-B14F-4D97-AF65-F5344CB8AC3E}">
        <p14:creationId xmlns:p14="http://schemas.microsoft.com/office/powerpoint/2010/main" val="285509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CF0A81-70B3-42C4-956F-973A900DFB48}"/>
              </a:ext>
            </a:extLst>
          </p:cNvPr>
          <p:cNvSpPr txBox="1">
            <a:spLocks/>
          </p:cNvSpPr>
          <p:nvPr/>
        </p:nvSpPr>
        <p:spPr>
          <a:xfrm>
            <a:off x="649862" y="577076"/>
            <a:ext cx="10673812" cy="8127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Paquete de Recursos de la Guía de Bolsillo sobre </a:t>
            </a:r>
            <a:r>
              <a:rPr lang="es-ES" b="1" dirty="0" err="1">
                <a:latin typeface="Univers" panose="020B0503020202020204" pitchFamily="34" charset="0"/>
              </a:rPr>
              <a:t>VG</a:t>
            </a:r>
            <a:br>
              <a:rPr lang="en-US" b="1" dirty="0">
                <a:latin typeface="Univers" panose="020B0503020202020204" pitchFamily="34" charset="0"/>
              </a:rPr>
            </a:br>
            <a:r>
              <a:rPr lang="es-ES" sz="2900" i="1" dirty="0">
                <a:latin typeface="Univers" panose="020B0503020202020204" pitchFamily="34" charset="0"/>
              </a:rPr>
              <a:t>Una Guía de Bolsillo paso a paso para el Personal Humanitario</a:t>
            </a:r>
            <a:endParaRPr lang="en-US" sz="2900" b="1" dirty="0">
              <a:latin typeface="Univers" panose="020B0503020202020204" pitchFamily="34" charset="0"/>
            </a:endParaRPr>
          </a:p>
        </p:txBody>
      </p:sp>
      <p:sp>
        <p:nvSpPr>
          <p:cNvPr id="5" name="TextBox 4">
            <a:extLst>
              <a:ext uri="{FF2B5EF4-FFF2-40B4-BE49-F238E27FC236}">
                <a16:creationId xmlns:a16="http://schemas.microsoft.com/office/drawing/2014/main" id="{DD01F281-28D7-4965-8CA9-2F9AB5B98045}"/>
              </a:ext>
            </a:extLst>
          </p:cNvPr>
          <p:cNvSpPr txBox="1"/>
          <p:nvPr/>
        </p:nvSpPr>
        <p:spPr>
          <a:xfrm>
            <a:off x="414677" y="1748255"/>
            <a:ext cx="6517754" cy="4316566"/>
          </a:xfrm>
          <a:prstGeom prst="rect">
            <a:avLst/>
          </a:prstGeom>
          <a:noFill/>
        </p:spPr>
        <p:txBody>
          <a:bodyPr wrap="square">
            <a:spAutoFit/>
          </a:bodyPr>
          <a:lstStyle/>
          <a:p>
            <a:pPr marL="342900" indent="-342900">
              <a:buFont typeface="Arial" panose="020B0604020202020204" pitchFamily="34" charset="0"/>
              <a:buChar char="•"/>
            </a:pPr>
            <a:r>
              <a:rPr lang="es-ES" sz="2200" dirty="0">
                <a:solidFill>
                  <a:schemeClr val="accent4"/>
                </a:solidFill>
                <a:latin typeface="Univers" panose="020B0503020202020204" pitchFamily="34" charset="0"/>
              </a:rPr>
              <a:t>Un recurso conjunto de Directrices sobre </a:t>
            </a:r>
            <a:r>
              <a:rPr lang="es-ES" sz="2200" dirty="0" err="1">
                <a:solidFill>
                  <a:schemeClr val="accent4"/>
                </a:solidFill>
                <a:latin typeface="Univers" panose="020B0503020202020204" pitchFamily="34" charset="0"/>
              </a:rPr>
              <a:t>VG</a:t>
            </a:r>
            <a:r>
              <a:rPr lang="es-ES" sz="2200" dirty="0">
                <a:solidFill>
                  <a:schemeClr val="accent4"/>
                </a:solidFill>
                <a:latin typeface="Univers" panose="020B0503020202020204" pitchFamily="34" charset="0"/>
              </a:rPr>
              <a:t> y Área de Responsabilidad sobre </a:t>
            </a:r>
            <a:r>
              <a:rPr lang="es-ES" sz="2200" dirty="0" err="1">
                <a:solidFill>
                  <a:schemeClr val="accent4"/>
                </a:solidFill>
                <a:latin typeface="Univers" panose="020B0503020202020204" pitchFamily="34" charset="0"/>
              </a:rPr>
              <a:t>VG</a:t>
            </a:r>
            <a:r>
              <a:rPr lang="es-ES" sz="2200" dirty="0">
                <a:solidFill>
                  <a:schemeClr val="accent4"/>
                </a:solidFill>
                <a:latin typeface="Univers" panose="020B0503020202020204" pitchFamily="34" charset="0"/>
              </a:rPr>
              <a:t> diseñado para proporcionar a todo el personal humanitario información concreta sobre </a:t>
            </a:r>
            <a:r>
              <a:rPr lang="en-US" sz="2200" dirty="0">
                <a:solidFill>
                  <a:schemeClr val="accent4"/>
                </a:solidFill>
                <a:latin typeface="Univers" panose="020B0503020202020204" pitchFamily="34" charset="0"/>
              </a:rPr>
              <a:t>:</a:t>
            </a:r>
          </a:p>
          <a:p>
            <a:pPr marL="800100" lvl="1" indent="-342900">
              <a:buFont typeface="Arial" panose="020B0604020202020204" pitchFamily="34" charset="0"/>
              <a:buChar char="•"/>
            </a:pPr>
            <a:r>
              <a:rPr lang="es-ES" sz="2200" dirty="0">
                <a:solidFill>
                  <a:schemeClr val="accent4"/>
                </a:solidFill>
                <a:latin typeface="Univers" panose="020B0503020202020204" pitchFamily="34" charset="0"/>
              </a:rPr>
              <a:t>Como apoyar a un sobreviviente de </a:t>
            </a:r>
            <a:r>
              <a:rPr lang="es-ES" sz="2200" dirty="0" err="1">
                <a:solidFill>
                  <a:schemeClr val="accent4"/>
                </a:solidFill>
                <a:latin typeface="Univers" panose="020B0503020202020204" pitchFamily="34" charset="0"/>
              </a:rPr>
              <a:t>VG</a:t>
            </a:r>
            <a:r>
              <a:rPr lang="es-ES" sz="2200" dirty="0">
                <a:solidFill>
                  <a:schemeClr val="accent4"/>
                </a:solidFill>
                <a:latin typeface="Univers" panose="020B0503020202020204" pitchFamily="34" charset="0"/>
              </a:rPr>
              <a:t> que le reveló en un contexto en el que no hay un actor de </a:t>
            </a:r>
            <a:r>
              <a:rPr lang="es-ES" sz="2200" dirty="0" err="1">
                <a:solidFill>
                  <a:schemeClr val="accent4"/>
                </a:solidFill>
                <a:latin typeface="Univers" panose="020B0503020202020204" pitchFamily="34" charset="0"/>
              </a:rPr>
              <a:t>VG</a:t>
            </a:r>
            <a:r>
              <a:rPr lang="es-ES" sz="2200" dirty="0">
                <a:solidFill>
                  <a:schemeClr val="accent4"/>
                </a:solidFill>
                <a:latin typeface="Univers" panose="020B0503020202020204" pitchFamily="34" charset="0"/>
              </a:rPr>
              <a:t> disponible en su área</a:t>
            </a:r>
            <a:endParaRPr lang="en-US" sz="2200" dirty="0">
              <a:solidFill>
                <a:schemeClr val="accent4"/>
              </a:solidFill>
              <a:latin typeface="Univers" panose="020B0503020202020204" pitchFamily="34" charset="0"/>
            </a:endParaRPr>
          </a:p>
          <a:p>
            <a:pPr lvl="1"/>
            <a:endParaRPr lang="en-US" sz="1050" dirty="0">
              <a:solidFill>
                <a:schemeClr val="accent4"/>
              </a:solidFill>
              <a:latin typeface="Univers" panose="020B0503020202020204" pitchFamily="34" charset="0"/>
            </a:endParaRPr>
          </a:p>
          <a:p>
            <a:pPr marL="342900" indent="-342900">
              <a:buFont typeface="Arial" panose="020B0604020202020204" pitchFamily="34" charset="0"/>
              <a:buChar char="•"/>
            </a:pPr>
            <a:r>
              <a:rPr lang="es-ES" sz="2200" dirty="0">
                <a:solidFill>
                  <a:schemeClr val="accent4"/>
                </a:solidFill>
                <a:latin typeface="Univers" panose="020B0503020202020204" pitchFamily="34" charset="0"/>
              </a:rPr>
              <a:t>El paquete de recursos utiliza estándares globales para brindar apoyo básico e información a sobrevivientes de </a:t>
            </a:r>
            <a:r>
              <a:rPr lang="es-ES" sz="2200" dirty="0" err="1">
                <a:solidFill>
                  <a:schemeClr val="accent4"/>
                </a:solidFill>
                <a:latin typeface="Univers" panose="020B0503020202020204" pitchFamily="34" charset="0"/>
              </a:rPr>
              <a:t>VG</a:t>
            </a:r>
            <a:r>
              <a:rPr lang="es-ES" sz="2200" dirty="0">
                <a:solidFill>
                  <a:schemeClr val="accent4"/>
                </a:solidFill>
                <a:latin typeface="Univers" panose="020B0503020202020204" pitchFamily="34" charset="0"/>
              </a:rPr>
              <a:t> sin causar más daño</a:t>
            </a:r>
            <a:endParaRPr lang="en-US" sz="2200" dirty="0">
              <a:solidFill>
                <a:schemeClr val="accent4"/>
              </a:solidFill>
              <a:latin typeface="Univers" panose="020B0503020202020204" pitchFamily="34" charset="0"/>
            </a:endParaRPr>
          </a:p>
        </p:txBody>
      </p:sp>
      <p:cxnSp>
        <p:nvCxnSpPr>
          <p:cNvPr id="6" name="Straight Connector 5">
            <a:extLst>
              <a:ext uri="{FF2B5EF4-FFF2-40B4-BE49-F238E27FC236}">
                <a16:creationId xmlns:a16="http://schemas.microsoft.com/office/drawing/2014/main" id="{20BBB7F9-837C-4629-B92D-944511830FA3}"/>
              </a:ext>
            </a:extLst>
          </p:cNvPr>
          <p:cNvCxnSpPr/>
          <p:nvPr/>
        </p:nvCxnSpPr>
        <p:spPr>
          <a:xfrm>
            <a:off x="7070652" y="1742934"/>
            <a:ext cx="0" cy="3924219"/>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6257DF6-813A-4682-8227-84C66CE21BC4}"/>
              </a:ext>
            </a:extLst>
          </p:cNvPr>
          <p:cNvSpPr txBox="1"/>
          <p:nvPr/>
        </p:nvSpPr>
        <p:spPr>
          <a:xfrm>
            <a:off x="7216474" y="1922708"/>
            <a:ext cx="3657595" cy="1815882"/>
          </a:xfrm>
          <a:prstGeom prst="rect">
            <a:avLst/>
          </a:prstGeom>
          <a:noFill/>
        </p:spPr>
        <p:txBody>
          <a:bodyPr wrap="square">
            <a:spAutoFit/>
          </a:bodyPr>
          <a:lstStyle/>
          <a:p>
            <a:pPr algn="ctr"/>
            <a:r>
              <a:rPr lang="es-ES" sz="2800" b="1" dirty="0">
                <a:solidFill>
                  <a:schemeClr val="accent4"/>
                </a:solidFill>
                <a:latin typeface="Univers" panose="020B0503020202020204" pitchFamily="34" charset="0"/>
              </a:rPr>
              <a:t>El Paquete de Recursos de la Guía de Bolsillo sobre </a:t>
            </a:r>
            <a:r>
              <a:rPr lang="es-ES" sz="2800" b="1" dirty="0" err="1">
                <a:solidFill>
                  <a:schemeClr val="accent4"/>
                </a:solidFill>
                <a:latin typeface="Univers" panose="020B0503020202020204" pitchFamily="34" charset="0"/>
              </a:rPr>
              <a:t>VG</a:t>
            </a:r>
            <a:r>
              <a:rPr lang="es-ES" sz="2800" b="1" dirty="0">
                <a:solidFill>
                  <a:schemeClr val="accent4"/>
                </a:solidFill>
                <a:latin typeface="Univers" panose="020B0503020202020204" pitchFamily="34" charset="0"/>
              </a:rPr>
              <a:t> consta de</a:t>
            </a:r>
            <a:r>
              <a:rPr lang="en-US" sz="2800" b="1" dirty="0">
                <a:solidFill>
                  <a:schemeClr val="accent4"/>
                </a:solidFill>
                <a:latin typeface="Univers" panose="020B0503020202020204" pitchFamily="34" charset="0"/>
              </a:rPr>
              <a:t> </a:t>
            </a:r>
            <a:endParaRPr lang="en-US" sz="2800" dirty="0">
              <a:solidFill>
                <a:schemeClr val="accent4"/>
              </a:solidFill>
            </a:endParaRPr>
          </a:p>
        </p:txBody>
      </p:sp>
      <p:sp>
        <p:nvSpPr>
          <p:cNvPr id="8" name="TextBox 7">
            <a:extLst>
              <a:ext uri="{FF2B5EF4-FFF2-40B4-BE49-F238E27FC236}">
                <a16:creationId xmlns:a16="http://schemas.microsoft.com/office/drawing/2014/main" id="{90B66DAA-3E88-49B6-A002-FA728394640F}"/>
              </a:ext>
            </a:extLst>
          </p:cNvPr>
          <p:cNvSpPr txBox="1"/>
          <p:nvPr/>
        </p:nvSpPr>
        <p:spPr>
          <a:xfrm>
            <a:off x="7216927" y="4867709"/>
            <a:ext cx="3657595" cy="523220"/>
          </a:xfrm>
          <a:prstGeom prst="rect">
            <a:avLst/>
          </a:prstGeom>
          <a:noFill/>
        </p:spPr>
        <p:txBody>
          <a:bodyPr wrap="square">
            <a:spAutoFit/>
          </a:bodyPr>
          <a:lstStyle/>
          <a:p>
            <a:pPr algn="ctr"/>
            <a:r>
              <a:rPr lang="es-ES" sz="2800" b="1" dirty="0">
                <a:solidFill>
                  <a:schemeClr val="accent4"/>
                </a:solidFill>
                <a:latin typeface="Univers" panose="020B0503020202020204" pitchFamily="34" charset="0"/>
              </a:rPr>
              <a:t>recursos</a:t>
            </a:r>
            <a:endParaRPr lang="es-ES" sz="2800" dirty="0">
              <a:solidFill>
                <a:schemeClr val="accent4"/>
              </a:solidFill>
            </a:endParaRPr>
          </a:p>
        </p:txBody>
      </p:sp>
      <p:sp>
        <p:nvSpPr>
          <p:cNvPr id="9" name="Oval 8">
            <a:extLst>
              <a:ext uri="{FF2B5EF4-FFF2-40B4-BE49-F238E27FC236}">
                <a16:creationId xmlns:a16="http://schemas.microsoft.com/office/drawing/2014/main" id="{03CE0CA2-CE79-4FF7-B619-E71911DE63BD}"/>
              </a:ext>
            </a:extLst>
          </p:cNvPr>
          <p:cNvSpPr/>
          <p:nvPr/>
        </p:nvSpPr>
        <p:spPr>
          <a:xfrm>
            <a:off x="8525229" y="3705043"/>
            <a:ext cx="1040993" cy="1005180"/>
          </a:xfrm>
          <a:prstGeom prst="ellipse">
            <a:avLst/>
          </a:prstGeom>
          <a:solidFill>
            <a:srgbClr val="E8CDE5"/>
          </a:solidFill>
          <a:ln w="38100">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Box 9">
            <a:extLst>
              <a:ext uri="{FF2B5EF4-FFF2-40B4-BE49-F238E27FC236}">
                <a16:creationId xmlns:a16="http://schemas.microsoft.com/office/drawing/2014/main" id="{5D979EC1-DC5F-4EF5-9B1C-AEA759D6DFB9}"/>
              </a:ext>
            </a:extLst>
          </p:cNvPr>
          <p:cNvSpPr txBox="1"/>
          <p:nvPr/>
        </p:nvSpPr>
        <p:spPr>
          <a:xfrm>
            <a:off x="8785571" y="3790069"/>
            <a:ext cx="1040993" cy="769442"/>
          </a:xfrm>
          <a:prstGeom prst="rect">
            <a:avLst/>
          </a:prstGeom>
          <a:noFill/>
        </p:spPr>
        <p:txBody>
          <a:bodyPr wrap="square" rtlCol="0">
            <a:spAutoFit/>
          </a:bodyPr>
          <a:lstStyle/>
          <a:p>
            <a:r>
              <a:rPr lang="en-US" sz="4400">
                <a:solidFill>
                  <a:schemeClr val="accent4"/>
                </a:solidFill>
                <a:latin typeface="Univers" panose="020B0503020202020204" pitchFamily="34" charset="0"/>
              </a:rPr>
              <a:t>3</a:t>
            </a:r>
          </a:p>
        </p:txBody>
      </p:sp>
      <p:sp>
        <p:nvSpPr>
          <p:cNvPr id="11" name="CuadroTexto 10">
            <a:extLst>
              <a:ext uri="{FF2B5EF4-FFF2-40B4-BE49-F238E27FC236}">
                <a16:creationId xmlns:a16="http://schemas.microsoft.com/office/drawing/2014/main" id="{9B6D9A2D-8A5B-409F-BF03-0EF06D66AA7A}"/>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04514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35BD32-058B-4036-86A5-F156FCCD9855}"/>
              </a:ext>
            </a:extLst>
          </p:cNvPr>
          <p:cNvSpPr txBox="1">
            <a:spLocks/>
          </p:cNvSpPr>
          <p:nvPr/>
        </p:nvSpPr>
        <p:spPr>
          <a:xfrm>
            <a:off x="188686" y="577076"/>
            <a:ext cx="11872685" cy="8127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4"/>
                </a:solidFill>
                <a:latin typeface="Univers" panose="020B0503020202020204" pitchFamily="34" charset="0"/>
              </a:rPr>
              <a:t>Recurso #1: Nota de antecedentes y preguntas frecuentes</a:t>
            </a:r>
          </a:p>
        </p:txBody>
      </p:sp>
      <p:sp>
        <p:nvSpPr>
          <p:cNvPr id="6" name="TextBox 5">
            <a:extLst>
              <a:ext uri="{FF2B5EF4-FFF2-40B4-BE49-F238E27FC236}">
                <a16:creationId xmlns:a16="http://schemas.microsoft.com/office/drawing/2014/main" id="{823622D1-4A6E-46F6-A14F-35B3759853FD}"/>
              </a:ext>
            </a:extLst>
          </p:cNvPr>
          <p:cNvSpPr txBox="1"/>
          <p:nvPr/>
        </p:nvSpPr>
        <p:spPr>
          <a:xfrm>
            <a:off x="4518836" y="1616991"/>
            <a:ext cx="6379536" cy="3046988"/>
          </a:xfrm>
          <a:prstGeom prst="rect">
            <a:avLst/>
          </a:prstGeom>
          <a:noFill/>
        </p:spPr>
        <p:txBody>
          <a:bodyPr wrap="square">
            <a:spAutoFit/>
          </a:bodyPr>
          <a:lstStyle/>
          <a:p>
            <a:r>
              <a:rPr lang="es-ES" sz="2400" b="1" dirty="0">
                <a:solidFill>
                  <a:schemeClr val="accent4"/>
                </a:solidFill>
                <a:latin typeface="Univers" panose="020B0503020202020204" pitchFamily="34" charset="0"/>
              </a:rPr>
              <a:t>La nota de antecedentes y las preguntas frecuentes proporcionan</a:t>
            </a:r>
            <a:r>
              <a:rPr lang="en-US" sz="2400" b="1" dirty="0">
                <a:solidFill>
                  <a:schemeClr val="accent4"/>
                </a:solidFill>
                <a:latin typeface="Univers" panose="020B0503020202020204" pitchFamily="34" charset="0"/>
              </a:rPr>
              <a:t>:</a:t>
            </a:r>
          </a:p>
          <a:p>
            <a:pPr marL="457200" indent="-457200">
              <a:buFont typeface="+mj-lt"/>
              <a:buAutoNum type="arabicPeriod"/>
            </a:pPr>
            <a:r>
              <a:rPr lang="es-ES" sz="2400" dirty="0">
                <a:solidFill>
                  <a:schemeClr val="accent4"/>
                </a:solidFill>
                <a:latin typeface="Univers" panose="020B0503020202020204" pitchFamily="34" charset="0"/>
              </a:rPr>
              <a:t>Una descripción general del paquete de recursos de la Guía de Bolsillo</a:t>
            </a:r>
            <a:endParaRPr lang="en-US" sz="2400" dirty="0">
              <a:solidFill>
                <a:schemeClr val="accent4"/>
              </a:solidFill>
              <a:latin typeface="Univers" panose="020B0503020202020204" pitchFamily="34" charset="0"/>
            </a:endParaRPr>
          </a:p>
          <a:p>
            <a:pPr marL="457200" indent="-457200">
              <a:buFont typeface="+mj-lt"/>
              <a:buAutoNum type="arabicPeriod"/>
            </a:pPr>
            <a:r>
              <a:rPr lang="es-ES" sz="2400" dirty="0">
                <a:solidFill>
                  <a:schemeClr val="accent4"/>
                </a:solidFill>
                <a:latin typeface="Univers" panose="020B0503020202020204" pitchFamily="34" charset="0"/>
              </a:rPr>
              <a:t>Mensajes / puntos de conversación clave que se pueden utilizar para la promoción y las comunicaciones estratégicas</a:t>
            </a:r>
            <a:endParaRPr lang="en-US" sz="2400" dirty="0">
              <a:solidFill>
                <a:schemeClr val="accent4"/>
              </a:solidFill>
              <a:latin typeface="Univers" panose="020B0503020202020204" pitchFamily="34" charset="0"/>
            </a:endParaRPr>
          </a:p>
        </p:txBody>
      </p:sp>
      <p:sp>
        <p:nvSpPr>
          <p:cNvPr id="7" name="CuadroTexto 6">
            <a:extLst>
              <a:ext uri="{FF2B5EF4-FFF2-40B4-BE49-F238E27FC236}">
                <a16:creationId xmlns:a16="http://schemas.microsoft.com/office/drawing/2014/main" id="{741AF4CF-8C08-4BB8-9BAC-0EF66C4D922D}"/>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3" name="Picture 2">
            <a:extLst>
              <a:ext uri="{FF2B5EF4-FFF2-40B4-BE49-F238E27FC236}">
                <a16:creationId xmlns:a16="http://schemas.microsoft.com/office/drawing/2014/main" id="{3632F5D3-42EC-4781-A1D4-486678E5F31E}"/>
              </a:ext>
            </a:extLst>
          </p:cNvPr>
          <p:cNvPicPr>
            <a:picLocks noChangeAspect="1"/>
          </p:cNvPicPr>
          <p:nvPr/>
        </p:nvPicPr>
        <p:blipFill>
          <a:blip r:embed="rId2"/>
          <a:stretch>
            <a:fillRect/>
          </a:stretch>
        </p:blipFill>
        <p:spPr>
          <a:xfrm>
            <a:off x="610640" y="1293623"/>
            <a:ext cx="3546443" cy="4596063"/>
          </a:xfrm>
          <a:prstGeom prst="rect">
            <a:avLst/>
          </a:prstGeom>
        </p:spPr>
      </p:pic>
    </p:spTree>
    <p:extLst>
      <p:ext uri="{BB962C8B-B14F-4D97-AF65-F5344CB8AC3E}">
        <p14:creationId xmlns:p14="http://schemas.microsoft.com/office/powerpoint/2010/main" val="3701501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DFCA13-2F7C-4967-AF53-7265D32CF4B7}"/>
              </a:ext>
            </a:extLst>
          </p:cNvPr>
          <p:cNvSpPr txBox="1">
            <a:spLocks/>
          </p:cNvSpPr>
          <p:nvPr/>
        </p:nvSpPr>
        <p:spPr>
          <a:xfrm>
            <a:off x="649863" y="330338"/>
            <a:ext cx="9663718"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4"/>
                </a:solidFill>
                <a:latin typeface="Univers" panose="020B0503020202020204" pitchFamily="34" charset="0"/>
              </a:rPr>
              <a:t>Recurso #2: Guía del Usuario</a:t>
            </a:r>
          </a:p>
        </p:txBody>
      </p:sp>
      <p:sp>
        <p:nvSpPr>
          <p:cNvPr id="5" name="TextBox 4">
            <a:extLst>
              <a:ext uri="{FF2B5EF4-FFF2-40B4-BE49-F238E27FC236}">
                <a16:creationId xmlns:a16="http://schemas.microsoft.com/office/drawing/2014/main" id="{E77399A5-3A2C-46CC-9729-4A708DFF22B5}"/>
              </a:ext>
            </a:extLst>
          </p:cNvPr>
          <p:cNvSpPr txBox="1"/>
          <p:nvPr/>
        </p:nvSpPr>
        <p:spPr>
          <a:xfrm>
            <a:off x="4476305" y="1012511"/>
            <a:ext cx="7570551" cy="5262979"/>
          </a:xfrm>
          <a:prstGeom prst="rect">
            <a:avLst/>
          </a:prstGeom>
          <a:noFill/>
        </p:spPr>
        <p:txBody>
          <a:bodyPr wrap="square">
            <a:spAutoFit/>
          </a:bodyPr>
          <a:lstStyle/>
          <a:p>
            <a:r>
              <a:rPr lang="es-ES" sz="2400" dirty="0">
                <a:solidFill>
                  <a:schemeClr val="accent4"/>
                </a:solidFill>
                <a:latin typeface="Univers" panose="020B0503020202020204" pitchFamily="34" charset="0"/>
              </a:rPr>
              <a:t>Destinada a ser utilizada junto con la Guía de Bolsillo y está diseñada a partir de gerentes de programa, coordinadores técnicos, líderes de equipo, supervisores y otros en un rol similar en todos los sectores que son responsables de gestionar, supervisar y desarrollar la capacidad de un equipo en el campo</a:t>
            </a:r>
            <a:r>
              <a:rPr lang="en-US" sz="2400" dirty="0">
                <a:solidFill>
                  <a:schemeClr val="accent4"/>
                </a:solidFill>
                <a:latin typeface="Univers" panose="020B0503020202020204" pitchFamily="34" charset="0"/>
              </a:rPr>
              <a:t>. </a:t>
            </a:r>
            <a:r>
              <a:rPr lang="es-ES" sz="2400" b="1" dirty="0">
                <a:solidFill>
                  <a:schemeClr val="accent4"/>
                </a:solidFill>
                <a:latin typeface="Univers" panose="020B0503020202020204" pitchFamily="34" charset="0"/>
              </a:rPr>
              <a:t>Esta Guía del Usuario está diseñada para proporcionar mensajes y consideraciones clave para </a:t>
            </a:r>
            <a:r>
              <a:rPr lang="en-US" sz="2400" b="1" dirty="0">
                <a:solidFill>
                  <a:schemeClr val="accent4"/>
                </a:solidFill>
                <a:latin typeface="Univers" panose="020B0503020202020204" pitchFamily="34" charset="0"/>
              </a:rPr>
              <a:t>: </a:t>
            </a:r>
            <a:endParaRPr lang="en-US" sz="2400" dirty="0">
              <a:solidFill>
                <a:schemeClr val="accent4"/>
              </a:solidFill>
              <a:latin typeface="Univers" panose="020B0503020202020204" pitchFamily="34" charset="0"/>
            </a:endParaRPr>
          </a:p>
          <a:p>
            <a:pPr marL="914400" lvl="1" indent="-457200">
              <a:buFont typeface="+mj-lt"/>
              <a:buAutoNum type="arabicPeriod"/>
            </a:pPr>
            <a:r>
              <a:rPr lang="es-ES" sz="2400" dirty="0">
                <a:solidFill>
                  <a:schemeClr val="accent4"/>
                </a:solidFill>
                <a:latin typeface="Univers" panose="020B0503020202020204" pitchFamily="34" charset="0"/>
              </a:rPr>
              <a:t>Prepararse y configurar su programa / intervención y</a:t>
            </a:r>
            <a:r>
              <a:rPr lang="en-US" sz="2400" dirty="0">
                <a:solidFill>
                  <a:schemeClr val="accent4"/>
                </a:solidFill>
                <a:latin typeface="Univers" panose="020B0503020202020204" pitchFamily="34" charset="0"/>
              </a:rPr>
              <a:t>; </a:t>
            </a:r>
          </a:p>
          <a:p>
            <a:pPr marL="914400" lvl="1" indent="-457200">
              <a:buFont typeface="+mj-lt"/>
              <a:buAutoNum type="arabicPeriod"/>
            </a:pPr>
            <a:r>
              <a:rPr lang="es-ES" sz="2400" dirty="0">
                <a:solidFill>
                  <a:schemeClr val="accent4"/>
                </a:solidFill>
                <a:latin typeface="Univers" panose="020B0503020202020204" pitchFamily="34" charset="0"/>
              </a:rPr>
              <a:t>Informar a su equipo sobre como apoyar a los sobrevivientes de </a:t>
            </a:r>
            <a:r>
              <a:rPr lang="es-ES" sz="2400" dirty="0" err="1">
                <a:solidFill>
                  <a:schemeClr val="accent4"/>
                </a:solidFill>
                <a:latin typeface="Univers" panose="020B0503020202020204" pitchFamily="34" charset="0"/>
              </a:rPr>
              <a:t>VG</a:t>
            </a:r>
            <a:r>
              <a:rPr lang="es-ES" sz="2400" dirty="0">
                <a:solidFill>
                  <a:schemeClr val="accent4"/>
                </a:solidFill>
                <a:latin typeface="Univers" panose="020B0503020202020204" pitchFamily="34" charset="0"/>
              </a:rPr>
              <a:t> en su trabajo diario.</a:t>
            </a:r>
            <a:endParaRPr lang="en-US" sz="2400" dirty="0">
              <a:solidFill>
                <a:schemeClr val="accent4"/>
              </a:solidFill>
              <a:latin typeface="Univers" panose="020B0503020202020204" pitchFamily="34" charset="0"/>
            </a:endParaRPr>
          </a:p>
        </p:txBody>
      </p:sp>
      <p:sp>
        <p:nvSpPr>
          <p:cNvPr id="7" name="CuadroTexto 6">
            <a:extLst>
              <a:ext uri="{FF2B5EF4-FFF2-40B4-BE49-F238E27FC236}">
                <a16:creationId xmlns:a16="http://schemas.microsoft.com/office/drawing/2014/main" id="{47601B93-59BC-4811-B194-75913E29F99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3" name="Picture 2">
            <a:extLst>
              <a:ext uri="{FF2B5EF4-FFF2-40B4-BE49-F238E27FC236}">
                <a16:creationId xmlns:a16="http://schemas.microsoft.com/office/drawing/2014/main" id="{A7274E83-ABAB-43B7-BD63-5FBD9282DA60}"/>
              </a:ext>
            </a:extLst>
          </p:cNvPr>
          <p:cNvPicPr>
            <a:picLocks noChangeAspect="1"/>
          </p:cNvPicPr>
          <p:nvPr/>
        </p:nvPicPr>
        <p:blipFill>
          <a:blip r:embed="rId2"/>
          <a:stretch>
            <a:fillRect/>
          </a:stretch>
        </p:blipFill>
        <p:spPr>
          <a:xfrm>
            <a:off x="445169" y="1143136"/>
            <a:ext cx="3734518" cy="4813669"/>
          </a:xfrm>
          <a:prstGeom prst="rect">
            <a:avLst/>
          </a:prstGeom>
        </p:spPr>
      </p:pic>
    </p:spTree>
    <p:extLst>
      <p:ext uri="{BB962C8B-B14F-4D97-AF65-F5344CB8AC3E}">
        <p14:creationId xmlns:p14="http://schemas.microsoft.com/office/powerpoint/2010/main" val="302446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0E3CBD-67D2-4487-88B6-43360F526922}"/>
              </a:ext>
            </a:extLst>
          </p:cNvPr>
          <p:cNvSpPr>
            <a:spLocks noGrp="1"/>
          </p:cNvSpPr>
          <p:nvPr/>
        </p:nvSpPr>
        <p:spPr>
          <a:xfrm>
            <a:off x="700615" y="780734"/>
            <a:ext cx="10790770" cy="8127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r>
              <a:rPr lang="es-ES" b="1" dirty="0">
                <a:solidFill>
                  <a:schemeClr val="accent4"/>
                </a:solidFill>
                <a:latin typeface="Univers" panose="020B0503020202020204" pitchFamily="34" charset="0"/>
              </a:rPr>
              <a:t>Recurso #3: La Guía de Bolsillo sobre la </a:t>
            </a:r>
            <a:r>
              <a:rPr lang="es-ES" b="1" dirty="0" err="1">
                <a:solidFill>
                  <a:schemeClr val="accent4"/>
                </a:solidFill>
                <a:latin typeface="Univers" panose="020B0503020202020204" pitchFamily="34" charset="0"/>
              </a:rPr>
              <a:t>VG</a:t>
            </a:r>
            <a:endParaRPr lang="es-ES" b="1" dirty="0">
              <a:solidFill>
                <a:schemeClr val="accent4"/>
              </a:solidFill>
              <a:latin typeface="Univers" panose="020B0503020202020204" pitchFamily="34" charset="0"/>
            </a:endParaRPr>
          </a:p>
        </p:txBody>
      </p:sp>
      <p:sp>
        <p:nvSpPr>
          <p:cNvPr id="5" name="TextBox 4">
            <a:extLst>
              <a:ext uri="{FF2B5EF4-FFF2-40B4-BE49-F238E27FC236}">
                <a16:creationId xmlns:a16="http://schemas.microsoft.com/office/drawing/2014/main" id="{03356C2F-F69E-4768-9B5A-EE4FA346A8F2}"/>
              </a:ext>
            </a:extLst>
          </p:cNvPr>
          <p:cNvSpPr txBox="1"/>
          <p:nvPr/>
        </p:nvSpPr>
        <p:spPr>
          <a:xfrm>
            <a:off x="4008244" y="1593533"/>
            <a:ext cx="7483141" cy="415498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400" dirty="0">
                <a:solidFill>
                  <a:schemeClr val="accent4"/>
                </a:solidFill>
                <a:latin typeface="Univers" panose="020B0503020202020204" pitchFamily="34" charset="0"/>
              </a:rPr>
              <a:t>Una guía paso a paso para especialistas en </a:t>
            </a:r>
            <a:r>
              <a:rPr lang="es-ES" sz="2400" dirty="0" err="1">
                <a:solidFill>
                  <a:schemeClr val="accent4"/>
                </a:solidFill>
                <a:latin typeface="Univers" panose="020B0503020202020204" pitchFamily="34" charset="0"/>
              </a:rPr>
              <a:t>VG</a:t>
            </a:r>
            <a:r>
              <a:rPr lang="es-ES" sz="2400" dirty="0">
                <a:solidFill>
                  <a:schemeClr val="accent4"/>
                </a:solidFill>
                <a:latin typeface="Univers" panose="020B0503020202020204" pitchFamily="34" charset="0"/>
              </a:rPr>
              <a:t> sobre como apoyar a los sobrevivientes de </a:t>
            </a:r>
            <a:r>
              <a:rPr lang="es-ES" sz="2400" dirty="0" err="1">
                <a:solidFill>
                  <a:schemeClr val="accent4"/>
                </a:solidFill>
                <a:latin typeface="Univers" panose="020B0503020202020204" pitchFamily="34" charset="0"/>
              </a:rPr>
              <a:t>VG</a:t>
            </a:r>
            <a:r>
              <a:rPr lang="es-ES" sz="2400" dirty="0">
                <a:solidFill>
                  <a:schemeClr val="accent4"/>
                </a:solidFill>
                <a:latin typeface="Univers" panose="020B0503020202020204" pitchFamily="34" charset="0"/>
              </a:rPr>
              <a:t> cuando reciben una divulgación de </a:t>
            </a:r>
            <a:r>
              <a:rPr lang="es-ES" sz="2400" dirty="0" err="1">
                <a:solidFill>
                  <a:schemeClr val="accent4"/>
                </a:solidFill>
                <a:latin typeface="Univers" panose="020B0503020202020204" pitchFamily="34" charset="0"/>
              </a:rPr>
              <a:t>VG</a:t>
            </a:r>
            <a:endParaRPr lang="en-US" sz="2000" dirty="0">
              <a:solidFill>
                <a:schemeClr val="accent4"/>
              </a:solidFill>
              <a:latin typeface="Univers" panose="020B0503020202020204" pitchFamily="34" charset="0"/>
            </a:endParaRPr>
          </a:p>
          <a:p>
            <a:pPr marL="457200" indent="-457200">
              <a:buFont typeface="Arial" panose="020B0604020202020204" pitchFamily="34" charset="0"/>
              <a:buChar char="•"/>
            </a:pPr>
            <a:r>
              <a:rPr lang="es-ES" sz="2400" b="1" dirty="0">
                <a:solidFill>
                  <a:schemeClr val="accent4"/>
                </a:solidFill>
                <a:latin typeface="Univers" panose="020B0503020202020204" pitchFamily="34" charset="0"/>
              </a:rPr>
              <a:t>Basada en el Marco de Primeros Auxilios Psicológicos (Observar, Escuchar y Vincular), incluye mensajes que puede compartir directamente con el sobreviviente una vez que se lo revelen</a:t>
            </a:r>
            <a:endParaRPr lang="en-US" sz="2400" b="1" dirty="0">
              <a:solidFill>
                <a:schemeClr val="accent4"/>
              </a:solidFill>
              <a:latin typeface="Univers" panose="020B0503020202020204" pitchFamily="34" charset="0"/>
            </a:endParaRPr>
          </a:p>
          <a:p>
            <a:pPr marL="457200" indent="-457200">
              <a:buFont typeface="Arial" panose="020B0604020202020204" pitchFamily="34" charset="0"/>
              <a:buChar char="•"/>
            </a:pPr>
            <a:r>
              <a:rPr lang="es-ES" sz="2400" dirty="0">
                <a:solidFill>
                  <a:schemeClr val="accent4"/>
                </a:solidFill>
                <a:latin typeface="Univers" panose="020B0503020202020204" pitchFamily="34" charset="0"/>
              </a:rPr>
              <a:t>Acompañada por la aplicación móvil </a:t>
            </a:r>
            <a:r>
              <a:rPr lang="es-ES" sz="2400" dirty="0" err="1">
                <a:solidFill>
                  <a:schemeClr val="accent4"/>
                </a:solidFill>
                <a:latin typeface="Univers" panose="020B0503020202020204" pitchFamily="34" charset="0"/>
              </a:rPr>
              <a:t>GBV</a:t>
            </a:r>
            <a:r>
              <a:rPr lang="es-ES" sz="2400" dirty="0">
                <a:solidFill>
                  <a:schemeClr val="accent4"/>
                </a:solidFill>
                <a:latin typeface="Univers" panose="020B0503020202020204" pitchFamily="34" charset="0"/>
              </a:rPr>
              <a:t> Pocket </a:t>
            </a:r>
            <a:r>
              <a:rPr lang="es-ES" sz="2400" dirty="0" err="1">
                <a:solidFill>
                  <a:schemeClr val="accent4"/>
                </a:solidFill>
                <a:latin typeface="Univers" panose="020B0503020202020204" pitchFamily="34" charset="0"/>
              </a:rPr>
              <a:t>Guide</a:t>
            </a:r>
            <a:r>
              <a:rPr lang="es-ES" sz="2400" dirty="0">
                <a:solidFill>
                  <a:schemeClr val="accent4"/>
                </a:solidFill>
                <a:latin typeface="Univers" panose="020B0503020202020204" pitchFamily="34" charset="0"/>
              </a:rPr>
              <a:t>, ahora disponible en más de 12 idiomas (más adelante)</a:t>
            </a:r>
            <a:endParaRPr lang="en-US" sz="2400" dirty="0">
              <a:solidFill>
                <a:schemeClr val="accent4"/>
              </a:solidFill>
              <a:latin typeface="Univers" panose="020B0503020202020204" pitchFamily="34" charset="0"/>
            </a:endParaRPr>
          </a:p>
        </p:txBody>
      </p:sp>
      <p:sp>
        <p:nvSpPr>
          <p:cNvPr id="7" name="CuadroTexto 6">
            <a:extLst>
              <a:ext uri="{FF2B5EF4-FFF2-40B4-BE49-F238E27FC236}">
                <a16:creationId xmlns:a16="http://schemas.microsoft.com/office/drawing/2014/main" id="{539DE97B-8BD9-42AF-9ACC-56A3DD7E888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8" name="Picture 7">
            <a:extLst>
              <a:ext uri="{FF2B5EF4-FFF2-40B4-BE49-F238E27FC236}">
                <a16:creationId xmlns:a16="http://schemas.microsoft.com/office/drawing/2014/main" id="{F872BDBF-3883-4AF2-80EC-C6FF05626CE6}"/>
              </a:ext>
            </a:extLst>
          </p:cNvPr>
          <p:cNvPicPr>
            <a:picLocks noChangeAspect="1"/>
          </p:cNvPicPr>
          <p:nvPr/>
        </p:nvPicPr>
        <p:blipFill>
          <a:blip r:embed="rId3"/>
          <a:stretch>
            <a:fillRect/>
          </a:stretch>
        </p:blipFill>
        <p:spPr>
          <a:xfrm>
            <a:off x="846722" y="1425165"/>
            <a:ext cx="3015415" cy="4634699"/>
          </a:xfrm>
          <a:prstGeom prst="rect">
            <a:avLst/>
          </a:prstGeom>
        </p:spPr>
      </p:pic>
    </p:spTree>
    <p:extLst>
      <p:ext uri="{BB962C8B-B14F-4D97-AF65-F5344CB8AC3E}">
        <p14:creationId xmlns:p14="http://schemas.microsoft.com/office/powerpoint/2010/main" val="194801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ED67A6-66CA-412E-968A-4F4E37C46868}"/>
              </a:ext>
            </a:extLst>
          </p:cNvPr>
          <p:cNvSpPr txBox="1">
            <a:spLocks/>
          </p:cNvSpPr>
          <p:nvPr/>
        </p:nvSpPr>
        <p:spPr>
          <a:xfrm>
            <a:off x="649863" y="577076"/>
            <a:ext cx="7577856"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latin typeface="Univers" panose="020B0503020202020204" pitchFamily="34" charset="0"/>
              </a:rPr>
              <a:t>RESUMEN DE TEMAS</a:t>
            </a:r>
          </a:p>
        </p:txBody>
      </p:sp>
      <p:sp>
        <p:nvSpPr>
          <p:cNvPr id="5" name="TextBox 4">
            <a:extLst>
              <a:ext uri="{FF2B5EF4-FFF2-40B4-BE49-F238E27FC236}">
                <a16:creationId xmlns:a16="http://schemas.microsoft.com/office/drawing/2014/main" id="{EEAFEA37-445A-47F9-A8BA-62C120201918}"/>
              </a:ext>
            </a:extLst>
          </p:cNvPr>
          <p:cNvSpPr txBox="1"/>
          <p:nvPr/>
        </p:nvSpPr>
        <p:spPr>
          <a:xfrm>
            <a:off x="847023" y="1389875"/>
            <a:ext cx="10048775" cy="4832092"/>
          </a:xfrm>
          <a:prstGeom prst="rect">
            <a:avLst/>
          </a:prstGeom>
          <a:noFill/>
        </p:spPr>
        <p:txBody>
          <a:bodyPr wrap="square" rtlCol="0">
            <a:spAutoFit/>
          </a:bodyPr>
          <a:lstStyle/>
          <a:p>
            <a:pPr marL="400050" indent="-400050">
              <a:buFont typeface="+mj-lt"/>
              <a:buAutoNum type="romanUcPeriod"/>
            </a:pPr>
            <a:r>
              <a:rPr lang="es-ES" sz="2400" dirty="0">
                <a:solidFill>
                  <a:schemeClr val="accent4"/>
                </a:solidFill>
                <a:latin typeface="Univers" panose="020B0503020202020204" pitchFamily="34" charset="0"/>
              </a:rPr>
              <a:t>Introducción </a:t>
            </a:r>
          </a:p>
          <a:p>
            <a:pPr marL="400050" indent="-400050">
              <a:buFont typeface="+mj-lt"/>
              <a:buAutoNum type="romanUcPeriod"/>
            </a:pPr>
            <a:r>
              <a:rPr lang="es-ES" sz="2400" dirty="0">
                <a:solidFill>
                  <a:schemeClr val="accent4"/>
                </a:solidFill>
                <a:latin typeface="Univers" panose="020B0503020202020204" pitchFamily="34" charset="0"/>
              </a:rPr>
              <a:t>Conceptos Básicos de la Violencia de Género</a:t>
            </a:r>
          </a:p>
          <a:p>
            <a:pPr marL="400050" indent="-400050">
              <a:buFont typeface="+mj-lt"/>
              <a:buAutoNum type="romanUcPeriod"/>
            </a:pPr>
            <a:r>
              <a:rPr lang="es-ES" sz="2400" dirty="0">
                <a:solidFill>
                  <a:schemeClr val="accent4"/>
                </a:solidFill>
                <a:latin typeface="Univers" panose="020B0503020202020204" pitchFamily="34" charset="0"/>
              </a:rPr>
              <a:t>Comprender su papel como actor especializado no relacionado con la violencia de género</a:t>
            </a:r>
          </a:p>
          <a:p>
            <a:pPr marL="400050" indent="-400050">
              <a:buFont typeface="+mj-lt"/>
              <a:buAutoNum type="romanUcPeriod"/>
            </a:pPr>
            <a:r>
              <a:rPr lang="es-ES" sz="2400" dirty="0">
                <a:solidFill>
                  <a:schemeClr val="accent4"/>
                </a:solidFill>
                <a:latin typeface="Univers" panose="020B0503020202020204" pitchFamily="34" charset="0"/>
              </a:rPr>
              <a:t>Presentando el enfoque centrado en el sobreviviente</a:t>
            </a:r>
          </a:p>
          <a:p>
            <a:pPr marL="400050" indent="-400050">
              <a:buFont typeface="+mj-lt"/>
              <a:buAutoNum type="romanUcPeriod"/>
            </a:pPr>
            <a:r>
              <a:rPr lang="es-ES" sz="2400" dirty="0">
                <a:solidFill>
                  <a:schemeClr val="accent4"/>
                </a:solidFill>
                <a:latin typeface="Univers" panose="020B0503020202020204" pitchFamily="34" charset="0"/>
              </a:rPr>
              <a:t>Presentación de la Guía de Bolsillo sobre Violencia de Género (Prepararse, Observar, Escuchar, Vincular)</a:t>
            </a:r>
          </a:p>
          <a:p>
            <a:pPr marL="400050" indent="-400050">
              <a:buFont typeface="+mj-lt"/>
              <a:buAutoNum type="romanUcPeriod"/>
            </a:pPr>
            <a:r>
              <a:rPr lang="es-ES" sz="2400" dirty="0">
                <a:solidFill>
                  <a:schemeClr val="accent4"/>
                </a:solidFill>
                <a:latin typeface="Univers" panose="020B0503020202020204" pitchFamily="34" charset="0"/>
              </a:rPr>
              <a:t> Prepararse</a:t>
            </a:r>
          </a:p>
          <a:p>
            <a:pPr marL="400050" indent="-400050">
              <a:buFont typeface="+mj-lt"/>
              <a:buAutoNum type="romanUcPeriod"/>
            </a:pPr>
            <a:r>
              <a:rPr lang="es-ES" sz="2400" dirty="0">
                <a:solidFill>
                  <a:schemeClr val="accent4"/>
                </a:solidFill>
                <a:latin typeface="Univers" panose="020B0503020202020204" pitchFamily="34" charset="0"/>
              </a:rPr>
              <a:t> Observar</a:t>
            </a:r>
          </a:p>
          <a:p>
            <a:pPr marL="400050" indent="-400050">
              <a:buFont typeface="+mj-lt"/>
              <a:buAutoNum type="romanUcPeriod"/>
            </a:pPr>
            <a:r>
              <a:rPr lang="es-ES" sz="2400" dirty="0">
                <a:solidFill>
                  <a:schemeClr val="accent4"/>
                </a:solidFill>
                <a:latin typeface="Univers" panose="020B0503020202020204" pitchFamily="34" charset="0"/>
              </a:rPr>
              <a:t> Escuchar </a:t>
            </a:r>
          </a:p>
          <a:p>
            <a:pPr marL="400050" indent="-400050">
              <a:buFont typeface="+mj-lt"/>
              <a:buAutoNum type="romanUcPeriod"/>
            </a:pPr>
            <a:r>
              <a:rPr lang="es-ES" sz="2400" dirty="0">
                <a:solidFill>
                  <a:schemeClr val="accent4"/>
                </a:solidFill>
                <a:latin typeface="Univers" panose="020B0503020202020204" pitchFamily="34" charset="0"/>
              </a:rPr>
              <a:t> Vincular</a:t>
            </a:r>
          </a:p>
          <a:p>
            <a:pPr marL="400050" indent="-400050">
              <a:buFont typeface="+mj-lt"/>
              <a:buAutoNum type="romanUcPeriod"/>
            </a:pPr>
            <a:r>
              <a:rPr lang="es-ES" sz="2400" dirty="0">
                <a:solidFill>
                  <a:schemeClr val="accent4"/>
                </a:solidFill>
                <a:latin typeface="Univers" panose="020B0503020202020204" pitchFamily="34" charset="0"/>
              </a:rPr>
              <a:t>Combinando todo los elementos</a:t>
            </a:r>
          </a:p>
          <a:p>
            <a:pPr marL="400050" indent="-400050">
              <a:buFont typeface="+mj-lt"/>
              <a:buAutoNum type="romanUcPeriod"/>
            </a:pPr>
            <a:endParaRPr lang="en-US" sz="2000" dirty="0">
              <a:solidFill>
                <a:schemeClr val="accent4"/>
              </a:solidFill>
            </a:endParaRPr>
          </a:p>
        </p:txBody>
      </p:sp>
      <p:sp>
        <p:nvSpPr>
          <p:cNvPr id="6" name="CuadroTexto 5">
            <a:extLst>
              <a:ext uri="{FF2B5EF4-FFF2-40B4-BE49-F238E27FC236}">
                <a16:creationId xmlns:a16="http://schemas.microsoft.com/office/drawing/2014/main" id="{D35A1015-AC8A-480D-9C53-49CC2D707CBF}"/>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94295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A8769-BBF8-4803-9752-39A7234B9CEB}"/>
              </a:ext>
            </a:extLst>
          </p:cNvPr>
          <p:cNvSpPr txBox="1">
            <a:spLocks/>
          </p:cNvSpPr>
          <p:nvPr/>
        </p:nvSpPr>
        <p:spPr>
          <a:xfrm>
            <a:off x="1324257" y="541696"/>
            <a:ext cx="9782024" cy="1208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latin typeface="Univers" panose="020B0503020202020204" pitchFamily="34" charset="0"/>
              </a:rPr>
              <a:t>La Guía de Bolsillo sobre la </a:t>
            </a:r>
            <a:r>
              <a:rPr lang="es-ES" sz="3600" b="1" dirty="0" err="1">
                <a:latin typeface="Univers" panose="020B0503020202020204" pitchFamily="34" charset="0"/>
              </a:rPr>
              <a:t>VG</a:t>
            </a:r>
            <a:r>
              <a:rPr lang="es-ES" sz="3600" b="1" dirty="0">
                <a:latin typeface="Univers" panose="020B0503020202020204" pitchFamily="34" charset="0"/>
              </a:rPr>
              <a:t> se basa en el Marco de Primeros Auxilios Psicológicos</a:t>
            </a:r>
            <a:endParaRPr lang="en-US" sz="3600" b="1" dirty="0">
              <a:latin typeface="Univers" panose="020B0503020202020204" pitchFamily="34" charset="0"/>
            </a:endParaRPr>
          </a:p>
        </p:txBody>
      </p:sp>
      <p:sp>
        <p:nvSpPr>
          <p:cNvPr id="5" name="Rectangle 4">
            <a:extLst>
              <a:ext uri="{FF2B5EF4-FFF2-40B4-BE49-F238E27FC236}">
                <a16:creationId xmlns:a16="http://schemas.microsoft.com/office/drawing/2014/main" id="{558CD498-6F3F-462E-A190-2BE74DA53077}"/>
              </a:ext>
            </a:extLst>
          </p:cNvPr>
          <p:cNvSpPr/>
          <p:nvPr/>
        </p:nvSpPr>
        <p:spPr>
          <a:xfrm>
            <a:off x="309016" y="5160879"/>
            <a:ext cx="11372045" cy="1077218"/>
          </a:xfrm>
          <a:prstGeom prst="rect">
            <a:avLst/>
          </a:prstGeom>
        </p:spPr>
        <p:txBody>
          <a:bodyPr wrap="square">
            <a:spAutoFit/>
          </a:bodyPr>
          <a:lstStyle/>
          <a:p>
            <a:pPr algn="ctr"/>
            <a:r>
              <a:rPr lang="es-ES" sz="3200" b="1" dirty="0">
                <a:solidFill>
                  <a:srgbClr val="791E77"/>
                </a:solidFill>
                <a:latin typeface="Univers" panose="020B0503020202020204" pitchFamily="34" charset="0"/>
              </a:rPr>
              <a:t>y promueve el uso del enfoque centrado en el sobreviviente</a:t>
            </a:r>
            <a:endParaRPr lang="en-US" sz="3200" b="1" dirty="0">
              <a:solidFill>
                <a:srgbClr val="791E77"/>
              </a:solidFill>
              <a:latin typeface="Univers" panose="020B0503020202020204" pitchFamily="34" charset="0"/>
            </a:endParaRPr>
          </a:p>
        </p:txBody>
      </p:sp>
      <p:grpSp>
        <p:nvGrpSpPr>
          <p:cNvPr id="6" name="Group 5">
            <a:extLst>
              <a:ext uri="{FF2B5EF4-FFF2-40B4-BE49-F238E27FC236}">
                <a16:creationId xmlns:a16="http://schemas.microsoft.com/office/drawing/2014/main" id="{D7D83B62-0DD0-42E8-8638-A869012B6EA4}"/>
              </a:ext>
            </a:extLst>
          </p:cNvPr>
          <p:cNvGrpSpPr/>
          <p:nvPr/>
        </p:nvGrpSpPr>
        <p:grpSpPr>
          <a:xfrm>
            <a:off x="4526193" y="1882982"/>
            <a:ext cx="3378152" cy="3344301"/>
            <a:chOff x="1899846" y="2018697"/>
            <a:chExt cx="3069196" cy="2704894"/>
          </a:xfrm>
        </p:grpSpPr>
        <p:sp>
          <p:nvSpPr>
            <p:cNvPr id="7" name="Rectangle 6">
              <a:extLst>
                <a:ext uri="{FF2B5EF4-FFF2-40B4-BE49-F238E27FC236}">
                  <a16:creationId xmlns:a16="http://schemas.microsoft.com/office/drawing/2014/main" id="{41AC97D8-72D0-4514-BD8F-3765F1FD22DD}"/>
                </a:ext>
              </a:extLst>
            </p:cNvPr>
            <p:cNvSpPr/>
            <p:nvPr/>
          </p:nvSpPr>
          <p:spPr>
            <a:xfrm>
              <a:off x="1899847" y="2018697"/>
              <a:ext cx="3069195" cy="472970"/>
            </a:xfrm>
            <a:prstGeom prst="rect">
              <a:avLst/>
            </a:prstGeom>
            <a:solidFill>
              <a:srgbClr val="791E77"/>
            </a:solidFill>
          </p:spPr>
          <p:txBody>
            <a:bodyPr wrap="square">
              <a:spAutoFit/>
            </a:bodyPr>
            <a:lstStyle/>
            <a:p>
              <a:pPr algn="ctr"/>
              <a:r>
                <a:rPr lang="es-ES" sz="3200" b="1" dirty="0">
                  <a:solidFill>
                    <a:schemeClr val="bg2"/>
                  </a:solidFill>
                  <a:latin typeface="Univers" panose="020B0503020202020204" pitchFamily="34" charset="0"/>
                </a:rPr>
                <a:t>PREPARARSE</a:t>
              </a:r>
            </a:p>
          </p:txBody>
        </p:sp>
        <p:sp>
          <p:nvSpPr>
            <p:cNvPr id="8" name="Rectangle 7">
              <a:extLst>
                <a:ext uri="{FF2B5EF4-FFF2-40B4-BE49-F238E27FC236}">
                  <a16:creationId xmlns:a16="http://schemas.microsoft.com/office/drawing/2014/main" id="{EC24A0D9-B894-47E9-B0C3-E9B76ABAE40A}"/>
                </a:ext>
              </a:extLst>
            </p:cNvPr>
            <p:cNvSpPr/>
            <p:nvPr/>
          </p:nvSpPr>
          <p:spPr>
            <a:xfrm>
              <a:off x="1899846" y="2765277"/>
              <a:ext cx="3069195" cy="472970"/>
            </a:xfrm>
            <a:prstGeom prst="rect">
              <a:avLst/>
            </a:prstGeom>
            <a:solidFill>
              <a:schemeClr val="accent5">
                <a:lumMod val="20000"/>
                <a:lumOff val="80000"/>
              </a:schemeClr>
            </a:solidFill>
          </p:spPr>
          <p:txBody>
            <a:bodyPr wrap="square">
              <a:spAutoFit/>
            </a:bodyPr>
            <a:lstStyle/>
            <a:p>
              <a:pPr algn="ctr"/>
              <a:r>
                <a:rPr lang="es-ES" sz="3200" b="1" dirty="0">
                  <a:solidFill>
                    <a:srgbClr val="791E77"/>
                  </a:solidFill>
                  <a:latin typeface="Univers" panose="020B0503020202020204" pitchFamily="34" charset="0"/>
                </a:rPr>
                <a:t>OBSERVAR</a:t>
              </a:r>
            </a:p>
          </p:txBody>
        </p:sp>
        <p:sp>
          <p:nvSpPr>
            <p:cNvPr id="9" name="Rectangle 8">
              <a:extLst>
                <a:ext uri="{FF2B5EF4-FFF2-40B4-BE49-F238E27FC236}">
                  <a16:creationId xmlns:a16="http://schemas.microsoft.com/office/drawing/2014/main" id="{EBD5CC2B-B016-4184-927A-4418E44FA6DE}"/>
                </a:ext>
              </a:extLst>
            </p:cNvPr>
            <p:cNvSpPr/>
            <p:nvPr/>
          </p:nvSpPr>
          <p:spPr>
            <a:xfrm>
              <a:off x="1899846" y="3507949"/>
              <a:ext cx="3069195" cy="472970"/>
            </a:xfrm>
            <a:prstGeom prst="rect">
              <a:avLst/>
            </a:prstGeom>
            <a:solidFill>
              <a:srgbClr val="791E77"/>
            </a:solidFill>
          </p:spPr>
          <p:txBody>
            <a:bodyPr wrap="square">
              <a:spAutoFit/>
            </a:bodyPr>
            <a:lstStyle/>
            <a:p>
              <a:pPr algn="ctr"/>
              <a:r>
                <a:rPr lang="es-ES" sz="3200" b="1" dirty="0">
                  <a:solidFill>
                    <a:schemeClr val="bg2"/>
                  </a:solidFill>
                  <a:latin typeface="Univers" panose="020B0503020202020204" pitchFamily="34" charset="0"/>
                </a:rPr>
                <a:t>ESCUCHAR</a:t>
              </a:r>
            </a:p>
          </p:txBody>
        </p:sp>
        <p:sp>
          <p:nvSpPr>
            <p:cNvPr id="10" name="Rectangle 9">
              <a:extLst>
                <a:ext uri="{FF2B5EF4-FFF2-40B4-BE49-F238E27FC236}">
                  <a16:creationId xmlns:a16="http://schemas.microsoft.com/office/drawing/2014/main" id="{665DF98F-2C9F-405E-B81F-1C2124C34D5F}"/>
                </a:ext>
              </a:extLst>
            </p:cNvPr>
            <p:cNvSpPr/>
            <p:nvPr/>
          </p:nvSpPr>
          <p:spPr>
            <a:xfrm>
              <a:off x="1899846" y="4250621"/>
              <a:ext cx="3069195" cy="472970"/>
            </a:xfrm>
            <a:prstGeom prst="rect">
              <a:avLst/>
            </a:prstGeom>
            <a:solidFill>
              <a:schemeClr val="accent5">
                <a:lumMod val="20000"/>
                <a:lumOff val="80000"/>
              </a:schemeClr>
            </a:solidFill>
          </p:spPr>
          <p:txBody>
            <a:bodyPr wrap="square">
              <a:spAutoFit/>
            </a:bodyPr>
            <a:lstStyle/>
            <a:p>
              <a:pPr algn="ctr"/>
              <a:r>
                <a:rPr lang="es-ES" sz="3200" b="1" dirty="0">
                  <a:solidFill>
                    <a:srgbClr val="791E77"/>
                  </a:solidFill>
                  <a:latin typeface="Univers" panose="020B0503020202020204" pitchFamily="34" charset="0"/>
                </a:rPr>
                <a:t>VINCULAR</a:t>
              </a:r>
            </a:p>
          </p:txBody>
        </p:sp>
      </p:grpSp>
      <p:sp>
        <p:nvSpPr>
          <p:cNvPr id="11" name="CuadroTexto 10">
            <a:extLst>
              <a:ext uri="{FF2B5EF4-FFF2-40B4-BE49-F238E27FC236}">
                <a16:creationId xmlns:a16="http://schemas.microsoft.com/office/drawing/2014/main" id="{80AE5308-2D8A-40BF-9B54-2922F68FD6FC}"/>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8274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04B91-EAE1-46F5-ADF1-4BC9F66B89DD}"/>
              </a:ext>
            </a:extLst>
          </p:cNvPr>
          <p:cNvSpPr txBox="1">
            <a:spLocks/>
          </p:cNvSpPr>
          <p:nvPr/>
        </p:nvSpPr>
        <p:spPr>
          <a:xfrm>
            <a:off x="1541813" y="1788846"/>
            <a:ext cx="5895067" cy="16401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Orientación Paso a Paso desde un enfoque centrado en el sobreviviente</a:t>
            </a:r>
            <a:endParaRPr lang="en-US" b="1" dirty="0">
              <a:latin typeface="Univers" panose="020B0503020202020204" pitchFamily="34" charset="0"/>
            </a:endParaRPr>
          </a:p>
        </p:txBody>
      </p:sp>
      <p:pic>
        <p:nvPicPr>
          <p:cNvPr id="5" name="Picture 4">
            <a:extLst>
              <a:ext uri="{FF2B5EF4-FFF2-40B4-BE49-F238E27FC236}">
                <a16:creationId xmlns:a16="http://schemas.microsoft.com/office/drawing/2014/main" id="{5ECE1C22-592F-4542-9953-72CE28775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4246">
            <a:off x="7844240" y="1691922"/>
            <a:ext cx="1071892" cy="1076267"/>
          </a:xfrm>
          <a:prstGeom prst="rect">
            <a:avLst/>
          </a:prstGeom>
        </p:spPr>
      </p:pic>
      <p:pic>
        <p:nvPicPr>
          <p:cNvPr id="6" name="Picture 5">
            <a:extLst>
              <a:ext uri="{FF2B5EF4-FFF2-40B4-BE49-F238E27FC236}">
                <a16:creationId xmlns:a16="http://schemas.microsoft.com/office/drawing/2014/main" id="{45EFB8AE-12D3-4449-8527-8B39D1EDD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39212">
            <a:off x="5591455" y="4471806"/>
            <a:ext cx="1071892" cy="1076267"/>
          </a:xfrm>
          <a:prstGeom prst="rect">
            <a:avLst/>
          </a:prstGeom>
        </p:spPr>
      </p:pic>
      <p:pic>
        <p:nvPicPr>
          <p:cNvPr id="7" name="Picture 6">
            <a:extLst>
              <a:ext uri="{FF2B5EF4-FFF2-40B4-BE49-F238E27FC236}">
                <a16:creationId xmlns:a16="http://schemas.microsoft.com/office/drawing/2014/main" id="{FCF88100-B7A4-4C65-A526-EECE60B32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49383">
            <a:off x="7540576" y="3636886"/>
            <a:ext cx="1071892" cy="1076267"/>
          </a:xfrm>
          <a:prstGeom prst="rect">
            <a:avLst/>
          </a:prstGeom>
        </p:spPr>
      </p:pic>
      <p:sp>
        <p:nvSpPr>
          <p:cNvPr id="8" name="CuadroTexto 7">
            <a:extLst>
              <a:ext uri="{FF2B5EF4-FFF2-40B4-BE49-F238E27FC236}">
                <a16:creationId xmlns:a16="http://schemas.microsoft.com/office/drawing/2014/main" id="{6B0BCBBA-80C8-4CE8-A8DE-69EDFE4D26F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27928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4B926C-6D72-4482-93C7-E9CC3119C8A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5" name="Picture 4">
            <a:extLst>
              <a:ext uri="{FF2B5EF4-FFF2-40B4-BE49-F238E27FC236}">
                <a16:creationId xmlns:a16="http://schemas.microsoft.com/office/drawing/2014/main" id="{624FDE5E-71A1-4145-951B-3389355BA081}"/>
              </a:ext>
            </a:extLst>
          </p:cNvPr>
          <p:cNvPicPr>
            <a:picLocks noChangeAspect="1"/>
          </p:cNvPicPr>
          <p:nvPr/>
        </p:nvPicPr>
        <p:blipFill>
          <a:blip r:embed="rId3"/>
          <a:stretch>
            <a:fillRect/>
          </a:stretch>
        </p:blipFill>
        <p:spPr>
          <a:xfrm>
            <a:off x="3485147" y="0"/>
            <a:ext cx="5221705" cy="6148137"/>
          </a:xfrm>
          <a:prstGeom prst="rect">
            <a:avLst/>
          </a:prstGeom>
        </p:spPr>
      </p:pic>
    </p:spTree>
    <p:extLst>
      <p:ext uri="{BB962C8B-B14F-4D97-AF65-F5344CB8AC3E}">
        <p14:creationId xmlns:p14="http://schemas.microsoft.com/office/powerpoint/2010/main" val="299022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C36A1A-836C-41B1-BED4-7265067B5887}"/>
              </a:ext>
            </a:extLst>
          </p:cNvPr>
          <p:cNvGrpSpPr/>
          <p:nvPr/>
        </p:nvGrpSpPr>
        <p:grpSpPr>
          <a:xfrm>
            <a:off x="4406924" y="2056348"/>
            <a:ext cx="3378152" cy="3344301"/>
            <a:chOff x="1899846" y="2018697"/>
            <a:chExt cx="3069196" cy="2704894"/>
          </a:xfrm>
        </p:grpSpPr>
        <p:sp>
          <p:nvSpPr>
            <p:cNvPr id="5" name="Rectangle 4">
              <a:extLst>
                <a:ext uri="{FF2B5EF4-FFF2-40B4-BE49-F238E27FC236}">
                  <a16:creationId xmlns:a16="http://schemas.microsoft.com/office/drawing/2014/main" id="{D32FC16A-7FBC-4546-8BC4-88DB44A2F060}"/>
                </a:ext>
              </a:extLst>
            </p:cNvPr>
            <p:cNvSpPr/>
            <p:nvPr/>
          </p:nvSpPr>
          <p:spPr>
            <a:xfrm>
              <a:off x="1899847" y="2018697"/>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PREPARARSE</a:t>
              </a:r>
            </a:p>
          </p:txBody>
        </p:sp>
        <p:sp>
          <p:nvSpPr>
            <p:cNvPr id="6" name="Rectangle 5">
              <a:extLst>
                <a:ext uri="{FF2B5EF4-FFF2-40B4-BE49-F238E27FC236}">
                  <a16:creationId xmlns:a16="http://schemas.microsoft.com/office/drawing/2014/main" id="{C02E7931-31AC-4DAE-87BA-764DB101F9AD}"/>
                </a:ext>
              </a:extLst>
            </p:cNvPr>
            <p:cNvSpPr/>
            <p:nvPr/>
          </p:nvSpPr>
          <p:spPr>
            <a:xfrm>
              <a:off x="1899846" y="2765277"/>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OBSERVAR</a:t>
              </a:r>
            </a:p>
          </p:txBody>
        </p:sp>
        <p:sp>
          <p:nvSpPr>
            <p:cNvPr id="7" name="Rectangle 6">
              <a:extLst>
                <a:ext uri="{FF2B5EF4-FFF2-40B4-BE49-F238E27FC236}">
                  <a16:creationId xmlns:a16="http://schemas.microsoft.com/office/drawing/2014/main" id="{76CE36B8-D700-4DD8-83C5-A240A37AC417}"/>
                </a:ext>
              </a:extLst>
            </p:cNvPr>
            <p:cNvSpPr/>
            <p:nvPr/>
          </p:nvSpPr>
          <p:spPr>
            <a:xfrm>
              <a:off x="1899846" y="3507949"/>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ESCUCHAR</a:t>
              </a:r>
            </a:p>
          </p:txBody>
        </p:sp>
        <p:sp>
          <p:nvSpPr>
            <p:cNvPr id="8" name="Rectangle 7">
              <a:extLst>
                <a:ext uri="{FF2B5EF4-FFF2-40B4-BE49-F238E27FC236}">
                  <a16:creationId xmlns:a16="http://schemas.microsoft.com/office/drawing/2014/main" id="{F6C9B72B-E110-4F81-9F00-28F9AAA324BD}"/>
                </a:ext>
              </a:extLst>
            </p:cNvPr>
            <p:cNvSpPr/>
            <p:nvPr/>
          </p:nvSpPr>
          <p:spPr>
            <a:xfrm>
              <a:off x="1899846" y="4250621"/>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VINCULAR</a:t>
              </a:r>
            </a:p>
          </p:txBody>
        </p:sp>
      </p:grpSp>
      <p:sp>
        <p:nvSpPr>
          <p:cNvPr id="9" name="Arrow: Right 8">
            <a:extLst>
              <a:ext uri="{FF2B5EF4-FFF2-40B4-BE49-F238E27FC236}">
                <a16:creationId xmlns:a16="http://schemas.microsoft.com/office/drawing/2014/main" id="{726C1618-0647-4ABF-9D8B-88B8309F9CFB}"/>
              </a:ext>
            </a:extLst>
          </p:cNvPr>
          <p:cNvSpPr/>
          <p:nvPr/>
        </p:nvSpPr>
        <p:spPr>
          <a:xfrm>
            <a:off x="2527097" y="2127500"/>
            <a:ext cx="1643865" cy="580704"/>
          </a:xfrm>
          <a:prstGeom prst="rightArrow">
            <a:avLst/>
          </a:prstGeom>
          <a:solidFill>
            <a:srgbClr val="791E77"/>
          </a:solidFill>
          <a:ln w="12700" cap="flat" cmpd="sng" algn="ctr">
            <a:solidFill>
              <a:srgbClr val="791E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0BEFE6-1BB7-4284-9790-B65D3833FD2D}"/>
              </a:ext>
            </a:extLst>
          </p:cNvPr>
          <p:cNvSpPr txBox="1"/>
          <p:nvPr/>
        </p:nvSpPr>
        <p:spPr>
          <a:xfrm>
            <a:off x="680483" y="164050"/>
            <a:ext cx="10664455" cy="1938992"/>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dirty="0">
                <a:ln>
                  <a:noFill/>
                </a:ln>
                <a:effectLst/>
                <a:uLnTx/>
                <a:uFillTx/>
              </a:rPr>
              <a:t>TEMA VI: ¡PREPARARSE!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dirty="0">
                <a:ln>
                  <a:noFill/>
                </a:ln>
                <a:effectLst/>
                <a:uLnTx/>
                <a:uFillTx/>
              </a:rPr>
              <a:t>ESTAR AL TANTO DE LOS SERVICIOS EXISTENTES</a:t>
            </a:r>
          </a:p>
        </p:txBody>
      </p:sp>
      <p:sp>
        <p:nvSpPr>
          <p:cNvPr id="11" name="CuadroTexto 10">
            <a:extLst>
              <a:ext uri="{FF2B5EF4-FFF2-40B4-BE49-F238E27FC236}">
                <a16:creationId xmlns:a16="http://schemas.microsoft.com/office/drawing/2014/main" id="{4CAC1C8F-6550-421F-806E-F761ADA97DC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70113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F969C-04F6-409E-812A-E15100DA15DB}"/>
              </a:ext>
            </a:extLst>
          </p:cNvPr>
          <p:cNvSpPr txBox="1">
            <a:spLocks/>
          </p:cNvSpPr>
          <p:nvPr/>
        </p:nvSpPr>
        <p:spPr>
          <a:xfrm>
            <a:off x="3445740" y="4806875"/>
            <a:ext cx="5300521" cy="8127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Univers" panose="020B0503020202020204" pitchFamily="34" charset="0"/>
              </a:rPr>
              <a:t>PREPARATION IS KEY!</a:t>
            </a:r>
            <a:br>
              <a:rPr lang="en-US">
                <a:latin typeface="Univers" panose="020B0503020202020204" pitchFamily="34" charset="0"/>
              </a:rPr>
            </a:br>
            <a:endParaRPr lang="en-US">
              <a:latin typeface="Univers" panose="020B0503020202020204" pitchFamily="34" charset="0"/>
            </a:endParaRPr>
          </a:p>
        </p:txBody>
      </p:sp>
      <p:sp>
        <p:nvSpPr>
          <p:cNvPr id="5" name="Rectangle 4">
            <a:extLst>
              <a:ext uri="{FF2B5EF4-FFF2-40B4-BE49-F238E27FC236}">
                <a16:creationId xmlns:a16="http://schemas.microsoft.com/office/drawing/2014/main" id="{7E4B7D13-F7C5-4806-BF2E-325A6998F1C2}"/>
              </a:ext>
            </a:extLst>
          </p:cNvPr>
          <p:cNvSpPr/>
          <p:nvPr/>
        </p:nvSpPr>
        <p:spPr>
          <a:xfrm>
            <a:off x="1370292" y="1413063"/>
            <a:ext cx="9451416" cy="4031873"/>
          </a:xfrm>
          <a:prstGeom prst="rect">
            <a:avLst/>
          </a:prstGeom>
        </p:spPr>
        <p:txBody>
          <a:bodyPr wrap="square" lIns="91440" tIns="45720" rIns="91440" bIns="45720" anchor="t">
            <a:spAutoFit/>
          </a:bodyPr>
          <a:lstStyle/>
          <a:p>
            <a:endParaRPr lang="en-US" sz="2400" b="1" dirty="0">
              <a:solidFill>
                <a:srgbClr val="791E77"/>
              </a:solidFill>
            </a:endParaRPr>
          </a:p>
          <a:p>
            <a:endParaRPr lang="en-US" sz="2400" b="1" i="0" u="none" strike="noStrike" baseline="0" dirty="0">
              <a:solidFill>
                <a:srgbClr val="791E77"/>
              </a:solidFill>
            </a:endParaRPr>
          </a:p>
          <a:p>
            <a:r>
              <a:rPr lang="es-ES" sz="3000" dirty="0">
                <a:solidFill>
                  <a:srgbClr val="000000"/>
                </a:solidFill>
              </a:rPr>
              <a:t>Incluso sin un actor de </a:t>
            </a:r>
            <a:r>
              <a:rPr lang="es-ES" sz="3000" dirty="0" err="1">
                <a:solidFill>
                  <a:srgbClr val="000000"/>
                </a:solidFill>
              </a:rPr>
              <a:t>VG</a:t>
            </a:r>
            <a:r>
              <a:rPr lang="es-ES" sz="3000" dirty="0">
                <a:solidFill>
                  <a:srgbClr val="000000"/>
                </a:solidFill>
              </a:rPr>
              <a:t> (incluido un canal de derivación de </a:t>
            </a:r>
            <a:r>
              <a:rPr lang="es-ES" sz="3000" dirty="0" err="1">
                <a:solidFill>
                  <a:srgbClr val="000000"/>
                </a:solidFill>
              </a:rPr>
              <a:t>VG</a:t>
            </a:r>
            <a:r>
              <a:rPr lang="es-ES" sz="3000" dirty="0">
                <a:solidFill>
                  <a:srgbClr val="000000"/>
                </a:solidFill>
              </a:rPr>
              <a:t> o un punto focal de </a:t>
            </a:r>
            <a:r>
              <a:rPr lang="es-ES" sz="3000" dirty="0" err="1">
                <a:solidFill>
                  <a:srgbClr val="000000"/>
                </a:solidFill>
              </a:rPr>
              <a:t>VG</a:t>
            </a:r>
            <a:r>
              <a:rPr lang="es-ES" sz="3000" dirty="0">
                <a:solidFill>
                  <a:srgbClr val="000000"/>
                </a:solidFill>
              </a:rPr>
              <a:t>) disponible en su área, </a:t>
            </a:r>
            <a:r>
              <a:rPr lang="es-ES" sz="3000" b="1" i="1" dirty="0">
                <a:solidFill>
                  <a:srgbClr val="000000"/>
                </a:solidFill>
              </a:rPr>
              <a:t>puede haber otros servicios</a:t>
            </a:r>
            <a:r>
              <a:rPr lang="es-ES" sz="3000" dirty="0">
                <a:solidFill>
                  <a:srgbClr val="000000"/>
                </a:solidFill>
              </a:rPr>
              <a:t>, incluso a nivel local / comunitario, que pueden ser útiles para abordar las necesidades de alguien</a:t>
            </a:r>
            <a:r>
              <a:rPr lang="en-US" sz="3000" b="0" i="0" u="none" strike="noStrike" baseline="0" dirty="0">
                <a:solidFill>
                  <a:srgbClr val="000000"/>
                </a:solidFill>
                <a:latin typeface="Univers"/>
              </a:rPr>
              <a:t>.</a:t>
            </a:r>
            <a:r>
              <a:rPr lang="en-US" sz="3000" dirty="0">
                <a:solidFill>
                  <a:srgbClr val="000000"/>
                </a:solidFill>
                <a:latin typeface="Univers"/>
              </a:rPr>
              <a:t> </a:t>
            </a:r>
            <a:endParaRPr lang="en-US" sz="3000" b="1" i="0" u="none" strike="noStrike" baseline="0" dirty="0">
              <a:solidFill>
                <a:srgbClr val="FF0000"/>
              </a:solidFill>
              <a:latin typeface="Univers" panose="020B0503020202020204" pitchFamily="34" charset="0"/>
            </a:endParaRPr>
          </a:p>
          <a:p>
            <a:endParaRPr lang="en-US" sz="2400" b="1" dirty="0">
              <a:solidFill>
                <a:srgbClr val="FF0000"/>
              </a:solidFill>
            </a:endParaRPr>
          </a:p>
          <a:p>
            <a:endParaRPr lang="en-US" sz="2400" b="0" i="0" u="none" strike="noStrike" baseline="0" dirty="0">
              <a:solidFill>
                <a:srgbClr val="000000"/>
              </a:solidFill>
            </a:endParaRPr>
          </a:p>
        </p:txBody>
      </p:sp>
      <p:sp>
        <p:nvSpPr>
          <p:cNvPr id="7" name="CuadroTexto 6">
            <a:extLst>
              <a:ext uri="{FF2B5EF4-FFF2-40B4-BE49-F238E27FC236}">
                <a16:creationId xmlns:a16="http://schemas.microsoft.com/office/drawing/2014/main" id="{72D47660-4630-42F3-B03C-05A59C8E3FD3}"/>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
        <p:nvSpPr>
          <p:cNvPr id="3" name="CuadroTexto 2">
            <a:extLst>
              <a:ext uri="{FF2B5EF4-FFF2-40B4-BE49-F238E27FC236}">
                <a16:creationId xmlns:a16="http://schemas.microsoft.com/office/drawing/2014/main" id="{EB73B670-72A1-4F09-9F55-F89A7626CBC9}"/>
              </a:ext>
            </a:extLst>
          </p:cNvPr>
          <p:cNvSpPr txBox="1"/>
          <p:nvPr/>
        </p:nvSpPr>
        <p:spPr>
          <a:xfrm>
            <a:off x="2002974" y="4791747"/>
            <a:ext cx="8244114" cy="615553"/>
          </a:xfrm>
          <a:prstGeom prst="rect">
            <a:avLst/>
          </a:prstGeom>
          <a:solidFill>
            <a:schemeClr val="bg2"/>
          </a:solidFill>
        </p:spPr>
        <p:txBody>
          <a:bodyPr wrap="square" rtlCol="0">
            <a:spAutoFit/>
          </a:bodyPr>
          <a:lstStyle/>
          <a:p>
            <a:pPr algn="ctr"/>
            <a:r>
              <a:rPr lang="es-ES" sz="3400" b="1" dirty="0"/>
              <a:t>¡LA PREPARACIÓN ES LA CLAVE!</a:t>
            </a:r>
          </a:p>
        </p:txBody>
      </p:sp>
      <p:pic>
        <p:nvPicPr>
          <p:cNvPr id="9" name="Picture 8">
            <a:extLst>
              <a:ext uri="{FF2B5EF4-FFF2-40B4-BE49-F238E27FC236}">
                <a16:creationId xmlns:a16="http://schemas.microsoft.com/office/drawing/2014/main" id="{D73639B3-5830-46EB-8DA3-436093061326}"/>
              </a:ext>
            </a:extLst>
          </p:cNvPr>
          <p:cNvPicPr>
            <a:picLocks noChangeAspect="1"/>
          </p:cNvPicPr>
          <p:nvPr/>
        </p:nvPicPr>
        <p:blipFill rotWithShape="1">
          <a:blip r:embed="rId3"/>
          <a:srcRect b="4736"/>
          <a:stretch/>
        </p:blipFill>
        <p:spPr>
          <a:xfrm>
            <a:off x="3255069" y="616955"/>
            <a:ext cx="5739924" cy="1242739"/>
          </a:xfrm>
          <a:prstGeom prst="rect">
            <a:avLst/>
          </a:prstGeom>
        </p:spPr>
      </p:pic>
    </p:spTree>
    <p:extLst>
      <p:ext uri="{BB962C8B-B14F-4D97-AF65-F5344CB8AC3E}">
        <p14:creationId xmlns:p14="http://schemas.microsoft.com/office/powerpoint/2010/main" val="1588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E06B2D-9D04-4505-B112-9ED5CB82C3CE}"/>
              </a:ext>
            </a:extLst>
          </p:cNvPr>
          <p:cNvSpPr txBox="1">
            <a:spLocks/>
          </p:cNvSpPr>
          <p:nvPr/>
        </p:nvSpPr>
        <p:spPr>
          <a:xfrm>
            <a:off x="3240853" y="515094"/>
            <a:ext cx="5710293" cy="8127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PARA PREPARARSE</a:t>
            </a:r>
            <a:r>
              <a:rPr lang="en-US" b="1" dirty="0">
                <a:latin typeface="Univers" panose="020B0503020202020204" pitchFamily="34" charset="0"/>
              </a:rPr>
              <a:t>, </a:t>
            </a:r>
            <a:endParaRPr lang="en-US" dirty="0">
              <a:latin typeface="Univers" panose="020B0503020202020204" pitchFamily="34" charset="0"/>
            </a:endParaRPr>
          </a:p>
        </p:txBody>
      </p:sp>
      <p:sp>
        <p:nvSpPr>
          <p:cNvPr id="5" name="Oval 4">
            <a:extLst>
              <a:ext uri="{FF2B5EF4-FFF2-40B4-BE49-F238E27FC236}">
                <a16:creationId xmlns:a16="http://schemas.microsoft.com/office/drawing/2014/main" id="{EFD11420-0333-4D68-8ABC-42B206A18CC6}"/>
              </a:ext>
            </a:extLst>
          </p:cNvPr>
          <p:cNvSpPr/>
          <p:nvPr/>
        </p:nvSpPr>
        <p:spPr>
          <a:xfrm>
            <a:off x="1617536" y="1419847"/>
            <a:ext cx="3246634" cy="3237837"/>
          </a:xfrm>
          <a:prstGeom prst="ellipse">
            <a:avLst/>
          </a:prstGeom>
          <a:solidFill>
            <a:srgbClr val="8C3F8B"/>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9AE28F-D8FB-4889-85C8-2A0C7F75355A}"/>
              </a:ext>
            </a:extLst>
          </p:cNvPr>
          <p:cNvSpPr txBox="1"/>
          <p:nvPr/>
        </p:nvSpPr>
        <p:spPr>
          <a:xfrm>
            <a:off x="2191967" y="2089032"/>
            <a:ext cx="2091713" cy="20313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rPr>
              <a:t>Consulte con mujeres y niñas para identificar los riesgos de </a:t>
            </a:r>
            <a:r>
              <a:rPr kumimoji="0" lang="es-ES" sz="1800" b="0" i="0" u="none" strike="noStrike" kern="0" cap="none" spc="0" normalizeH="0" baseline="0" noProof="0" dirty="0" err="1">
                <a:ln>
                  <a:noFill/>
                </a:ln>
                <a:solidFill>
                  <a:prstClr val="white"/>
                </a:solidFill>
                <a:effectLst/>
                <a:uLnTx/>
                <a:uFillTx/>
              </a:rPr>
              <a:t>VG</a:t>
            </a:r>
            <a:r>
              <a:rPr kumimoji="0" lang="es-ES" sz="1800" b="0" i="0" u="none" strike="noStrike" kern="0" cap="none" spc="0" normalizeH="0" baseline="0" noProof="0" dirty="0">
                <a:ln>
                  <a:noFill/>
                </a:ln>
                <a:solidFill>
                  <a:prstClr val="white"/>
                </a:solidFill>
                <a:effectLst/>
                <a:uLnTx/>
                <a:uFillTx/>
              </a:rPr>
              <a:t> específicos de su sector y programa</a:t>
            </a:r>
            <a:endParaRPr kumimoji="0" lang="en-US" sz="1800" b="0" i="0" u="none" strike="noStrike" kern="0" cap="none" spc="0" normalizeH="0" baseline="0" noProof="0" dirty="0">
              <a:ln>
                <a:noFill/>
              </a:ln>
              <a:solidFill>
                <a:prstClr val="white"/>
              </a:solidFill>
              <a:effectLst/>
              <a:uLnTx/>
              <a:uFillTx/>
            </a:endParaRPr>
          </a:p>
        </p:txBody>
      </p:sp>
      <p:sp>
        <p:nvSpPr>
          <p:cNvPr id="7" name="Rectangle 6">
            <a:extLst>
              <a:ext uri="{FF2B5EF4-FFF2-40B4-BE49-F238E27FC236}">
                <a16:creationId xmlns:a16="http://schemas.microsoft.com/office/drawing/2014/main" id="{DD85D3B5-C986-43A1-B714-8EB101C2455E}"/>
              </a:ext>
            </a:extLst>
          </p:cNvPr>
          <p:cNvSpPr/>
          <p:nvPr/>
        </p:nvSpPr>
        <p:spPr>
          <a:xfrm>
            <a:off x="1040443" y="5054790"/>
            <a:ext cx="9891551"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000000"/>
                </a:solidFill>
                <a:effectLst/>
                <a:uLnTx/>
                <a:uFillTx/>
              </a:rPr>
              <a:t>Recuerde trabajar y colaborar con un especialista en </a:t>
            </a:r>
            <a:r>
              <a:rPr kumimoji="0" lang="es-ES" sz="2400" b="0" i="0" u="none" strike="noStrike" kern="0" cap="none" spc="0" normalizeH="0" baseline="0" noProof="0" dirty="0" err="1">
                <a:ln>
                  <a:noFill/>
                </a:ln>
                <a:solidFill>
                  <a:srgbClr val="000000"/>
                </a:solidFill>
                <a:effectLst/>
                <a:uLnTx/>
                <a:uFillTx/>
              </a:rPr>
              <a:t>VG</a:t>
            </a:r>
            <a:r>
              <a:rPr kumimoji="0" lang="es-ES" sz="2400" b="0" i="0" u="none" strike="noStrike" kern="0" cap="none" spc="0" normalizeH="0" baseline="0" noProof="0" dirty="0">
                <a:ln>
                  <a:noFill/>
                </a:ln>
                <a:solidFill>
                  <a:srgbClr val="000000"/>
                </a:solidFill>
                <a:effectLst/>
                <a:uLnTx/>
                <a:uFillTx/>
              </a:rPr>
              <a:t> (cuando esté disponible), el líder de su equipo, colegas y otros socios</a:t>
            </a:r>
            <a:endParaRPr kumimoji="0" lang="en-US" sz="2400" b="0" i="0" u="none" strike="noStrike" kern="0" cap="none" spc="0" normalizeH="0" baseline="0" noProof="0" dirty="0">
              <a:ln>
                <a:noFill/>
              </a:ln>
              <a:solidFill>
                <a:srgbClr val="000000"/>
              </a:solidFill>
              <a:effectLst/>
              <a:uLnTx/>
              <a:uFillTx/>
            </a:endParaRPr>
          </a:p>
        </p:txBody>
      </p:sp>
      <p:pic>
        <p:nvPicPr>
          <p:cNvPr id="8" name="Graphic 7" descr="Add">
            <a:extLst>
              <a:ext uri="{FF2B5EF4-FFF2-40B4-BE49-F238E27FC236}">
                <a16:creationId xmlns:a16="http://schemas.microsoft.com/office/drawing/2014/main" id="{12675B81-1791-4D71-8BC7-8DECC8E03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1600" y="2472436"/>
            <a:ext cx="914400" cy="914400"/>
          </a:xfrm>
          <a:prstGeom prst="rect">
            <a:avLst/>
          </a:prstGeom>
        </p:spPr>
      </p:pic>
      <p:sp>
        <p:nvSpPr>
          <p:cNvPr id="9" name="Oval 8">
            <a:extLst>
              <a:ext uri="{FF2B5EF4-FFF2-40B4-BE49-F238E27FC236}">
                <a16:creationId xmlns:a16="http://schemas.microsoft.com/office/drawing/2014/main" id="{2EBF97CF-BD59-48B2-A836-39ED7A1DDAAE}"/>
              </a:ext>
            </a:extLst>
          </p:cNvPr>
          <p:cNvSpPr/>
          <p:nvPr/>
        </p:nvSpPr>
        <p:spPr>
          <a:xfrm>
            <a:off x="6660010" y="1511802"/>
            <a:ext cx="3246634" cy="3237837"/>
          </a:xfrm>
          <a:prstGeom prst="ellipse">
            <a:avLst/>
          </a:prstGeom>
          <a:solidFill>
            <a:srgbClr val="8C3F8B"/>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C14D2E9-C022-4ADC-A0F5-6F3FFE662A9E}"/>
              </a:ext>
            </a:extLst>
          </p:cNvPr>
          <p:cNvSpPr txBox="1"/>
          <p:nvPr/>
        </p:nvSpPr>
        <p:spPr>
          <a:xfrm>
            <a:off x="6882671" y="1948707"/>
            <a:ext cx="2801311" cy="25853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white"/>
                </a:solidFill>
                <a:effectLst/>
                <a:uLnTx/>
                <a:uFillTx/>
              </a:rPr>
              <a:t>Utilice la hoja de información de la Guía de Bolsillo sobre la </a:t>
            </a:r>
            <a:r>
              <a:rPr kumimoji="0" lang="es-ES" sz="1800" b="0" i="0" u="none" strike="noStrike" kern="0" cap="none" spc="0" normalizeH="0" baseline="0" noProof="0" dirty="0" err="1">
                <a:ln>
                  <a:noFill/>
                </a:ln>
                <a:solidFill>
                  <a:prstClr val="white"/>
                </a:solidFill>
                <a:effectLst/>
                <a:uLnTx/>
                <a:uFillTx/>
              </a:rPr>
              <a:t>VG</a:t>
            </a:r>
            <a:r>
              <a:rPr kumimoji="0" lang="es-ES" sz="1800" b="0" i="0" u="none" strike="noStrike" kern="0" cap="none" spc="0" normalizeH="0" baseline="0" noProof="0" dirty="0">
                <a:ln>
                  <a:noFill/>
                </a:ln>
                <a:solidFill>
                  <a:prstClr val="white"/>
                </a:solidFill>
                <a:effectLst/>
                <a:uLnTx/>
                <a:uFillTx/>
              </a:rPr>
              <a:t> (páginas 5-6) para recopilar información sobre los servicios humanitarios y los servicios comunitarios disponibles.</a:t>
            </a:r>
          </a:p>
        </p:txBody>
      </p:sp>
      <p:sp>
        <p:nvSpPr>
          <p:cNvPr id="11" name="CuadroTexto 10">
            <a:extLst>
              <a:ext uri="{FF2B5EF4-FFF2-40B4-BE49-F238E27FC236}">
                <a16:creationId xmlns:a16="http://schemas.microsoft.com/office/drawing/2014/main" id="{5B1FCBAE-B8EC-4C8D-833D-15091EDA212A}"/>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1741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AD405-A2AB-4E64-9D09-FDCCA12553FF}"/>
              </a:ext>
            </a:extLst>
          </p:cNvPr>
          <p:cNvSpPr txBox="1">
            <a:spLocks/>
          </p:cNvSpPr>
          <p:nvPr/>
        </p:nvSpPr>
        <p:spPr>
          <a:xfrm>
            <a:off x="2307071" y="797507"/>
            <a:ext cx="7577856"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PREPARARSE</a:t>
            </a:r>
          </a:p>
        </p:txBody>
      </p:sp>
      <p:grpSp>
        <p:nvGrpSpPr>
          <p:cNvPr id="12" name="Group 11">
            <a:extLst>
              <a:ext uri="{FF2B5EF4-FFF2-40B4-BE49-F238E27FC236}">
                <a16:creationId xmlns:a16="http://schemas.microsoft.com/office/drawing/2014/main" id="{425965B0-DD23-4820-BEB1-9495C92FB0BD}"/>
              </a:ext>
            </a:extLst>
          </p:cNvPr>
          <p:cNvGrpSpPr/>
          <p:nvPr/>
        </p:nvGrpSpPr>
        <p:grpSpPr>
          <a:xfrm>
            <a:off x="932701" y="1846494"/>
            <a:ext cx="10326595" cy="2554545"/>
            <a:chOff x="946998" y="1846494"/>
            <a:chExt cx="10326595" cy="2554545"/>
          </a:xfrm>
        </p:grpSpPr>
        <p:sp>
          <p:nvSpPr>
            <p:cNvPr id="13" name="TextBox 12">
              <a:extLst>
                <a:ext uri="{FF2B5EF4-FFF2-40B4-BE49-F238E27FC236}">
                  <a16:creationId xmlns:a16="http://schemas.microsoft.com/office/drawing/2014/main" id="{AFDD0B6F-083F-4EB8-8100-182300E0F640}"/>
                </a:ext>
              </a:extLst>
            </p:cNvPr>
            <p:cNvSpPr txBox="1"/>
            <p:nvPr/>
          </p:nvSpPr>
          <p:spPr>
            <a:xfrm>
              <a:off x="3850109" y="1846494"/>
              <a:ext cx="7423484" cy="2554545"/>
            </a:xfrm>
            <a:prstGeom prst="rect">
              <a:avLst/>
            </a:prstGeom>
            <a:noFill/>
          </p:spPr>
          <p:txBody>
            <a:bodyPr wrap="square" rtlCol="0">
              <a:spAutoFit/>
            </a:bodyPr>
            <a:lstStyle/>
            <a:p>
              <a:r>
                <a:rPr lang="es-ES" sz="3200" b="1" dirty="0">
                  <a:latin typeface="Univers" panose="020B0503020202020204" pitchFamily="34" charset="0"/>
                </a:rPr>
                <a:t>Si desea ayudar a un sobreviviente que le revela un incidente de </a:t>
              </a:r>
              <a:r>
                <a:rPr lang="es-ES" sz="3200" b="1" dirty="0" err="1">
                  <a:latin typeface="Univers" panose="020B0503020202020204" pitchFamily="34" charset="0"/>
                </a:rPr>
                <a:t>VG</a:t>
              </a:r>
              <a:r>
                <a:rPr lang="es-ES" sz="3200" b="1" dirty="0">
                  <a:latin typeface="Univers" panose="020B0503020202020204" pitchFamily="34" charset="0"/>
                </a:rPr>
                <a:t>:</a:t>
              </a:r>
            </a:p>
            <a:p>
              <a:pPr marL="285750" indent="-285750">
                <a:buFont typeface="Arial" panose="020B0604020202020204" pitchFamily="34" charset="0"/>
                <a:buChar char="•"/>
              </a:pPr>
              <a:r>
                <a:rPr lang="es-ES" sz="3200" dirty="0">
                  <a:latin typeface="Univers" panose="020B0503020202020204" pitchFamily="34" charset="0"/>
                </a:rPr>
                <a:t>¿Cómo puede estar preparado?</a:t>
              </a:r>
              <a:endParaRPr lang="es-ES" sz="2800" dirty="0">
                <a:latin typeface="Univers" panose="020B0503020202020204" pitchFamily="34" charset="0"/>
              </a:endParaRPr>
            </a:p>
            <a:p>
              <a:pPr marL="285750" indent="-285750">
                <a:buFont typeface="Arial" panose="020B0604020202020204" pitchFamily="34" charset="0"/>
                <a:buChar char="•"/>
              </a:pPr>
              <a:r>
                <a:rPr lang="es-ES" sz="3200" dirty="0">
                  <a:latin typeface="Univers" panose="020B0503020202020204" pitchFamily="34" charset="0"/>
                </a:rPr>
                <a:t>¿Qué necesita saber para poder apoyar al sobreviviente?</a:t>
              </a:r>
            </a:p>
          </p:txBody>
        </p:sp>
        <p:pic>
          <p:nvPicPr>
            <p:cNvPr id="14" name="Graphic 13" descr="Questions">
              <a:extLst>
                <a:ext uri="{FF2B5EF4-FFF2-40B4-BE49-F238E27FC236}">
                  <a16:creationId xmlns:a16="http://schemas.microsoft.com/office/drawing/2014/main" id="{87CB78AF-73B1-437D-B26A-06F83694D6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998" y="1923125"/>
              <a:ext cx="2401285" cy="2401285"/>
            </a:xfrm>
            <a:prstGeom prst="rect">
              <a:avLst/>
            </a:prstGeom>
          </p:spPr>
        </p:pic>
      </p:grpSp>
      <p:sp>
        <p:nvSpPr>
          <p:cNvPr id="6" name="CuadroTexto 5">
            <a:extLst>
              <a:ext uri="{FF2B5EF4-FFF2-40B4-BE49-F238E27FC236}">
                <a16:creationId xmlns:a16="http://schemas.microsoft.com/office/drawing/2014/main" id="{A30F8EDC-6580-48D3-B911-F107E3B82C6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45189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EF2310-E558-472D-AECF-FD94EC15A4BF}"/>
              </a:ext>
            </a:extLst>
          </p:cNvPr>
          <p:cNvPicPr>
            <a:picLocks noChangeAspect="1"/>
          </p:cNvPicPr>
          <p:nvPr/>
        </p:nvPicPr>
        <p:blipFill>
          <a:blip r:embed="rId3"/>
          <a:stretch>
            <a:fillRect/>
          </a:stretch>
        </p:blipFill>
        <p:spPr>
          <a:xfrm>
            <a:off x="0" y="0"/>
            <a:ext cx="6095999" cy="6858000"/>
          </a:xfrm>
          <a:prstGeom prst="rect">
            <a:avLst/>
          </a:prstGeom>
        </p:spPr>
      </p:pic>
      <p:pic>
        <p:nvPicPr>
          <p:cNvPr id="6" name="Picture 5">
            <a:extLst>
              <a:ext uri="{FF2B5EF4-FFF2-40B4-BE49-F238E27FC236}">
                <a16:creationId xmlns:a16="http://schemas.microsoft.com/office/drawing/2014/main" id="{9AADCB59-C6AE-4E1B-9A3A-B0D684A65510}"/>
              </a:ext>
            </a:extLst>
          </p:cNvPr>
          <p:cNvPicPr>
            <a:picLocks noChangeAspect="1"/>
          </p:cNvPicPr>
          <p:nvPr/>
        </p:nvPicPr>
        <p:blipFill>
          <a:blip r:embed="rId4"/>
          <a:stretch>
            <a:fillRect/>
          </a:stretch>
        </p:blipFill>
        <p:spPr>
          <a:xfrm>
            <a:off x="6096000" y="0"/>
            <a:ext cx="6096001" cy="6858000"/>
          </a:xfrm>
          <a:prstGeom prst="rect">
            <a:avLst/>
          </a:prstGeom>
        </p:spPr>
      </p:pic>
    </p:spTree>
    <p:extLst>
      <p:ext uri="{BB962C8B-B14F-4D97-AF65-F5344CB8AC3E}">
        <p14:creationId xmlns:p14="http://schemas.microsoft.com/office/powerpoint/2010/main" val="3786949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965677-0754-4DA7-A3EB-1248E898F01F}"/>
              </a:ext>
            </a:extLst>
          </p:cNvPr>
          <p:cNvSpPr txBox="1">
            <a:spLocks/>
          </p:cNvSpPr>
          <p:nvPr/>
        </p:nvSpPr>
        <p:spPr>
          <a:xfrm>
            <a:off x="1306834" y="689153"/>
            <a:ext cx="9737885" cy="812800"/>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r>
              <a:rPr lang="es-ES" b="1" dirty="0">
                <a:latin typeface="Univers" panose="020B0503020202020204" pitchFamily="34" charset="0"/>
              </a:rPr>
              <a:t>¡Comencemos a llenar la hoja de información!</a:t>
            </a:r>
            <a:endParaRPr lang="en-US" b="1" dirty="0">
              <a:latin typeface="Univers" panose="020B0503020202020204" pitchFamily="34" charset="0"/>
            </a:endParaRPr>
          </a:p>
        </p:txBody>
      </p:sp>
      <p:sp>
        <p:nvSpPr>
          <p:cNvPr id="5" name="Content Placeholder 2">
            <a:extLst>
              <a:ext uri="{FF2B5EF4-FFF2-40B4-BE49-F238E27FC236}">
                <a16:creationId xmlns:a16="http://schemas.microsoft.com/office/drawing/2014/main" id="{EBBDD5FD-2DA0-4C27-A54A-795BBF399730}"/>
              </a:ext>
            </a:extLst>
          </p:cNvPr>
          <p:cNvSpPr txBox="1">
            <a:spLocks/>
          </p:cNvSpPr>
          <p:nvPr/>
        </p:nvSpPr>
        <p:spPr>
          <a:xfrm>
            <a:off x="838200" y="2218820"/>
            <a:ext cx="10700084" cy="16200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rPr>
              <a:t>¿Qué servicios están disponibles en su área?</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rPr>
              <a:t>¿Qué sabe sobre estos servicios (puntos focales, ubicación, hora de apertura, accesibilidad, etc.)?</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E35B993-BEED-41E9-A70E-BED4DB25C05B}"/>
              </a:ext>
            </a:extLst>
          </p:cNvPr>
          <p:cNvSpPr/>
          <p:nvPr/>
        </p:nvSpPr>
        <p:spPr>
          <a:xfrm>
            <a:off x="1374337" y="1413074"/>
            <a:ext cx="990527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791E77"/>
                </a:solidFill>
                <a:effectLst/>
                <a:uLnTx/>
                <a:uFillTx/>
              </a:rPr>
              <a:t>En grupos, intente responder las siguientes preguntas</a:t>
            </a:r>
            <a:r>
              <a:rPr kumimoji="0" lang="en-US" sz="2800" b="1" i="0" u="none" strike="noStrike" kern="0" cap="none" spc="0" normalizeH="0" baseline="0" noProof="0" dirty="0">
                <a:ln>
                  <a:noFill/>
                </a:ln>
                <a:solidFill>
                  <a:srgbClr val="791E77"/>
                </a:solidFill>
                <a:effectLst/>
                <a:uLnTx/>
                <a:uFillTx/>
              </a:rPr>
              <a:t>…</a:t>
            </a:r>
          </a:p>
        </p:txBody>
      </p:sp>
      <p:sp>
        <p:nvSpPr>
          <p:cNvPr id="7" name="Rectangle 6">
            <a:extLst>
              <a:ext uri="{FF2B5EF4-FFF2-40B4-BE49-F238E27FC236}">
                <a16:creationId xmlns:a16="http://schemas.microsoft.com/office/drawing/2014/main" id="{85D6020B-FE2A-4BC0-9DF0-482A9E9C3525}"/>
              </a:ext>
            </a:extLst>
          </p:cNvPr>
          <p:cNvSpPr/>
          <p:nvPr/>
        </p:nvSpPr>
        <p:spPr>
          <a:xfrm>
            <a:off x="2227867" y="5575041"/>
            <a:ext cx="7989688"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prstClr val="black"/>
                </a:solidFill>
                <a:effectLst/>
                <a:uLnTx/>
                <a:uFillTx/>
              </a:rPr>
              <a:t>Tome nota de cualquier información que falte</a:t>
            </a:r>
            <a:endParaRPr kumimoji="0" lang="en-US" sz="2800" b="1" i="0" u="none" strike="noStrike" kern="0" cap="none" spc="0" normalizeH="0" baseline="0" noProof="0" dirty="0">
              <a:ln>
                <a:noFill/>
              </a:ln>
              <a:solidFill>
                <a:prstClr val="black"/>
              </a:solidFill>
              <a:effectLst/>
              <a:uLnTx/>
              <a:uFillTx/>
            </a:endParaRPr>
          </a:p>
        </p:txBody>
      </p:sp>
      <p:grpSp>
        <p:nvGrpSpPr>
          <p:cNvPr id="8" name="Group 7">
            <a:extLst>
              <a:ext uri="{FF2B5EF4-FFF2-40B4-BE49-F238E27FC236}">
                <a16:creationId xmlns:a16="http://schemas.microsoft.com/office/drawing/2014/main" id="{3F6A0C06-A4AA-4AF3-91C8-B553F8E234A5}"/>
              </a:ext>
            </a:extLst>
          </p:cNvPr>
          <p:cNvGrpSpPr/>
          <p:nvPr/>
        </p:nvGrpSpPr>
        <p:grpSpPr>
          <a:xfrm>
            <a:off x="1306834" y="3902403"/>
            <a:ext cx="9578332" cy="1493340"/>
            <a:chOff x="1306834" y="3807902"/>
            <a:chExt cx="9578332" cy="1493340"/>
          </a:xfrm>
        </p:grpSpPr>
        <p:sp>
          <p:nvSpPr>
            <p:cNvPr id="9" name="Rectangle 8">
              <a:extLst>
                <a:ext uri="{FF2B5EF4-FFF2-40B4-BE49-F238E27FC236}">
                  <a16:creationId xmlns:a16="http://schemas.microsoft.com/office/drawing/2014/main" id="{38079FA0-F720-448A-8D58-F5B14A6413BA}"/>
                </a:ext>
              </a:extLst>
            </p:cNvPr>
            <p:cNvSpPr/>
            <p:nvPr/>
          </p:nvSpPr>
          <p:spPr>
            <a:xfrm>
              <a:off x="1306834" y="3807902"/>
              <a:ext cx="9578332" cy="1493340"/>
            </a:xfrm>
            <a:prstGeom prst="rect">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B70AD51-06D7-49AD-8AE6-55B34B130DCC}"/>
                </a:ext>
              </a:extLst>
            </p:cNvPr>
            <p:cNvPicPr>
              <a:picLocks noChangeAspect="1"/>
            </p:cNvPicPr>
            <p:nvPr/>
          </p:nvPicPr>
          <p:blipFill>
            <a:blip r:embed="rId2">
              <a:clrChange>
                <a:clrFrom>
                  <a:srgbClr val="FDF9F0"/>
                </a:clrFrom>
                <a:clrTo>
                  <a:srgbClr val="FDF9F0">
                    <a:alpha val="0"/>
                  </a:srgbClr>
                </a:clrTo>
              </a:clrChange>
            </a:blip>
            <a:stretch>
              <a:fillRect/>
            </a:stretch>
          </p:blipFill>
          <p:spPr>
            <a:xfrm>
              <a:off x="1306834" y="3954527"/>
              <a:ext cx="1308100" cy="1200092"/>
            </a:xfrm>
            <a:prstGeom prst="rect">
              <a:avLst/>
            </a:prstGeom>
          </p:spPr>
        </p:pic>
        <p:sp>
          <p:nvSpPr>
            <p:cNvPr id="11" name="Rectangle 10">
              <a:extLst>
                <a:ext uri="{FF2B5EF4-FFF2-40B4-BE49-F238E27FC236}">
                  <a16:creationId xmlns:a16="http://schemas.microsoft.com/office/drawing/2014/main" id="{65FAE56F-8F92-4BF5-9ABC-1F7C2771EAC4}"/>
                </a:ext>
              </a:extLst>
            </p:cNvPr>
            <p:cNvSpPr/>
            <p:nvPr/>
          </p:nvSpPr>
          <p:spPr>
            <a:xfrm>
              <a:off x="2859568" y="4077519"/>
              <a:ext cx="7780963" cy="954107"/>
            </a:xfrm>
            <a:prstGeom prst="rect">
              <a:avLst/>
            </a:prstGeom>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prstClr val="black"/>
                  </a:solidFill>
                  <a:effectLst/>
                  <a:uLnTx/>
                  <a:uFillTx/>
                </a:rPr>
                <a:t>Llene la hoja de información ÚNICAMENTE con datos de los que esté seguro</a:t>
              </a:r>
              <a:endParaRPr kumimoji="0" lang="en-US" sz="2800" b="0" i="0" u="none" strike="noStrike" kern="0" cap="none" spc="0" normalizeH="0" baseline="0" noProof="0" dirty="0">
                <a:ln>
                  <a:noFill/>
                </a:ln>
                <a:solidFill>
                  <a:prstClr val="black"/>
                </a:solidFill>
                <a:effectLst/>
                <a:uLnTx/>
                <a:uFillTx/>
              </a:endParaRPr>
            </a:p>
          </p:txBody>
        </p:sp>
      </p:grpSp>
      <p:sp>
        <p:nvSpPr>
          <p:cNvPr id="12" name="Rectangle 11">
            <a:extLst>
              <a:ext uri="{FF2B5EF4-FFF2-40B4-BE49-F238E27FC236}">
                <a16:creationId xmlns:a16="http://schemas.microsoft.com/office/drawing/2014/main" id="{798A5A58-2282-47BF-99B0-447548DB3690}"/>
              </a:ext>
            </a:extLst>
          </p:cNvPr>
          <p:cNvSpPr/>
          <p:nvPr/>
        </p:nvSpPr>
        <p:spPr>
          <a:xfrm>
            <a:off x="4619471" y="127743"/>
            <a:ext cx="30011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dirty="0">
                <a:ln>
                  <a:noFill/>
                </a:ln>
                <a:solidFill>
                  <a:prstClr val="black"/>
                </a:solidFill>
                <a:effectLst/>
                <a:uLnTx/>
                <a:uFillTx/>
              </a:rPr>
              <a:t>Ejercicio (Opción 1)</a:t>
            </a:r>
            <a:endParaRPr kumimoji="0" lang="es-ES" sz="2400" b="0" i="0" u="none" strike="noStrike" kern="0" cap="none" spc="0" normalizeH="0" baseline="0" dirty="0">
              <a:ln>
                <a:noFill/>
              </a:ln>
              <a:solidFill>
                <a:prstClr val="black"/>
              </a:solidFill>
              <a:effectLst/>
              <a:uLnTx/>
              <a:uFillTx/>
            </a:endParaRPr>
          </a:p>
        </p:txBody>
      </p:sp>
      <p:sp>
        <p:nvSpPr>
          <p:cNvPr id="13" name="CuadroTexto 12">
            <a:extLst>
              <a:ext uri="{FF2B5EF4-FFF2-40B4-BE49-F238E27FC236}">
                <a16:creationId xmlns:a16="http://schemas.microsoft.com/office/drawing/2014/main" id="{5116C8C0-B064-433E-9511-83BF3062A364}"/>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670278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02B865-FA3A-4C64-AA0A-7E4ACB5B991E}"/>
              </a:ext>
            </a:extLst>
          </p:cNvPr>
          <p:cNvSpPr txBox="1">
            <a:spLocks/>
          </p:cNvSpPr>
          <p:nvPr/>
        </p:nvSpPr>
        <p:spPr>
          <a:xfrm>
            <a:off x="649863" y="577076"/>
            <a:ext cx="10449936"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EJERCICIO (Opción 2)</a:t>
            </a:r>
          </a:p>
        </p:txBody>
      </p:sp>
      <p:sp>
        <p:nvSpPr>
          <p:cNvPr id="5" name="TextBox 4">
            <a:extLst>
              <a:ext uri="{FF2B5EF4-FFF2-40B4-BE49-F238E27FC236}">
                <a16:creationId xmlns:a16="http://schemas.microsoft.com/office/drawing/2014/main" id="{00C5347B-CEC7-41D5-9B93-4D735BCE5D9D}"/>
              </a:ext>
            </a:extLst>
          </p:cNvPr>
          <p:cNvSpPr txBox="1"/>
          <p:nvPr/>
        </p:nvSpPr>
        <p:spPr>
          <a:xfrm>
            <a:off x="945343" y="1389875"/>
            <a:ext cx="10301313" cy="4031873"/>
          </a:xfrm>
          <a:prstGeom prst="rect">
            <a:avLst/>
          </a:prstGeom>
          <a:noFill/>
        </p:spPr>
        <p:txBody>
          <a:bodyPr wrap="square" lIns="91440" tIns="45720" rIns="91440" bIns="45720" rtlCol="0" anchor="t">
            <a:spAutoFit/>
          </a:bodyPr>
          <a:lstStyle/>
          <a:p>
            <a:r>
              <a:rPr lang="es-ES" sz="3200" b="1" dirty="0">
                <a:solidFill>
                  <a:schemeClr val="accent4"/>
                </a:solidFill>
                <a:latin typeface="Univers" panose="020B0503020202020204" pitchFamily="34" charset="0"/>
              </a:rPr>
              <a:t>En parejas, </a:t>
            </a:r>
            <a:r>
              <a:rPr lang="es-ES" sz="3200" dirty="0">
                <a:solidFill>
                  <a:schemeClr val="accent4"/>
                </a:solidFill>
                <a:latin typeface="Univers" panose="020B0503020202020204" pitchFamily="34" charset="0"/>
              </a:rPr>
              <a:t>revise la hoja de información (páginas 5-6) de la Guía de Bolsillo sobre la </a:t>
            </a:r>
            <a:r>
              <a:rPr lang="es-ES" sz="3200" dirty="0" err="1">
                <a:solidFill>
                  <a:schemeClr val="accent4"/>
                </a:solidFill>
                <a:latin typeface="Univers" panose="020B0503020202020204" pitchFamily="34" charset="0"/>
              </a:rPr>
              <a:t>VG</a:t>
            </a:r>
            <a:r>
              <a:rPr lang="es-ES" sz="3200" dirty="0">
                <a:solidFill>
                  <a:schemeClr val="accent4"/>
                </a:solidFill>
                <a:latin typeface="Univers" panose="020B0503020202020204" pitchFamily="34" charset="0"/>
              </a:rPr>
              <a:t>:</a:t>
            </a:r>
          </a:p>
          <a:p>
            <a:pPr marL="342900" indent="-342900">
              <a:buFont typeface="Arial" panose="020B0604020202020204" pitchFamily="34" charset="0"/>
              <a:buChar char="•"/>
            </a:pPr>
            <a:r>
              <a:rPr lang="es-ES" sz="3200" dirty="0">
                <a:solidFill>
                  <a:schemeClr val="accent4"/>
                </a:solidFill>
                <a:latin typeface="Univers" panose="020B0503020202020204" pitchFamily="34" charset="0"/>
              </a:rPr>
              <a:t>Analice si ya conoce los proveedores de servicios enumerados </a:t>
            </a:r>
          </a:p>
          <a:p>
            <a:pPr marL="342900" indent="-342900">
              <a:buFont typeface="Arial" panose="020B0604020202020204" pitchFamily="34" charset="0"/>
              <a:buChar char="•"/>
            </a:pPr>
            <a:r>
              <a:rPr lang="es-ES" sz="3200" dirty="0">
                <a:solidFill>
                  <a:schemeClr val="accent4"/>
                </a:solidFill>
                <a:latin typeface="Univers" panose="020B0503020202020204" pitchFamily="34" charset="0"/>
              </a:rPr>
              <a:t>Si no es así, ¿sabe adónde ir para obtener la información?</a:t>
            </a:r>
          </a:p>
          <a:p>
            <a:pPr marL="342900" indent="-342900">
              <a:buFont typeface="Arial" panose="020B0604020202020204" pitchFamily="34" charset="0"/>
              <a:buChar char="•"/>
            </a:pPr>
            <a:r>
              <a:rPr lang="es-ES" sz="3200" dirty="0">
                <a:solidFill>
                  <a:schemeClr val="accent4"/>
                </a:solidFill>
                <a:latin typeface="Univers"/>
              </a:rPr>
              <a:t>¿Agregaría proveedores de servicios adicionales, basado en su contexto?</a:t>
            </a:r>
            <a:endParaRPr lang="es-ES" sz="3200" dirty="0">
              <a:solidFill>
                <a:schemeClr val="accent4"/>
              </a:solidFill>
              <a:latin typeface="Univers" panose="020B0503020202020204" pitchFamily="34" charset="0"/>
            </a:endParaRPr>
          </a:p>
        </p:txBody>
      </p:sp>
      <p:sp>
        <p:nvSpPr>
          <p:cNvPr id="6" name="CuadroTexto 5">
            <a:extLst>
              <a:ext uri="{FF2B5EF4-FFF2-40B4-BE49-F238E27FC236}">
                <a16:creationId xmlns:a16="http://schemas.microsoft.com/office/drawing/2014/main" id="{3DE1707C-AFF1-441C-BA3C-2C7BC0CE08E3}"/>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72411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EABD1-2F56-4DEB-B9BE-0B01D8601511}"/>
              </a:ext>
            </a:extLst>
          </p:cNvPr>
          <p:cNvPicPr>
            <a:picLocks noChangeAspect="1"/>
          </p:cNvPicPr>
          <p:nvPr/>
        </p:nvPicPr>
        <p:blipFill>
          <a:blip r:embed="rId3"/>
          <a:stretch>
            <a:fillRect/>
          </a:stretch>
        </p:blipFill>
        <p:spPr>
          <a:xfrm>
            <a:off x="1868057" y="2892505"/>
            <a:ext cx="8455885" cy="1072989"/>
          </a:xfrm>
          <a:prstGeom prst="rect">
            <a:avLst/>
          </a:prstGeom>
        </p:spPr>
      </p:pic>
      <p:sp>
        <p:nvSpPr>
          <p:cNvPr id="3" name="CuadroTexto 2">
            <a:extLst>
              <a:ext uri="{FF2B5EF4-FFF2-40B4-BE49-F238E27FC236}">
                <a16:creationId xmlns:a16="http://schemas.microsoft.com/office/drawing/2014/main" id="{C2EC045B-10C0-44CB-A01B-65969E225943}"/>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
        <p:nvSpPr>
          <p:cNvPr id="2" name="CuadroTexto 1">
            <a:extLst>
              <a:ext uri="{FF2B5EF4-FFF2-40B4-BE49-F238E27FC236}">
                <a16:creationId xmlns:a16="http://schemas.microsoft.com/office/drawing/2014/main" id="{A9BA9189-F8AB-4D0F-894A-31D48FF95D81}"/>
              </a:ext>
            </a:extLst>
          </p:cNvPr>
          <p:cNvSpPr txBox="1"/>
          <p:nvPr/>
        </p:nvSpPr>
        <p:spPr>
          <a:xfrm>
            <a:off x="1465943" y="2642055"/>
            <a:ext cx="9639300" cy="1323439"/>
          </a:xfrm>
          <a:prstGeom prst="rect">
            <a:avLst/>
          </a:prstGeom>
          <a:solidFill>
            <a:schemeClr val="bg2"/>
          </a:solidFill>
        </p:spPr>
        <p:txBody>
          <a:bodyPr wrap="square" rtlCol="0">
            <a:spAutoFit/>
          </a:bodyPr>
          <a:lstStyle/>
          <a:p>
            <a:pPr algn="ctr"/>
            <a:r>
              <a:rPr lang="es-ES" sz="4000" b="1" dirty="0"/>
              <a:t>TEMA II: CONCEPTOS BÁSICOS DE LA VIOLENCIA DE GÉNERO</a:t>
            </a:r>
          </a:p>
        </p:txBody>
      </p:sp>
    </p:spTree>
    <p:extLst>
      <p:ext uri="{BB962C8B-B14F-4D97-AF65-F5344CB8AC3E}">
        <p14:creationId xmlns:p14="http://schemas.microsoft.com/office/powerpoint/2010/main" val="695822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27EC40-664F-47E2-814C-D6FF960C1937}"/>
              </a:ext>
            </a:extLst>
          </p:cNvPr>
          <p:cNvGrpSpPr/>
          <p:nvPr/>
        </p:nvGrpSpPr>
        <p:grpSpPr>
          <a:xfrm>
            <a:off x="4406924" y="1687732"/>
            <a:ext cx="3378152" cy="3344301"/>
            <a:chOff x="1899846" y="2018697"/>
            <a:chExt cx="3069196" cy="2704894"/>
          </a:xfrm>
        </p:grpSpPr>
        <p:sp>
          <p:nvSpPr>
            <p:cNvPr id="5" name="Rectangle 4">
              <a:extLst>
                <a:ext uri="{FF2B5EF4-FFF2-40B4-BE49-F238E27FC236}">
                  <a16:creationId xmlns:a16="http://schemas.microsoft.com/office/drawing/2014/main" id="{1E783776-928F-49E3-80DE-DA0B4E949A7E}"/>
                </a:ext>
              </a:extLst>
            </p:cNvPr>
            <p:cNvSpPr/>
            <p:nvPr/>
          </p:nvSpPr>
          <p:spPr>
            <a:xfrm>
              <a:off x="1899847" y="2018697"/>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PREPARARSE</a:t>
              </a:r>
            </a:p>
          </p:txBody>
        </p:sp>
        <p:sp>
          <p:nvSpPr>
            <p:cNvPr id="6" name="Rectangle 5">
              <a:extLst>
                <a:ext uri="{FF2B5EF4-FFF2-40B4-BE49-F238E27FC236}">
                  <a16:creationId xmlns:a16="http://schemas.microsoft.com/office/drawing/2014/main" id="{D1277460-05F4-4C40-9840-AADAE9577EAA}"/>
                </a:ext>
              </a:extLst>
            </p:cNvPr>
            <p:cNvSpPr/>
            <p:nvPr/>
          </p:nvSpPr>
          <p:spPr>
            <a:xfrm>
              <a:off x="1899846" y="2765277"/>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OBSERVAR</a:t>
              </a:r>
            </a:p>
          </p:txBody>
        </p:sp>
        <p:sp>
          <p:nvSpPr>
            <p:cNvPr id="7" name="Rectangle 6">
              <a:extLst>
                <a:ext uri="{FF2B5EF4-FFF2-40B4-BE49-F238E27FC236}">
                  <a16:creationId xmlns:a16="http://schemas.microsoft.com/office/drawing/2014/main" id="{5294933C-B245-430A-B50F-B5D58962B9F4}"/>
                </a:ext>
              </a:extLst>
            </p:cNvPr>
            <p:cNvSpPr/>
            <p:nvPr/>
          </p:nvSpPr>
          <p:spPr>
            <a:xfrm>
              <a:off x="1899846" y="3507949"/>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ESCUCHAR</a:t>
              </a:r>
            </a:p>
          </p:txBody>
        </p:sp>
        <p:sp>
          <p:nvSpPr>
            <p:cNvPr id="8" name="Rectangle 7">
              <a:extLst>
                <a:ext uri="{FF2B5EF4-FFF2-40B4-BE49-F238E27FC236}">
                  <a16:creationId xmlns:a16="http://schemas.microsoft.com/office/drawing/2014/main" id="{21FC3333-3CCA-41BF-9296-D653A1588A01}"/>
                </a:ext>
              </a:extLst>
            </p:cNvPr>
            <p:cNvSpPr/>
            <p:nvPr/>
          </p:nvSpPr>
          <p:spPr>
            <a:xfrm>
              <a:off x="1899846" y="4250621"/>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VINCULAR</a:t>
              </a:r>
            </a:p>
          </p:txBody>
        </p:sp>
      </p:grpSp>
      <p:sp>
        <p:nvSpPr>
          <p:cNvPr id="9" name="Arrow: Right 8">
            <a:extLst>
              <a:ext uri="{FF2B5EF4-FFF2-40B4-BE49-F238E27FC236}">
                <a16:creationId xmlns:a16="http://schemas.microsoft.com/office/drawing/2014/main" id="{35AD6BCA-91A3-464E-BB52-41C12F0192F2}"/>
              </a:ext>
            </a:extLst>
          </p:cNvPr>
          <p:cNvSpPr/>
          <p:nvPr/>
        </p:nvSpPr>
        <p:spPr>
          <a:xfrm>
            <a:off x="2527098" y="2681947"/>
            <a:ext cx="1643865" cy="580704"/>
          </a:xfrm>
          <a:prstGeom prst="rightArrow">
            <a:avLst/>
          </a:prstGeom>
          <a:solidFill>
            <a:srgbClr val="791E77"/>
          </a:solidFill>
          <a:ln w="12700" cap="flat" cmpd="sng" algn="ctr">
            <a:solidFill>
              <a:srgbClr val="791E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E5FAA4F-5F3F-411F-BDEC-A61935FFCBCA}"/>
              </a:ext>
            </a:extLst>
          </p:cNvPr>
          <p:cNvSpPr/>
          <p:nvPr/>
        </p:nvSpPr>
        <p:spPr>
          <a:xfrm>
            <a:off x="1640957" y="472405"/>
            <a:ext cx="8910085" cy="830997"/>
          </a:xfrm>
          <a:prstGeom prst="rect">
            <a:avLst/>
          </a:prstGeom>
        </p:spPr>
        <p:txBody>
          <a:bodyPr wrap="square">
            <a:spAutoFit/>
          </a:bodyPr>
          <a:lstStyle/>
          <a:p>
            <a:pPr algn="ctr"/>
            <a:r>
              <a:rPr lang="es-ES" sz="4800" b="1" dirty="0">
                <a:cs typeface="Calibri"/>
              </a:rPr>
              <a:t>TEMA VII: OBSERVAR</a:t>
            </a:r>
          </a:p>
        </p:txBody>
      </p:sp>
      <p:sp>
        <p:nvSpPr>
          <p:cNvPr id="11" name="CuadroTexto 10">
            <a:extLst>
              <a:ext uri="{FF2B5EF4-FFF2-40B4-BE49-F238E27FC236}">
                <a16:creationId xmlns:a16="http://schemas.microsoft.com/office/drawing/2014/main" id="{CE5FDAFD-CB02-47AE-85E8-16AB2FFEBA40}"/>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360759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EEEA8-AA12-49EC-A7CD-EBBEFC53C989}"/>
              </a:ext>
            </a:extLst>
          </p:cNvPr>
          <p:cNvSpPr/>
          <p:nvPr/>
        </p:nvSpPr>
        <p:spPr>
          <a:xfrm>
            <a:off x="0" y="479340"/>
            <a:ext cx="12191999" cy="707886"/>
          </a:xfrm>
          <a:prstGeom prst="rect">
            <a:avLst/>
          </a:prstGeom>
        </p:spPr>
        <p:txBody>
          <a:bodyPr wrap="square">
            <a:spAutoFit/>
          </a:body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dirty="0">
                <a:ln>
                  <a:noFill/>
                </a:ln>
                <a:solidFill>
                  <a:srgbClr val="791E77"/>
                </a:solidFill>
                <a:effectLst/>
                <a:uLnTx/>
                <a:uFillTx/>
              </a:rPr>
              <a:t>DESPUÉS DE PREPARARSE, OBSERVE</a:t>
            </a:r>
          </a:p>
        </p:txBody>
      </p:sp>
      <p:pic>
        <p:nvPicPr>
          <p:cNvPr id="5" name="Graphic 4" descr="Wave Gesture with solid fill">
            <a:extLst>
              <a:ext uri="{FF2B5EF4-FFF2-40B4-BE49-F238E27FC236}">
                <a16:creationId xmlns:a16="http://schemas.microsoft.com/office/drawing/2014/main" id="{0009A68B-2000-4B82-A03C-AB792B91F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649" y="1687362"/>
            <a:ext cx="1646392" cy="1646392"/>
          </a:xfrm>
          <a:prstGeom prst="rect">
            <a:avLst/>
          </a:prstGeom>
        </p:spPr>
      </p:pic>
      <p:pic>
        <p:nvPicPr>
          <p:cNvPr id="6" name="Graphic 5" descr="Comment Heart with solid fill">
            <a:extLst>
              <a:ext uri="{FF2B5EF4-FFF2-40B4-BE49-F238E27FC236}">
                <a16:creationId xmlns:a16="http://schemas.microsoft.com/office/drawing/2014/main" id="{3B45BE8A-A7A8-423F-A235-5A50C52FD5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2341" y="1635025"/>
            <a:ext cx="1763867" cy="1763867"/>
          </a:xfrm>
          <a:prstGeom prst="rect">
            <a:avLst/>
          </a:prstGeom>
        </p:spPr>
      </p:pic>
      <p:grpSp>
        <p:nvGrpSpPr>
          <p:cNvPr id="7" name="Group 6">
            <a:extLst>
              <a:ext uri="{FF2B5EF4-FFF2-40B4-BE49-F238E27FC236}">
                <a16:creationId xmlns:a16="http://schemas.microsoft.com/office/drawing/2014/main" id="{550BFF81-B157-4463-8589-5C20AEA85DF9}"/>
              </a:ext>
            </a:extLst>
          </p:cNvPr>
          <p:cNvGrpSpPr/>
          <p:nvPr/>
        </p:nvGrpSpPr>
        <p:grpSpPr>
          <a:xfrm>
            <a:off x="2987413" y="1557740"/>
            <a:ext cx="2363739" cy="1862301"/>
            <a:chOff x="3019417" y="1463733"/>
            <a:chExt cx="2363739" cy="1862301"/>
          </a:xfrm>
        </p:grpSpPr>
        <p:pic>
          <p:nvPicPr>
            <p:cNvPr id="8" name="Picture 4" descr="Image result for napkin icon">
              <a:extLst>
                <a:ext uri="{FF2B5EF4-FFF2-40B4-BE49-F238E27FC236}">
                  <a16:creationId xmlns:a16="http://schemas.microsoft.com/office/drawing/2014/main" id="{5272C8CB-0091-427A-BECF-8086ED011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9417" y="2380877"/>
              <a:ext cx="830115" cy="830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lanket icon">
              <a:extLst>
                <a:ext uri="{FF2B5EF4-FFF2-40B4-BE49-F238E27FC236}">
                  <a16:creationId xmlns:a16="http://schemas.microsoft.com/office/drawing/2014/main" id="{C1B38ECF-3524-4A9D-B992-081458297D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3832" y="2157634"/>
              <a:ext cx="11684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Water Bottle with solid fill">
              <a:extLst>
                <a:ext uri="{FF2B5EF4-FFF2-40B4-BE49-F238E27FC236}">
                  <a16:creationId xmlns:a16="http://schemas.microsoft.com/office/drawing/2014/main" id="{19DA8CFE-23E5-404E-B6F9-F65EA4B68D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16133" y="1621260"/>
              <a:ext cx="1295398" cy="1295398"/>
            </a:xfrm>
            <a:prstGeom prst="rect">
              <a:avLst/>
            </a:prstGeom>
          </p:spPr>
        </p:pic>
        <p:pic>
          <p:nvPicPr>
            <p:cNvPr id="11" name="Graphic 10" descr="Adhesive Bandage outline">
              <a:extLst>
                <a:ext uri="{FF2B5EF4-FFF2-40B4-BE49-F238E27FC236}">
                  <a16:creationId xmlns:a16="http://schemas.microsoft.com/office/drawing/2014/main" id="{78368CBD-538F-4AEF-BC3C-65D222C0D5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729200">
              <a:off x="4161117" y="1493601"/>
              <a:ext cx="740466" cy="740466"/>
            </a:xfrm>
            <a:prstGeom prst="rect">
              <a:avLst/>
            </a:prstGeom>
          </p:spPr>
        </p:pic>
        <p:pic>
          <p:nvPicPr>
            <p:cNvPr id="12" name="Graphic 11" descr="Adhesive Bandage outline">
              <a:extLst>
                <a:ext uri="{FF2B5EF4-FFF2-40B4-BE49-F238E27FC236}">
                  <a16:creationId xmlns:a16="http://schemas.microsoft.com/office/drawing/2014/main" id="{6D78EEE1-2398-4DAB-B6EA-5ED9CE52B3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729200">
              <a:off x="4642690" y="1463733"/>
              <a:ext cx="740466" cy="740466"/>
            </a:xfrm>
            <a:prstGeom prst="rect">
              <a:avLst/>
            </a:prstGeom>
          </p:spPr>
        </p:pic>
      </p:grpSp>
      <p:pic>
        <p:nvPicPr>
          <p:cNvPr id="13" name="Graphic 12" descr="Woman Shrugging with solid fill">
            <a:extLst>
              <a:ext uri="{FF2B5EF4-FFF2-40B4-BE49-F238E27FC236}">
                <a16:creationId xmlns:a16="http://schemas.microsoft.com/office/drawing/2014/main" id="{DE88E0D5-BE97-41F2-93A5-EAAE17D2C51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57892" y="1733860"/>
            <a:ext cx="1482048" cy="1482048"/>
          </a:xfrm>
          <a:prstGeom prst="rect">
            <a:avLst/>
          </a:prstGeom>
        </p:spPr>
      </p:pic>
      <p:sp>
        <p:nvSpPr>
          <p:cNvPr id="14" name="Rectangle 13">
            <a:extLst>
              <a:ext uri="{FF2B5EF4-FFF2-40B4-BE49-F238E27FC236}">
                <a16:creationId xmlns:a16="http://schemas.microsoft.com/office/drawing/2014/main" id="{F260D2D1-6D00-4D33-BE94-E4F4A5396BE0}"/>
              </a:ext>
            </a:extLst>
          </p:cNvPr>
          <p:cNvSpPr/>
          <p:nvPr/>
        </p:nvSpPr>
        <p:spPr>
          <a:xfrm>
            <a:off x="304800" y="3605283"/>
            <a:ext cx="2387663"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dirty="0">
                <a:ln>
                  <a:noFill/>
                </a:ln>
                <a:solidFill>
                  <a:prstClr val="black"/>
                </a:solidFill>
                <a:effectLst/>
                <a:uLnTx/>
                <a:uFillTx/>
              </a:rPr>
              <a:t>Preséntese</a:t>
            </a:r>
          </a:p>
        </p:txBody>
      </p:sp>
      <p:sp>
        <p:nvSpPr>
          <p:cNvPr id="15" name="Rectangle 14">
            <a:extLst>
              <a:ext uri="{FF2B5EF4-FFF2-40B4-BE49-F238E27FC236}">
                <a16:creationId xmlns:a16="http://schemas.microsoft.com/office/drawing/2014/main" id="{899AA7DE-41E5-478A-917B-73BA1EDAA616}"/>
              </a:ext>
            </a:extLst>
          </p:cNvPr>
          <p:cNvSpPr/>
          <p:nvPr/>
        </p:nvSpPr>
        <p:spPr>
          <a:xfrm>
            <a:off x="2987413" y="3605282"/>
            <a:ext cx="2770646"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noProof="0" dirty="0">
                <a:ln>
                  <a:noFill/>
                </a:ln>
                <a:solidFill>
                  <a:prstClr val="black"/>
                </a:solidFill>
                <a:effectLst/>
                <a:uLnTx/>
                <a:uFillTx/>
              </a:rPr>
              <a:t>Aborde las necesidades básicas urgentes</a:t>
            </a:r>
            <a:endParaRPr kumimoji="0" lang="en-US" sz="3200" b="0" i="0" u="none" strike="noStrike" kern="0" cap="none" spc="0" normalizeH="0" baseline="0" noProof="0" dirty="0">
              <a:ln>
                <a:noFill/>
              </a:ln>
              <a:solidFill>
                <a:prstClr val="black"/>
              </a:solidFill>
              <a:effectLst/>
              <a:uLnTx/>
              <a:uFillTx/>
            </a:endParaRPr>
          </a:p>
        </p:txBody>
      </p:sp>
      <p:sp>
        <p:nvSpPr>
          <p:cNvPr id="16" name="Rectangle 15">
            <a:extLst>
              <a:ext uri="{FF2B5EF4-FFF2-40B4-BE49-F238E27FC236}">
                <a16:creationId xmlns:a16="http://schemas.microsoft.com/office/drawing/2014/main" id="{C657E223-02B7-465C-9A61-ECF771AFC5F0}"/>
              </a:ext>
            </a:extLst>
          </p:cNvPr>
          <p:cNvSpPr/>
          <p:nvPr/>
        </p:nvSpPr>
        <p:spPr>
          <a:xfrm>
            <a:off x="5819449" y="3605283"/>
            <a:ext cx="3081243" cy="22467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prstClr val="black"/>
                </a:solidFill>
                <a:effectLst/>
                <a:uLnTx/>
                <a:uFillTx/>
              </a:rPr>
              <a:t>Sea consciente de las diferentes formas en que las personas buscan apoyo</a:t>
            </a:r>
            <a:endParaRPr kumimoji="0" lang="en-US" sz="2800" b="0" i="0" u="none" strike="noStrike" kern="0" cap="none" spc="0" normalizeH="0" baseline="0" noProof="0" dirty="0">
              <a:ln>
                <a:noFill/>
              </a:ln>
              <a:solidFill>
                <a:prstClr val="black"/>
              </a:solidFill>
              <a:effectLst/>
              <a:uLnTx/>
              <a:uFillTx/>
            </a:endParaRPr>
          </a:p>
        </p:txBody>
      </p:sp>
      <p:sp>
        <p:nvSpPr>
          <p:cNvPr id="17" name="Rectangle 16">
            <a:extLst>
              <a:ext uri="{FF2B5EF4-FFF2-40B4-BE49-F238E27FC236}">
                <a16:creationId xmlns:a16="http://schemas.microsoft.com/office/drawing/2014/main" id="{7942765F-57B3-4E72-A20C-36A5ADBB2451}"/>
              </a:ext>
            </a:extLst>
          </p:cNvPr>
          <p:cNvSpPr/>
          <p:nvPr/>
        </p:nvSpPr>
        <p:spPr>
          <a:xfrm>
            <a:off x="9195641" y="3605282"/>
            <a:ext cx="2691559" cy="181588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prstClr val="black"/>
                </a:solidFill>
                <a:effectLst/>
                <a:uLnTx/>
                <a:uFillTx/>
              </a:rPr>
              <a:t>Reconozca lo que puede y no puede gestionar</a:t>
            </a:r>
          </a:p>
        </p:txBody>
      </p:sp>
      <p:sp>
        <p:nvSpPr>
          <p:cNvPr id="18" name="CuadroTexto 17">
            <a:extLst>
              <a:ext uri="{FF2B5EF4-FFF2-40B4-BE49-F238E27FC236}">
                <a16:creationId xmlns:a16="http://schemas.microsoft.com/office/drawing/2014/main" id="{3E232F55-2857-4877-810A-090A08430A2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026869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65883E-F7CB-4FAE-88F2-04B21548FEC0}"/>
              </a:ext>
            </a:extLst>
          </p:cNvPr>
          <p:cNvSpPr txBox="1">
            <a:spLocks/>
          </p:cNvSpPr>
          <p:nvPr/>
        </p:nvSpPr>
        <p:spPr>
          <a:xfrm>
            <a:off x="1805245" y="556528"/>
            <a:ext cx="8581507" cy="812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EJERCICIO: HACER LO CORRECTO</a:t>
            </a:r>
          </a:p>
        </p:txBody>
      </p:sp>
      <p:sp>
        <p:nvSpPr>
          <p:cNvPr id="5" name="TextBox 4">
            <a:extLst>
              <a:ext uri="{FF2B5EF4-FFF2-40B4-BE49-F238E27FC236}">
                <a16:creationId xmlns:a16="http://schemas.microsoft.com/office/drawing/2014/main" id="{EE194782-5232-4DA3-9DB6-B2936EDD5182}"/>
              </a:ext>
            </a:extLst>
          </p:cNvPr>
          <p:cNvSpPr txBox="1"/>
          <p:nvPr/>
        </p:nvSpPr>
        <p:spPr>
          <a:xfrm>
            <a:off x="738715" y="1105950"/>
            <a:ext cx="10714569" cy="3908762"/>
          </a:xfrm>
          <a:prstGeom prst="rect">
            <a:avLst/>
          </a:prstGeom>
          <a:noFill/>
        </p:spPr>
        <p:txBody>
          <a:bodyPr wrap="square" lIns="91440" tIns="45720" rIns="91440" bIns="45720" rtlCol="0" anchor="t">
            <a:spAutoFit/>
          </a:bodyPr>
          <a:lstStyle/>
          <a:p>
            <a:endParaRPr lang="en-US" sz="2800" dirty="0">
              <a:solidFill>
                <a:schemeClr val="accent4"/>
              </a:solidFill>
            </a:endParaRPr>
          </a:p>
          <a:p>
            <a:pPr marL="285750" indent="-285750">
              <a:buFont typeface="Arial" panose="020B0604020202020204" pitchFamily="34" charset="0"/>
              <a:buChar char="•"/>
            </a:pPr>
            <a:r>
              <a:rPr lang="es-ES" sz="2800" dirty="0">
                <a:solidFill>
                  <a:schemeClr val="accent4"/>
                </a:solidFill>
                <a:latin typeface="Univers" panose="020B0503020202020204" pitchFamily="34" charset="0"/>
              </a:rPr>
              <a:t>Haga los comentarios de lo que debe y lo que no debe hacer</a:t>
            </a:r>
            <a:r>
              <a:rPr lang="en-US" sz="2800" dirty="0">
                <a:solidFill>
                  <a:schemeClr val="accent4"/>
                </a:solidFill>
                <a:latin typeface="Univers" panose="020B0503020202020204" pitchFamily="34" charset="0"/>
              </a:rPr>
              <a:t>:</a:t>
            </a:r>
          </a:p>
          <a:p>
            <a:pPr marL="285750" indent="-285750">
              <a:buFont typeface="Arial" panose="020B0604020202020204" pitchFamily="34" charset="0"/>
              <a:buChar char="•"/>
            </a:pPr>
            <a:endParaRPr lang="en-US" sz="2400" dirty="0">
              <a:solidFill>
                <a:schemeClr val="accent4"/>
              </a:solidFill>
              <a:latin typeface="Univers" panose="020B0503020202020204" pitchFamily="34" charset="0"/>
            </a:endParaRPr>
          </a:p>
          <a:p>
            <a:pPr marL="914400" lvl="1" indent="-457200">
              <a:buFont typeface="Courier New" panose="02070309020205020404" pitchFamily="49" charset="0"/>
              <a:buChar char="o"/>
            </a:pPr>
            <a:r>
              <a:rPr lang="es-ES" sz="2800" dirty="0">
                <a:solidFill>
                  <a:schemeClr val="accent4"/>
                </a:solidFill>
                <a:latin typeface="Univers"/>
              </a:rPr>
              <a:t>Identifique que comentarios se recomiendan cuando alguien le revela un incidente de </a:t>
            </a:r>
            <a:r>
              <a:rPr lang="es-ES" sz="2800" dirty="0" err="1">
                <a:solidFill>
                  <a:schemeClr val="accent4"/>
                </a:solidFill>
                <a:latin typeface="Univers"/>
              </a:rPr>
              <a:t>VG</a:t>
            </a:r>
            <a:endParaRPr lang="en-US" sz="2800" dirty="0">
              <a:solidFill>
                <a:schemeClr val="accent4"/>
              </a:solidFill>
              <a:latin typeface="Univers"/>
            </a:endParaRPr>
          </a:p>
          <a:p>
            <a:pPr marL="457200" indent="-457200">
              <a:buFont typeface="Courier New" panose="02070309020205020404" pitchFamily="49" charset="0"/>
              <a:buChar char="o"/>
            </a:pPr>
            <a:endParaRPr lang="en-US" sz="2800" dirty="0">
              <a:solidFill>
                <a:schemeClr val="accent4"/>
              </a:solidFill>
              <a:latin typeface="Univers" panose="020B0503020202020204" pitchFamily="34" charset="0"/>
            </a:endParaRPr>
          </a:p>
          <a:p>
            <a:pPr marL="914400" lvl="1" indent="-457200">
              <a:buFont typeface="Courier New" panose="02070309020205020404" pitchFamily="49" charset="0"/>
              <a:buChar char="o"/>
            </a:pPr>
            <a:r>
              <a:rPr lang="es-ES" sz="2800" dirty="0">
                <a:solidFill>
                  <a:schemeClr val="accent4"/>
                </a:solidFill>
                <a:latin typeface="Univers"/>
              </a:rPr>
              <a:t>Identifique que comentarios NO se recomiendan cuando alguien le revela un incidente de </a:t>
            </a:r>
            <a:r>
              <a:rPr lang="es-ES" sz="2800" dirty="0" err="1">
                <a:solidFill>
                  <a:schemeClr val="accent4"/>
                </a:solidFill>
                <a:latin typeface="Univers"/>
              </a:rPr>
              <a:t>VG</a:t>
            </a:r>
            <a:endParaRPr lang="en-US" sz="2800" dirty="0">
              <a:solidFill>
                <a:schemeClr val="accent4"/>
              </a:solidFill>
              <a:latin typeface="Univers" panose="020B0503020202020204" pitchFamily="34" charset="0"/>
            </a:endParaRPr>
          </a:p>
        </p:txBody>
      </p:sp>
      <p:sp>
        <p:nvSpPr>
          <p:cNvPr id="6" name="CuadroTexto 5">
            <a:extLst>
              <a:ext uri="{FF2B5EF4-FFF2-40B4-BE49-F238E27FC236}">
                <a16:creationId xmlns:a16="http://schemas.microsoft.com/office/drawing/2014/main" id="{AAD7AD9F-1FAD-4C4C-AEF4-FDD09B93538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412448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2" title="Prepare, Look_Shanahan Trocaire">
            <a:hlinkClick r:id="" action="ppaction://media"/>
            <a:extLst>
              <a:ext uri="{FF2B5EF4-FFF2-40B4-BE49-F238E27FC236}">
                <a16:creationId xmlns:a16="http://schemas.microsoft.com/office/drawing/2014/main" id="{42C3BFBB-75FE-4876-8160-06DCE297AA0D}"/>
              </a:ext>
            </a:extLst>
          </p:cNvPr>
          <p:cNvPicPr>
            <a:picLocks noRot="1" noChangeAspect="1"/>
          </p:cNvPicPr>
          <p:nvPr>
            <a:videoFile r:link="rId1"/>
          </p:nvPr>
        </p:nvPicPr>
        <p:blipFill>
          <a:blip r:embed="rId4"/>
          <a:stretch>
            <a:fillRect/>
          </a:stretch>
        </p:blipFill>
        <p:spPr>
          <a:xfrm>
            <a:off x="2538818" y="435049"/>
            <a:ext cx="7114363" cy="5335772"/>
          </a:xfrm>
          <a:prstGeom prst="rect">
            <a:avLst/>
          </a:prstGeom>
        </p:spPr>
      </p:pic>
      <p:sp>
        <p:nvSpPr>
          <p:cNvPr id="3" name="CuadroTexto 2">
            <a:extLst>
              <a:ext uri="{FF2B5EF4-FFF2-40B4-BE49-F238E27FC236}">
                <a16:creationId xmlns:a16="http://schemas.microsoft.com/office/drawing/2014/main" id="{A36CA499-F8D1-48AF-81DC-CF56F3AC3ADD}"/>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3634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3B48697-D804-40AC-9288-91DBB9CDF72B}"/>
              </a:ext>
            </a:extLst>
          </p:cNvPr>
          <p:cNvGrpSpPr/>
          <p:nvPr/>
        </p:nvGrpSpPr>
        <p:grpSpPr>
          <a:xfrm>
            <a:off x="4406922" y="1854330"/>
            <a:ext cx="3378152" cy="3344301"/>
            <a:chOff x="1899846" y="2018697"/>
            <a:chExt cx="3069196" cy="2704894"/>
          </a:xfrm>
        </p:grpSpPr>
        <p:sp>
          <p:nvSpPr>
            <p:cNvPr id="5" name="Rectangle 4">
              <a:extLst>
                <a:ext uri="{FF2B5EF4-FFF2-40B4-BE49-F238E27FC236}">
                  <a16:creationId xmlns:a16="http://schemas.microsoft.com/office/drawing/2014/main" id="{C8FF1F86-33EC-471F-A636-3BCBE256A065}"/>
                </a:ext>
              </a:extLst>
            </p:cNvPr>
            <p:cNvSpPr/>
            <p:nvPr/>
          </p:nvSpPr>
          <p:spPr>
            <a:xfrm>
              <a:off x="1899847" y="2018697"/>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PREPARARSE</a:t>
              </a:r>
            </a:p>
          </p:txBody>
        </p:sp>
        <p:sp>
          <p:nvSpPr>
            <p:cNvPr id="6" name="Rectangle 5">
              <a:extLst>
                <a:ext uri="{FF2B5EF4-FFF2-40B4-BE49-F238E27FC236}">
                  <a16:creationId xmlns:a16="http://schemas.microsoft.com/office/drawing/2014/main" id="{9A7C68D3-2763-436A-BC75-C768D0371180}"/>
                </a:ext>
              </a:extLst>
            </p:cNvPr>
            <p:cNvSpPr/>
            <p:nvPr/>
          </p:nvSpPr>
          <p:spPr>
            <a:xfrm>
              <a:off x="1899846" y="2765277"/>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OBSERVAR</a:t>
              </a:r>
            </a:p>
          </p:txBody>
        </p:sp>
        <p:sp>
          <p:nvSpPr>
            <p:cNvPr id="7" name="Rectangle 6">
              <a:extLst>
                <a:ext uri="{FF2B5EF4-FFF2-40B4-BE49-F238E27FC236}">
                  <a16:creationId xmlns:a16="http://schemas.microsoft.com/office/drawing/2014/main" id="{B35DEAEC-0006-4071-A086-C34FD1FE9FEB}"/>
                </a:ext>
              </a:extLst>
            </p:cNvPr>
            <p:cNvSpPr/>
            <p:nvPr/>
          </p:nvSpPr>
          <p:spPr>
            <a:xfrm>
              <a:off x="1899846" y="3507949"/>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ESCUCHAR</a:t>
              </a:r>
            </a:p>
          </p:txBody>
        </p:sp>
        <p:sp>
          <p:nvSpPr>
            <p:cNvPr id="8" name="Rectangle 7">
              <a:extLst>
                <a:ext uri="{FF2B5EF4-FFF2-40B4-BE49-F238E27FC236}">
                  <a16:creationId xmlns:a16="http://schemas.microsoft.com/office/drawing/2014/main" id="{7891E012-4BD4-421B-941D-B0466DE9A085}"/>
                </a:ext>
              </a:extLst>
            </p:cNvPr>
            <p:cNvSpPr/>
            <p:nvPr/>
          </p:nvSpPr>
          <p:spPr>
            <a:xfrm>
              <a:off x="1899846" y="4250621"/>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VINCULAR</a:t>
              </a:r>
            </a:p>
          </p:txBody>
        </p:sp>
      </p:grpSp>
      <p:sp>
        <p:nvSpPr>
          <p:cNvPr id="9" name="Arrow: Right 8">
            <a:extLst>
              <a:ext uri="{FF2B5EF4-FFF2-40B4-BE49-F238E27FC236}">
                <a16:creationId xmlns:a16="http://schemas.microsoft.com/office/drawing/2014/main" id="{1581FD11-BCDC-4F6F-B2D1-03DBF5182C4C}"/>
              </a:ext>
            </a:extLst>
          </p:cNvPr>
          <p:cNvSpPr/>
          <p:nvPr/>
        </p:nvSpPr>
        <p:spPr>
          <a:xfrm>
            <a:off x="2455177" y="3766776"/>
            <a:ext cx="1643865" cy="580704"/>
          </a:xfrm>
          <a:prstGeom prst="rightArrow">
            <a:avLst/>
          </a:prstGeom>
          <a:solidFill>
            <a:srgbClr val="791E77"/>
          </a:solidFill>
          <a:ln w="12700" cap="flat" cmpd="sng" algn="ctr">
            <a:solidFill>
              <a:srgbClr val="791E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828D2DC-8905-4E83-A8B4-DBCD0F0E8904}"/>
              </a:ext>
            </a:extLst>
          </p:cNvPr>
          <p:cNvSpPr/>
          <p:nvPr/>
        </p:nvSpPr>
        <p:spPr>
          <a:xfrm>
            <a:off x="1640957" y="593696"/>
            <a:ext cx="8910085" cy="830997"/>
          </a:xfrm>
          <a:prstGeom prst="rect">
            <a:avLst/>
          </a:prstGeom>
        </p:spPr>
        <p:txBody>
          <a:bodyPr wrap="square">
            <a:spAutoFit/>
          </a:bodyPr>
          <a:lstStyle/>
          <a:p>
            <a:pPr algn="ctr"/>
            <a:r>
              <a:rPr lang="es-ES" sz="4800" b="1" dirty="0">
                <a:solidFill>
                  <a:srgbClr val="791E77"/>
                </a:solidFill>
                <a:cs typeface="Calibri"/>
              </a:rPr>
              <a:t>TEMA VIII: ESCUCHAR</a:t>
            </a:r>
          </a:p>
        </p:txBody>
      </p:sp>
      <p:sp>
        <p:nvSpPr>
          <p:cNvPr id="11" name="CuadroTexto 10">
            <a:extLst>
              <a:ext uri="{FF2B5EF4-FFF2-40B4-BE49-F238E27FC236}">
                <a16:creationId xmlns:a16="http://schemas.microsoft.com/office/drawing/2014/main" id="{208A35A7-7320-44D9-A67C-92E059E541E6}"/>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914853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D1C1D6-2C1B-42D7-A8FE-160796B3161B}"/>
              </a:ext>
            </a:extLst>
          </p:cNvPr>
          <p:cNvSpPr txBox="1">
            <a:spLocks/>
          </p:cNvSpPr>
          <p:nvPr/>
        </p:nvSpPr>
        <p:spPr>
          <a:xfrm>
            <a:off x="605976" y="603961"/>
            <a:ext cx="11136086" cy="63817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solidFill>
                  <a:schemeClr val="accent4"/>
                </a:solidFill>
                <a:latin typeface="Univers" panose="020B0503020202020204" pitchFamily="34" charset="0"/>
              </a:rPr>
              <a:t>PREPARARSE, OBSERVAR, LUEGO </a:t>
            </a:r>
            <a:r>
              <a:rPr lang="es-ES" b="1" dirty="0">
                <a:latin typeface="Univers" panose="020B0503020202020204" pitchFamily="34" charset="0"/>
              </a:rPr>
              <a:t>ESCUCHAR</a:t>
            </a:r>
          </a:p>
        </p:txBody>
      </p:sp>
      <p:sp>
        <p:nvSpPr>
          <p:cNvPr id="5" name="Content Placeholder 2">
            <a:extLst>
              <a:ext uri="{FF2B5EF4-FFF2-40B4-BE49-F238E27FC236}">
                <a16:creationId xmlns:a16="http://schemas.microsoft.com/office/drawing/2014/main" id="{41370DF5-1073-41E2-852A-7EB7EEFBC0B4}"/>
              </a:ext>
            </a:extLst>
          </p:cNvPr>
          <p:cNvSpPr txBox="1">
            <a:spLocks/>
          </p:cNvSpPr>
          <p:nvPr/>
        </p:nvSpPr>
        <p:spPr>
          <a:xfrm>
            <a:off x="2904422" y="1486960"/>
            <a:ext cx="9039289" cy="4351338"/>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solidFill>
                  <a:schemeClr val="accent4"/>
                </a:solidFill>
                <a:latin typeface="Univers"/>
              </a:rPr>
              <a:t>Después de asegurarse de que se satisfacen las necesidades básicas del sobreviviente y de que no está en peligro inmediato, ESCUCHE</a:t>
            </a:r>
            <a:r>
              <a:rPr lang="en-US" sz="3200" dirty="0">
                <a:solidFill>
                  <a:schemeClr val="accent4"/>
                </a:solidFill>
                <a:latin typeface="Univers"/>
              </a:rPr>
              <a:t>.</a:t>
            </a:r>
          </a:p>
          <a:p>
            <a:r>
              <a:rPr lang="es-ES" sz="3200" dirty="0">
                <a:solidFill>
                  <a:schemeClr val="accent4"/>
                </a:solidFill>
                <a:latin typeface="Univers"/>
              </a:rPr>
              <a:t>Manténgase lo más calmado posible</a:t>
            </a:r>
            <a:r>
              <a:rPr lang="en-US" sz="3200" dirty="0">
                <a:solidFill>
                  <a:schemeClr val="accent4"/>
                </a:solidFill>
                <a:latin typeface="Univers"/>
              </a:rPr>
              <a:t>.</a:t>
            </a:r>
          </a:p>
          <a:p>
            <a:r>
              <a:rPr lang="es-ES" sz="3200" dirty="0">
                <a:solidFill>
                  <a:schemeClr val="accent4"/>
                </a:solidFill>
                <a:latin typeface="Univers"/>
              </a:rPr>
              <a:t>Permita que la persona comparta toda o la poca información que le gustaría</a:t>
            </a:r>
            <a:r>
              <a:rPr lang="en-US" sz="3200" dirty="0">
                <a:solidFill>
                  <a:schemeClr val="accent4"/>
                </a:solidFill>
                <a:latin typeface="Univers"/>
              </a:rPr>
              <a:t>. </a:t>
            </a:r>
          </a:p>
          <a:p>
            <a:r>
              <a:rPr lang="es-ES" sz="3200" dirty="0">
                <a:solidFill>
                  <a:schemeClr val="accent4"/>
                </a:solidFill>
                <a:latin typeface="Univers"/>
              </a:rPr>
              <a:t>NO ES SU FUNCIÓN brindar asesoramiento o llevar a la persona a los servicios o realizar una entrevista detallada sobre lo que le sucedió</a:t>
            </a:r>
            <a:r>
              <a:rPr lang="en-US" sz="3200" dirty="0">
                <a:solidFill>
                  <a:schemeClr val="accent4"/>
                </a:solidFill>
                <a:latin typeface="Univers"/>
              </a:rPr>
              <a:t>. </a:t>
            </a:r>
            <a:endParaRPr lang="en-US" sz="3200" dirty="0">
              <a:solidFill>
                <a:schemeClr val="accent4"/>
              </a:solidFill>
              <a:latin typeface="Univers" panose="020B0503020202020204" pitchFamily="34" charset="0"/>
            </a:endParaRPr>
          </a:p>
          <a:p>
            <a:r>
              <a:rPr lang="es-ES" sz="3200" dirty="0">
                <a:solidFill>
                  <a:schemeClr val="accent4"/>
                </a:solidFill>
                <a:latin typeface="Univers"/>
              </a:rPr>
              <a:t>CÉNTRESE en brindarles INFORMACIÓN sobre los servicios que sabe que están disponibles</a:t>
            </a:r>
            <a:endParaRPr lang="en-US" sz="3200" dirty="0">
              <a:solidFill>
                <a:schemeClr val="accent4"/>
              </a:solidFill>
              <a:latin typeface="Univers"/>
            </a:endParaRPr>
          </a:p>
        </p:txBody>
      </p:sp>
      <p:pic>
        <p:nvPicPr>
          <p:cNvPr id="6" name="Picture 4" descr="Icon&#10;&#10;Description automatically generated">
            <a:extLst>
              <a:ext uri="{FF2B5EF4-FFF2-40B4-BE49-F238E27FC236}">
                <a16:creationId xmlns:a16="http://schemas.microsoft.com/office/drawing/2014/main" id="{5E744794-9F58-4E41-8FC7-E89E5D861487}"/>
              </a:ext>
            </a:extLst>
          </p:cNvPr>
          <p:cNvPicPr>
            <a:picLocks noChangeAspect="1"/>
          </p:cNvPicPr>
          <p:nvPr/>
        </p:nvPicPr>
        <p:blipFill>
          <a:blip r:embed="rId2"/>
          <a:stretch>
            <a:fillRect/>
          </a:stretch>
        </p:blipFill>
        <p:spPr>
          <a:xfrm>
            <a:off x="1067835" y="2525653"/>
            <a:ext cx="1275248" cy="1550442"/>
          </a:xfrm>
          <a:prstGeom prst="rect">
            <a:avLst/>
          </a:prstGeom>
        </p:spPr>
      </p:pic>
      <p:sp>
        <p:nvSpPr>
          <p:cNvPr id="7" name="Oval 6">
            <a:extLst>
              <a:ext uri="{FF2B5EF4-FFF2-40B4-BE49-F238E27FC236}">
                <a16:creationId xmlns:a16="http://schemas.microsoft.com/office/drawing/2014/main" id="{3A7263D7-C478-48CD-87B8-F5936B412AAF}"/>
              </a:ext>
            </a:extLst>
          </p:cNvPr>
          <p:cNvSpPr/>
          <p:nvPr/>
        </p:nvSpPr>
        <p:spPr>
          <a:xfrm>
            <a:off x="564001" y="2232546"/>
            <a:ext cx="2195014" cy="2126775"/>
          </a:xfrm>
          <a:prstGeom prst="ellipse">
            <a:avLst/>
          </a:prstGeom>
          <a:noFill/>
          <a:ln w="57150">
            <a:solidFill>
              <a:srgbClr val="8C3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AB2C9E20-F714-4589-9603-1D320113A9B4}"/>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602565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C971A0-2D8A-4FA9-858A-C63AFD3E90FD}"/>
              </a:ext>
            </a:extLst>
          </p:cNvPr>
          <p:cNvSpPr txBox="1">
            <a:spLocks/>
          </p:cNvSpPr>
          <p:nvPr/>
        </p:nvSpPr>
        <p:spPr>
          <a:xfrm>
            <a:off x="1736916" y="717636"/>
            <a:ext cx="8718168" cy="812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EJERCICIO: HACER LO CORRECTO</a:t>
            </a:r>
          </a:p>
        </p:txBody>
      </p:sp>
      <p:sp>
        <p:nvSpPr>
          <p:cNvPr id="5" name="TextBox 4">
            <a:extLst>
              <a:ext uri="{FF2B5EF4-FFF2-40B4-BE49-F238E27FC236}">
                <a16:creationId xmlns:a16="http://schemas.microsoft.com/office/drawing/2014/main" id="{1E996957-D31B-4ABE-9622-7ED0B850A2B4}"/>
              </a:ext>
            </a:extLst>
          </p:cNvPr>
          <p:cNvSpPr txBox="1"/>
          <p:nvPr/>
        </p:nvSpPr>
        <p:spPr>
          <a:xfrm>
            <a:off x="685799" y="1662782"/>
            <a:ext cx="10323095" cy="2677656"/>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s-ES" sz="2800" dirty="0">
                <a:solidFill>
                  <a:schemeClr val="accent4"/>
                </a:solidFill>
                <a:latin typeface="Univers"/>
              </a:rPr>
              <a:t>Identifique que comentarios se recomiendan cuando alguien le revela un incidente de </a:t>
            </a:r>
            <a:r>
              <a:rPr lang="es-ES" sz="2800" dirty="0" err="1">
                <a:solidFill>
                  <a:schemeClr val="accent4"/>
                </a:solidFill>
                <a:latin typeface="Univers"/>
              </a:rPr>
              <a:t>VG</a:t>
            </a:r>
            <a:endParaRPr lang="es-ES" sz="2800" dirty="0">
              <a:solidFill>
                <a:schemeClr val="accent4"/>
              </a:solidFill>
              <a:latin typeface="Univers"/>
            </a:endParaRPr>
          </a:p>
          <a:p>
            <a:pPr marL="457200" indent="-457200">
              <a:buFont typeface="Arial" panose="020B0604020202020204" pitchFamily="34" charset="0"/>
              <a:buChar char="•"/>
            </a:pPr>
            <a:r>
              <a:rPr lang="es-ES" sz="2800" dirty="0">
                <a:solidFill>
                  <a:schemeClr val="accent4"/>
                </a:solidFill>
                <a:latin typeface="Univers"/>
              </a:rPr>
              <a:t>Identifique que comentarios NO se recomiendan cuando alguien le revela un incidente de </a:t>
            </a:r>
            <a:r>
              <a:rPr lang="es-ES" sz="2800" dirty="0" err="1">
                <a:solidFill>
                  <a:schemeClr val="accent4"/>
                </a:solidFill>
                <a:latin typeface="Univers"/>
              </a:rPr>
              <a:t>VG</a:t>
            </a:r>
            <a:endParaRPr lang="es-ES" sz="2800" dirty="0">
              <a:solidFill>
                <a:schemeClr val="accent4"/>
              </a:solidFill>
              <a:latin typeface="Univers" panose="020B0503020202020204" pitchFamily="34" charset="0"/>
            </a:endParaRPr>
          </a:p>
          <a:p>
            <a:pPr marL="457200" indent="-457200">
              <a:buFont typeface="Arial" panose="020B0604020202020204" pitchFamily="34" charset="0"/>
              <a:buChar char="•"/>
            </a:pPr>
            <a:r>
              <a:rPr lang="es-ES" sz="2800" dirty="0">
                <a:solidFill>
                  <a:schemeClr val="accent4"/>
                </a:solidFill>
                <a:latin typeface="Univers" panose="020B0503020202020204" pitchFamily="34" charset="0"/>
              </a:rPr>
              <a:t>Haga coincidir las declaraciones bajo de lo que debe y lo que no debe hacer</a:t>
            </a:r>
          </a:p>
        </p:txBody>
      </p:sp>
      <p:sp>
        <p:nvSpPr>
          <p:cNvPr id="6" name="CuadroTexto 5">
            <a:extLst>
              <a:ext uri="{FF2B5EF4-FFF2-40B4-BE49-F238E27FC236}">
                <a16:creationId xmlns:a16="http://schemas.microsoft.com/office/drawing/2014/main" id="{0AAC0209-FAFC-4EE5-BC58-9D335CCC401E}"/>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205429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2" title="Listen, Link, Show Compassion &amp; Respect_Shanahan Trocaire">
            <a:hlinkClick r:id="" action="ppaction://media"/>
            <a:extLst>
              <a:ext uri="{FF2B5EF4-FFF2-40B4-BE49-F238E27FC236}">
                <a16:creationId xmlns:a16="http://schemas.microsoft.com/office/drawing/2014/main" id="{8E145464-242D-4E3D-BF45-8D4BAACFE573}"/>
              </a:ext>
            </a:extLst>
          </p:cNvPr>
          <p:cNvPicPr>
            <a:picLocks noRot="1" noChangeAspect="1"/>
          </p:cNvPicPr>
          <p:nvPr>
            <a:videoFile r:link="rId1"/>
          </p:nvPr>
        </p:nvPicPr>
        <p:blipFill>
          <a:blip r:embed="rId4"/>
          <a:stretch>
            <a:fillRect/>
          </a:stretch>
        </p:blipFill>
        <p:spPr>
          <a:xfrm>
            <a:off x="2288953" y="222398"/>
            <a:ext cx="7614093" cy="5710570"/>
          </a:xfrm>
          <a:prstGeom prst="rect">
            <a:avLst/>
          </a:prstGeom>
        </p:spPr>
      </p:pic>
      <p:sp>
        <p:nvSpPr>
          <p:cNvPr id="3" name="CuadroTexto 2">
            <a:extLst>
              <a:ext uri="{FF2B5EF4-FFF2-40B4-BE49-F238E27FC236}">
                <a16:creationId xmlns:a16="http://schemas.microsoft.com/office/drawing/2014/main" id="{7E4380D4-75AD-410A-B705-DA111A8C1A1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8408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74D754-8854-4C36-9FD4-0D907D00A64B}"/>
              </a:ext>
            </a:extLst>
          </p:cNvPr>
          <p:cNvSpPr txBox="1">
            <a:spLocks/>
          </p:cNvSpPr>
          <p:nvPr/>
        </p:nvSpPr>
        <p:spPr>
          <a:xfrm>
            <a:off x="649863" y="375058"/>
            <a:ext cx="7577856"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¿Qué debería decir?</a:t>
            </a:r>
          </a:p>
        </p:txBody>
      </p:sp>
      <p:pic>
        <p:nvPicPr>
          <p:cNvPr id="5" name="Online Media 2" title="Things to say">
            <a:hlinkClick r:id="" action="ppaction://media"/>
            <a:extLst>
              <a:ext uri="{FF2B5EF4-FFF2-40B4-BE49-F238E27FC236}">
                <a16:creationId xmlns:a16="http://schemas.microsoft.com/office/drawing/2014/main" id="{EB620E51-DAAD-4332-8D9B-FA9216D5AF4A}"/>
              </a:ext>
            </a:extLst>
          </p:cNvPr>
          <p:cNvPicPr>
            <a:picLocks noRot="1" noChangeAspect="1"/>
          </p:cNvPicPr>
          <p:nvPr>
            <a:videoFile r:link="rId1"/>
          </p:nvPr>
        </p:nvPicPr>
        <p:blipFill>
          <a:blip r:embed="rId4"/>
          <a:stretch>
            <a:fillRect/>
          </a:stretch>
        </p:blipFill>
        <p:spPr>
          <a:xfrm>
            <a:off x="1916814" y="1187857"/>
            <a:ext cx="8358372" cy="4722480"/>
          </a:xfrm>
          <a:prstGeom prst="rect">
            <a:avLst/>
          </a:prstGeom>
        </p:spPr>
      </p:pic>
      <p:sp>
        <p:nvSpPr>
          <p:cNvPr id="6" name="CuadroTexto 5">
            <a:extLst>
              <a:ext uri="{FF2B5EF4-FFF2-40B4-BE49-F238E27FC236}">
                <a16:creationId xmlns:a16="http://schemas.microsoft.com/office/drawing/2014/main" id="{1B5D4CD4-B634-419B-8E9A-7B6E9DF210D4}"/>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70042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3A6215-1DF5-4DD4-B0F3-368D053514AC}"/>
              </a:ext>
            </a:extLst>
          </p:cNvPr>
          <p:cNvSpPr txBox="1">
            <a:spLocks/>
          </p:cNvSpPr>
          <p:nvPr/>
        </p:nvSpPr>
        <p:spPr>
          <a:xfrm>
            <a:off x="649863" y="577076"/>
            <a:ext cx="7577856"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¿Qué no debería decir?</a:t>
            </a:r>
          </a:p>
        </p:txBody>
      </p:sp>
      <p:pic>
        <p:nvPicPr>
          <p:cNvPr id="5" name="Online Media 2" title="What not to say">
            <a:hlinkClick r:id="" action="ppaction://media"/>
            <a:extLst>
              <a:ext uri="{FF2B5EF4-FFF2-40B4-BE49-F238E27FC236}">
                <a16:creationId xmlns:a16="http://schemas.microsoft.com/office/drawing/2014/main" id="{DDF81A94-05D7-4A3D-8040-DA7AD58CD9C0}"/>
              </a:ext>
            </a:extLst>
          </p:cNvPr>
          <p:cNvPicPr>
            <a:picLocks noRot="1" noChangeAspect="1"/>
          </p:cNvPicPr>
          <p:nvPr>
            <a:videoFile r:link="rId1"/>
          </p:nvPr>
        </p:nvPicPr>
        <p:blipFill>
          <a:blip r:embed="rId4"/>
          <a:stretch>
            <a:fillRect/>
          </a:stretch>
        </p:blipFill>
        <p:spPr>
          <a:xfrm>
            <a:off x="1940451" y="1290360"/>
            <a:ext cx="8311098" cy="4695770"/>
          </a:xfrm>
          <a:prstGeom prst="rect">
            <a:avLst/>
          </a:prstGeom>
        </p:spPr>
      </p:pic>
      <p:sp>
        <p:nvSpPr>
          <p:cNvPr id="6" name="CuadroTexto 5">
            <a:extLst>
              <a:ext uri="{FF2B5EF4-FFF2-40B4-BE49-F238E27FC236}">
                <a16:creationId xmlns:a16="http://schemas.microsoft.com/office/drawing/2014/main" id="{9ADD1BDE-3948-468F-A2F3-DF2F34A8C20C}"/>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6026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B35A1D-3128-4786-967E-34EA6F863111}"/>
              </a:ext>
            </a:extLst>
          </p:cNvPr>
          <p:cNvSpPr txBox="1">
            <a:spLocks/>
          </p:cNvSpPr>
          <p:nvPr/>
        </p:nvSpPr>
        <p:spPr>
          <a:xfrm>
            <a:off x="983782" y="243993"/>
            <a:ext cx="10224436" cy="7425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0" i="0" kern="1200">
                <a:solidFill>
                  <a:srgbClr val="791E77"/>
                </a:solidFill>
                <a:latin typeface="+mj-lt"/>
                <a:ea typeface="+mj-ea"/>
                <a:cs typeface="Calibri"/>
              </a:defRPr>
            </a:lvl1pPr>
          </a:lstStyle>
          <a:p>
            <a:pPr algn="ctr" defTabSz="914400">
              <a:lnSpc>
                <a:spcPct val="90000"/>
              </a:lnSpc>
            </a:pPr>
            <a:r>
              <a:rPr lang="es-ES" b="1" dirty="0">
                <a:latin typeface="Univers" panose="020B0503020202020204" pitchFamily="34" charset="0"/>
              </a:rPr>
              <a:t>DEFINICIÓN DE </a:t>
            </a:r>
            <a:r>
              <a:rPr lang="es-ES" b="1" dirty="0" err="1">
                <a:latin typeface="Univers" panose="020B0503020202020204" pitchFamily="34" charset="0"/>
              </a:rPr>
              <a:t>VG</a:t>
            </a:r>
            <a:endParaRPr lang="es-ES" b="1" dirty="0">
              <a:latin typeface="Univers" panose="020B0503020202020204" pitchFamily="34" charset="0"/>
            </a:endParaRPr>
          </a:p>
        </p:txBody>
      </p:sp>
      <p:sp>
        <p:nvSpPr>
          <p:cNvPr id="5" name="Title 1">
            <a:extLst>
              <a:ext uri="{FF2B5EF4-FFF2-40B4-BE49-F238E27FC236}">
                <a16:creationId xmlns:a16="http://schemas.microsoft.com/office/drawing/2014/main" id="{F024C520-0192-4FE2-BB49-42C6D5928272}"/>
              </a:ext>
            </a:extLst>
          </p:cNvPr>
          <p:cNvSpPr txBox="1">
            <a:spLocks/>
          </p:cNvSpPr>
          <p:nvPr/>
        </p:nvSpPr>
        <p:spPr>
          <a:xfrm>
            <a:off x="618021" y="949443"/>
            <a:ext cx="10955957" cy="3249577"/>
          </a:xfrm>
          <a:prstGeom prst="rect">
            <a:avLst/>
          </a:prstGeom>
          <a:solidFill>
            <a:schemeClr val="bg2"/>
          </a:solidFill>
        </p:spPr>
        <p:txBody>
          <a:bodyPr vert="horz" lIns="91440" tIns="45720" rIns="91440" bIns="45720" rtlCol="0" anchor="t">
            <a:normAutofit lnSpcReduction="10000"/>
          </a:bodyPr>
          <a:lstStyle>
            <a:lvl1pPr algn="l" defTabSz="457200" rtl="0" eaLnBrk="1" latinLnBrk="0" hangingPunct="1">
              <a:spcBef>
                <a:spcPct val="0"/>
              </a:spcBef>
              <a:buNone/>
              <a:defRPr sz="4000" b="0" i="0" kern="1200">
                <a:solidFill>
                  <a:srgbClr val="791E77"/>
                </a:solidFill>
                <a:latin typeface="+mj-lt"/>
                <a:ea typeface="+mj-ea"/>
                <a:cs typeface="Calibri"/>
              </a:defRPr>
            </a:lvl1pPr>
          </a:lstStyle>
          <a:p>
            <a:r>
              <a:rPr lang="es-ES" sz="2800" b="1" dirty="0">
                <a:solidFill>
                  <a:srgbClr val="000000"/>
                </a:solidFill>
                <a:latin typeface="Univers" panose="020B0503020202020204" pitchFamily="34" charset="0"/>
              </a:rPr>
              <a:t>Violencia de Género </a:t>
            </a:r>
            <a:r>
              <a:rPr lang="es-ES" sz="2800" dirty="0">
                <a:solidFill>
                  <a:srgbClr val="000000"/>
                </a:solidFill>
                <a:latin typeface="Univers" panose="020B0503020202020204" pitchFamily="34" charset="0"/>
              </a:rPr>
              <a:t>es un término genérico para cualquier</a:t>
            </a:r>
            <a:r>
              <a:rPr lang="es-ES" sz="2800" b="1" dirty="0">
                <a:solidFill>
                  <a:srgbClr val="000000"/>
                </a:solidFill>
                <a:latin typeface="Univers" panose="020B0503020202020204" pitchFamily="34" charset="0"/>
              </a:rPr>
              <a:t> acto dañino que se perpetra contra la voluntad de una persona </a:t>
            </a:r>
            <a:r>
              <a:rPr lang="es-ES" sz="2800" b="1" dirty="0">
                <a:latin typeface="Univers" panose="020B0503020202020204" pitchFamily="34" charset="0"/>
              </a:rPr>
              <a:t>y</a:t>
            </a:r>
            <a:r>
              <a:rPr lang="es-ES" sz="2800" b="1" dirty="0">
                <a:solidFill>
                  <a:srgbClr val="000000"/>
                </a:solidFill>
                <a:latin typeface="Univers" panose="020B0503020202020204" pitchFamily="34" charset="0"/>
              </a:rPr>
              <a:t> </a:t>
            </a:r>
            <a:r>
              <a:rPr lang="es-ES" sz="2800" dirty="0">
                <a:solidFill>
                  <a:srgbClr val="000000"/>
                </a:solidFill>
                <a:latin typeface="Univers" panose="020B0503020202020204" pitchFamily="34" charset="0"/>
              </a:rPr>
              <a:t>se</a:t>
            </a:r>
            <a:r>
              <a:rPr lang="es-ES" sz="2800" b="1" dirty="0">
                <a:solidFill>
                  <a:srgbClr val="000000"/>
                </a:solidFill>
                <a:latin typeface="Univers" panose="020B0503020202020204" pitchFamily="34" charset="0"/>
              </a:rPr>
              <a:t> basa en las diferencias socialmente atribuidas entre hombres y mujeres </a:t>
            </a:r>
            <a:r>
              <a:rPr lang="es-ES" sz="2800" dirty="0">
                <a:solidFill>
                  <a:srgbClr val="000000"/>
                </a:solidFill>
                <a:latin typeface="Univers" panose="020B0503020202020204" pitchFamily="34" charset="0"/>
              </a:rPr>
              <a:t>(es decir, sexo). Incluye actos que infligen </a:t>
            </a:r>
            <a:r>
              <a:rPr lang="es-ES" sz="2800" b="1" dirty="0">
                <a:solidFill>
                  <a:srgbClr val="000000"/>
                </a:solidFill>
                <a:latin typeface="Univers" panose="020B0503020202020204" pitchFamily="34" charset="0"/>
              </a:rPr>
              <a:t>daño o sufrimiento físico, sexual o mental</a:t>
            </a:r>
            <a:r>
              <a:rPr lang="es-ES" sz="2800" dirty="0">
                <a:solidFill>
                  <a:srgbClr val="000000"/>
                </a:solidFill>
                <a:latin typeface="Univers" panose="020B0503020202020204" pitchFamily="34" charset="0"/>
              </a:rPr>
              <a:t>, amenazas de tales acciones, </a:t>
            </a:r>
            <a:r>
              <a:rPr lang="es-ES" sz="2800" b="1" dirty="0">
                <a:solidFill>
                  <a:srgbClr val="000000"/>
                </a:solidFill>
                <a:latin typeface="Univers" panose="020B0503020202020204" pitchFamily="34" charset="0"/>
              </a:rPr>
              <a:t>coacción</a:t>
            </a:r>
            <a:r>
              <a:rPr lang="es-ES" sz="2800" dirty="0">
                <a:solidFill>
                  <a:srgbClr val="000000"/>
                </a:solidFill>
                <a:latin typeface="Univers" panose="020B0503020202020204" pitchFamily="34" charset="0"/>
              </a:rPr>
              <a:t> y otras </a:t>
            </a:r>
            <a:r>
              <a:rPr lang="es-ES" sz="2800" b="1" dirty="0">
                <a:solidFill>
                  <a:srgbClr val="000000"/>
                </a:solidFill>
                <a:latin typeface="Univers" panose="020B0503020202020204" pitchFamily="34" charset="0"/>
              </a:rPr>
              <a:t>privaciones de libertad</a:t>
            </a:r>
            <a:r>
              <a:rPr lang="es-ES" sz="2800" dirty="0">
                <a:solidFill>
                  <a:srgbClr val="000000"/>
                </a:solidFill>
                <a:latin typeface="Univers" panose="020B0503020202020204" pitchFamily="34" charset="0"/>
              </a:rPr>
              <a:t>. </a:t>
            </a:r>
          </a:p>
          <a:p>
            <a:pPr algn="r"/>
            <a:r>
              <a:rPr lang="en-US" sz="2800" i="1" dirty="0">
                <a:solidFill>
                  <a:srgbClr val="000000"/>
                </a:solidFill>
                <a:latin typeface="Univers" panose="020B0503020202020204" pitchFamily="34" charset="0"/>
              </a:rPr>
              <a:t>(</a:t>
            </a:r>
            <a:r>
              <a:rPr lang="es-ES" sz="2800" i="1" dirty="0">
                <a:solidFill>
                  <a:srgbClr val="000000"/>
                </a:solidFill>
                <a:latin typeface="Univers" panose="020B0503020202020204" pitchFamily="34" charset="0"/>
              </a:rPr>
              <a:t>Directrices del </a:t>
            </a:r>
            <a:r>
              <a:rPr lang="pt-BR" sz="2800" i="1" dirty="0">
                <a:solidFill>
                  <a:srgbClr val="000000"/>
                </a:solidFill>
                <a:latin typeface="Univers" panose="020B0503020202020204" pitchFamily="34" charset="0"/>
              </a:rPr>
              <a:t>Comité Permanente entre Organismos (</a:t>
            </a:r>
            <a:r>
              <a:rPr lang="pt-BR" sz="2800" i="1" dirty="0" err="1">
                <a:solidFill>
                  <a:srgbClr val="000000"/>
                </a:solidFill>
                <a:latin typeface="Univers" panose="020B0503020202020204" pitchFamily="34" charset="0"/>
              </a:rPr>
              <a:t>IASC</a:t>
            </a:r>
            <a:r>
              <a:rPr lang="pt-BR" sz="2800" i="1" dirty="0">
                <a:solidFill>
                  <a:srgbClr val="000000"/>
                </a:solidFill>
                <a:latin typeface="Univers" panose="020B0503020202020204" pitchFamily="34" charset="0"/>
              </a:rPr>
              <a:t>) </a:t>
            </a:r>
            <a:r>
              <a:rPr lang="es-ES" sz="2800" i="1" dirty="0" err="1">
                <a:solidFill>
                  <a:srgbClr val="000000"/>
                </a:solidFill>
                <a:latin typeface="Univers" panose="020B0503020202020204" pitchFamily="34" charset="0"/>
              </a:rPr>
              <a:t>ASC</a:t>
            </a:r>
            <a:r>
              <a:rPr lang="es-ES" sz="2800" i="1" dirty="0">
                <a:solidFill>
                  <a:srgbClr val="000000"/>
                </a:solidFill>
                <a:latin typeface="Univers" panose="020B0503020202020204" pitchFamily="34" charset="0"/>
              </a:rPr>
              <a:t> sobre </a:t>
            </a:r>
            <a:r>
              <a:rPr lang="es-ES" sz="2800" i="1" dirty="0" err="1">
                <a:solidFill>
                  <a:srgbClr val="000000"/>
                </a:solidFill>
                <a:latin typeface="Univers" panose="020B0503020202020204" pitchFamily="34" charset="0"/>
              </a:rPr>
              <a:t>VG</a:t>
            </a:r>
            <a:r>
              <a:rPr lang="en-US" sz="2800" i="1" dirty="0">
                <a:solidFill>
                  <a:srgbClr val="000000"/>
                </a:solidFill>
                <a:latin typeface="Univers" panose="020B0503020202020204" pitchFamily="34" charset="0"/>
              </a:rPr>
              <a:t>)</a:t>
            </a:r>
          </a:p>
          <a:p>
            <a:endParaRPr lang="en-US" sz="1400" b="1" dirty="0">
              <a:solidFill>
                <a:srgbClr val="000000"/>
              </a:solidFill>
              <a:latin typeface="Univers" panose="020B0503020202020204" pitchFamily="34" charset="0"/>
            </a:endParaRPr>
          </a:p>
          <a:p>
            <a:endParaRPr lang="en-US" sz="2400" dirty="0">
              <a:solidFill>
                <a:srgbClr val="000000"/>
              </a:solidFill>
              <a:latin typeface="Univers" panose="020B0503020202020204" pitchFamily="34" charset="0"/>
            </a:endParaRPr>
          </a:p>
          <a:p>
            <a:pPr marL="285750" indent="-285750">
              <a:buFont typeface="Wingdings" charset="0"/>
              <a:buChar char="Ø"/>
            </a:pPr>
            <a:endParaRPr lang="en-US" sz="1400" b="1" dirty="0">
              <a:solidFill>
                <a:srgbClr val="000000"/>
              </a:solidFill>
              <a:latin typeface="Univers" panose="020B0503020202020204" pitchFamily="34" charset="0"/>
            </a:endParaRPr>
          </a:p>
          <a:p>
            <a:pPr marL="285750" indent="-285750">
              <a:buFont typeface="Wingdings" charset="0"/>
              <a:buChar char="Ø"/>
            </a:pPr>
            <a:endParaRPr lang="en-US" sz="1400" b="1" dirty="0">
              <a:solidFill>
                <a:srgbClr val="000000"/>
              </a:solidFill>
              <a:latin typeface="Univers" panose="020B0503020202020204" pitchFamily="34" charset="0"/>
            </a:endParaRPr>
          </a:p>
        </p:txBody>
      </p:sp>
      <p:grpSp>
        <p:nvGrpSpPr>
          <p:cNvPr id="6" name="Group 5">
            <a:extLst>
              <a:ext uri="{FF2B5EF4-FFF2-40B4-BE49-F238E27FC236}">
                <a16:creationId xmlns:a16="http://schemas.microsoft.com/office/drawing/2014/main" id="{B00C5E37-405B-417C-B2A9-22AC9E923CD9}"/>
              </a:ext>
            </a:extLst>
          </p:cNvPr>
          <p:cNvGrpSpPr/>
          <p:nvPr/>
        </p:nvGrpSpPr>
        <p:grpSpPr>
          <a:xfrm>
            <a:off x="1321669" y="4415602"/>
            <a:ext cx="9548659" cy="1492955"/>
            <a:chOff x="1303825" y="4498772"/>
            <a:chExt cx="9548659" cy="1492955"/>
          </a:xfrm>
        </p:grpSpPr>
        <p:sp>
          <p:nvSpPr>
            <p:cNvPr id="7" name="Title 2">
              <a:extLst>
                <a:ext uri="{FF2B5EF4-FFF2-40B4-BE49-F238E27FC236}">
                  <a16:creationId xmlns:a16="http://schemas.microsoft.com/office/drawing/2014/main" id="{6D27D46F-18BC-4AB3-A846-154439BA688E}"/>
                </a:ext>
              </a:extLst>
            </p:cNvPr>
            <p:cNvSpPr txBox="1">
              <a:spLocks/>
            </p:cNvSpPr>
            <p:nvPr/>
          </p:nvSpPr>
          <p:spPr>
            <a:xfrm>
              <a:off x="1303825" y="4877253"/>
              <a:ext cx="4098358" cy="621182"/>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La </a:t>
              </a:r>
              <a:r>
                <a:rPr lang="es-ES" b="1" dirty="0" err="1">
                  <a:latin typeface="Univers" panose="020B0503020202020204" pitchFamily="34" charset="0"/>
                </a:rPr>
                <a:t>VG</a:t>
              </a:r>
              <a:r>
                <a:rPr lang="es-ES" b="1" dirty="0">
                  <a:latin typeface="Univers" panose="020B0503020202020204" pitchFamily="34" charset="0"/>
                </a:rPr>
                <a:t> podría ser</a:t>
              </a:r>
              <a:r>
                <a:rPr lang="en-US" b="1" dirty="0">
                  <a:latin typeface="Univers" panose="020B0503020202020204" pitchFamily="34" charset="0"/>
                </a:rPr>
                <a:t>…</a:t>
              </a:r>
            </a:p>
          </p:txBody>
        </p:sp>
        <p:sp>
          <p:nvSpPr>
            <p:cNvPr id="8" name="Content Placeholder 3">
              <a:extLst>
                <a:ext uri="{FF2B5EF4-FFF2-40B4-BE49-F238E27FC236}">
                  <a16:creationId xmlns:a16="http://schemas.microsoft.com/office/drawing/2014/main" id="{01EF4EFB-0DEB-4182-85BF-CA5AF4A8CD2C}"/>
                </a:ext>
              </a:extLst>
            </p:cNvPr>
            <p:cNvSpPr txBox="1">
              <a:spLocks/>
            </p:cNvSpPr>
            <p:nvPr/>
          </p:nvSpPr>
          <p:spPr>
            <a:xfrm>
              <a:off x="5763126" y="4582996"/>
              <a:ext cx="5089358" cy="13255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dirty="0">
                  <a:latin typeface="Univers" panose="020B0503020202020204" pitchFamily="34" charset="0"/>
                </a:rPr>
                <a:t>1. Física, </a:t>
              </a:r>
            </a:p>
            <a:p>
              <a:pPr marL="0" indent="0">
                <a:buNone/>
              </a:pPr>
              <a:r>
                <a:rPr lang="es-ES" sz="2600" dirty="0">
                  <a:latin typeface="Univers" panose="020B0503020202020204" pitchFamily="34" charset="0"/>
                </a:rPr>
                <a:t>2. Emocional / Psicológica, </a:t>
              </a:r>
            </a:p>
            <a:p>
              <a:pPr marL="0" indent="0">
                <a:buNone/>
              </a:pPr>
              <a:r>
                <a:rPr lang="es-ES" sz="2600" dirty="0">
                  <a:latin typeface="Univers" panose="020B0503020202020204" pitchFamily="34" charset="0"/>
                </a:rPr>
                <a:t>3. Sexual</a:t>
              </a:r>
            </a:p>
          </p:txBody>
        </p:sp>
        <p:sp>
          <p:nvSpPr>
            <p:cNvPr id="9" name="Left Brace 8">
              <a:extLst>
                <a:ext uri="{FF2B5EF4-FFF2-40B4-BE49-F238E27FC236}">
                  <a16:creationId xmlns:a16="http://schemas.microsoft.com/office/drawing/2014/main" id="{CED9C9C6-4171-47B8-85FE-61A4E74B934A}"/>
                </a:ext>
              </a:extLst>
            </p:cNvPr>
            <p:cNvSpPr/>
            <p:nvPr/>
          </p:nvSpPr>
          <p:spPr>
            <a:xfrm>
              <a:off x="5402183" y="4498772"/>
              <a:ext cx="180470" cy="1492955"/>
            </a:xfrm>
            <a:prstGeom prst="leftBrace">
              <a:avLst/>
            </a:prstGeom>
            <a:ln w="38100">
              <a:solidFill>
                <a:srgbClr val="791E77"/>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0" name="CuadroTexto 9">
            <a:extLst>
              <a:ext uri="{FF2B5EF4-FFF2-40B4-BE49-F238E27FC236}">
                <a16:creationId xmlns:a16="http://schemas.microsoft.com/office/drawing/2014/main" id="{1938A032-894F-4D03-89CE-3531590FE800}"/>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639052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28F2-98B8-4454-8EC2-56CAECA23940}"/>
              </a:ext>
            </a:extLst>
          </p:cNvPr>
          <p:cNvSpPr>
            <a:spLocks noGrp="1"/>
          </p:cNvSpPr>
          <p:nvPr>
            <p:ph type="title"/>
          </p:nvPr>
        </p:nvSpPr>
        <p:spPr/>
        <p:txBody>
          <a:bodyPr/>
          <a:lstStyle/>
          <a:p>
            <a:r>
              <a:rPr lang="es-ES" b="1" dirty="0"/>
              <a:t>¿Qué haría? (ejercicio opcional basado en escenarios)</a:t>
            </a:r>
            <a:endParaRPr lang="en-US" b="1" dirty="0"/>
          </a:p>
        </p:txBody>
      </p:sp>
      <p:sp>
        <p:nvSpPr>
          <p:cNvPr id="3" name="Content Placeholder 2">
            <a:extLst>
              <a:ext uri="{FF2B5EF4-FFF2-40B4-BE49-F238E27FC236}">
                <a16:creationId xmlns:a16="http://schemas.microsoft.com/office/drawing/2014/main" id="{1BD06739-FE31-4E55-B444-C663D0635DDE}"/>
              </a:ext>
            </a:extLst>
          </p:cNvPr>
          <p:cNvSpPr>
            <a:spLocks noGrp="1"/>
          </p:cNvSpPr>
          <p:nvPr>
            <p:ph idx="1"/>
          </p:nvPr>
        </p:nvSpPr>
        <p:spPr/>
        <p:txBody>
          <a:bodyPr>
            <a:normAutofit fontScale="92500" lnSpcReduction="20000"/>
          </a:bodyPr>
          <a:lstStyle/>
          <a:p>
            <a:pPr marL="0" indent="0">
              <a:buNone/>
            </a:pPr>
            <a:r>
              <a:rPr lang="es-ES" b="1" i="1" dirty="0">
                <a:solidFill>
                  <a:schemeClr val="accent4"/>
                </a:solidFill>
                <a:ea typeface="+mn-lt"/>
                <a:cs typeface="+mn-lt"/>
              </a:rPr>
              <a:t>Escenario Grupo 1:  </a:t>
            </a:r>
            <a:endParaRPr lang="es-ES" dirty="0">
              <a:solidFill>
                <a:schemeClr val="accent4"/>
              </a:solidFill>
            </a:endParaRPr>
          </a:p>
          <a:p>
            <a:r>
              <a:rPr lang="es-ES" dirty="0">
                <a:solidFill>
                  <a:schemeClr val="accent4"/>
                </a:solidFill>
                <a:ea typeface="+mn-lt"/>
                <a:cs typeface="+mn-lt"/>
              </a:rPr>
              <a:t>Ha ocurrido un incidente de violencia sexual en un campo de refugiados. Muchas personas de la comunidad lo presenciaron, intervinieron e informaron al director del campamento. El sobreviviente es conocido por la comunidad. Como director del campamento, ¿qué hace?</a:t>
            </a:r>
            <a:endParaRPr lang="es-ES" dirty="0">
              <a:solidFill>
                <a:schemeClr val="accent4"/>
              </a:solidFill>
            </a:endParaRPr>
          </a:p>
          <a:p>
            <a:endParaRPr lang="es-ES" dirty="0">
              <a:solidFill>
                <a:schemeClr val="accent4"/>
              </a:solidFill>
              <a:ea typeface="+mn-lt"/>
              <a:cs typeface="+mn-lt"/>
            </a:endParaRPr>
          </a:p>
          <a:p>
            <a:pPr marL="0" indent="0">
              <a:buNone/>
            </a:pPr>
            <a:r>
              <a:rPr lang="es-ES" b="1" i="1" dirty="0">
                <a:solidFill>
                  <a:schemeClr val="accent4"/>
                </a:solidFill>
                <a:ea typeface="+mn-lt"/>
                <a:cs typeface="+mn-lt"/>
              </a:rPr>
              <a:t>Escenario Grupo 2:  </a:t>
            </a:r>
            <a:endParaRPr lang="es-ES" dirty="0">
              <a:solidFill>
                <a:schemeClr val="accent4"/>
              </a:solidFill>
            </a:endParaRPr>
          </a:p>
          <a:p>
            <a:r>
              <a:rPr lang="es-ES" dirty="0">
                <a:solidFill>
                  <a:schemeClr val="accent4"/>
                </a:solidFill>
                <a:ea typeface="+mn-lt"/>
                <a:cs typeface="+mn-lt"/>
              </a:rPr>
              <a:t>Está visitando a una mujer inscrita en un programa de capacitación profesional. Su familia ha sido desplazada y vive con una familia de acogida. Ella le dice que el esposo de la familia anfitriona ha abusado sexualmente de su hija muy pequeña y ella no sabe que hacer. </a:t>
            </a:r>
            <a:endParaRPr lang="es-ES" dirty="0">
              <a:solidFill>
                <a:schemeClr val="accent4"/>
              </a:solidFill>
            </a:endParaRPr>
          </a:p>
          <a:p>
            <a:endParaRPr lang="en-US" dirty="0">
              <a:solidFill>
                <a:schemeClr val="accent4"/>
              </a:solidFill>
            </a:endParaRPr>
          </a:p>
        </p:txBody>
      </p:sp>
      <p:sp>
        <p:nvSpPr>
          <p:cNvPr id="4" name="CuadroTexto 3">
            <a:extLst>
              <a:ext uri="{FF2B5EF4-FFF2-40B4-BE49-F238E27FC236}">
                <a16:creationId xmlns:a16="http://schemas.microsoft.com/office/drawing/2014/main" id="{B0FF144F-814D-4263-8DAF-88A4D987AE56}"/>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941379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1CA90CF-7187-415F-A3B2-23D621513487}"/>
              </a:ext>
            </a:extLst>
          </p:cNvPr>
          <p:cNvSpPr txBox="1">
            <a:spLocks/>
          </p:cNvSpPr>
          <p:nvPr/>
        </p:nvSpPr>
        <p:spPr>
          <a:xfrm>
            <a:off x="838200" y="740580"/>
            <a:ext cx="10515600" cy="621464"/>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MENSAJES CLAVE Y PUNTOS IMPORTANTES</a:t>
            </a:r>
            <a:endParaRPr lang="en-US" dirty="0">
              <a:latin typeface="Univers" panose="020B0503020202020204" pitchFamily="34" charset="0"/>
            </a:endParaRPr>
          </a:p>
        </p:txBody>
      </p:sp>
      <p:sp>
        <p:nvSpPr>
          <p:cNvPr id="5" name="Content Placeholder 3">
            <a:extLst>
              <a:ext uri="{FF2B5EF4-FFF2-40B4-BE49-F238E27FC236}">
                <a16:creationId xmlns:a16="http://schemas.microsoft.com/office/drawing/2014/main" id="{F78EBE46-A101-4333-BE7D-8E49B9F312E5}"/>
              </a:ext>
            </a:extLst>
          </p:cNvPr>
          <p:cNvSpPr txBox="1">
            <a:spLocks/>
          </p:cNvSpPr>
          <p:nvPr/>
        </p:nvSpPr>
        <p:spPr>
          <a:xfrm>
            <a:off x="577516" y="1455350"/>
            <a:ext cx="1103696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accent4"/>
                </a:solidFill>
                <a:latin typeface="Univers" panose="020B0503020202020204" pitchFamily="34" charset="0"/>
              </a:rPr>
              <a:t>No ignore a nadie que esté tratando de buscar apoyo.</a:t>
            </a:r>
          </a:p>
          <a:p>
            <a:r>
              <a:rPr lang="es-ES" dirty="0">
                <a:solidFill>
                  <a:schemeClr val="accent4"/>
                </a:solidFill>
                <a:latin typeface="Univers" panose="020B0503020202020204" pitchFamily="34" charset="0"/>
              </a:rPr>
              <a:t>Las necesidades del sobreviviente son lo primero.</a:t>
            </a:r>
          </a:p>
          <a:p>
            <a:r>
              <a:rPr lang="es-ES" dirty="0">
                <a:solidFill>
                  <a:schemeClr val="accent4"/>
                </a:solidFill>
                <a:latin typeface="Univers" panose="020B0503020202020204" pitchFamily="34" charset="0"/>
              </a:rPr>
              <a:t>Mantenga la confidencialidad. </a:t>
            </a:r>
          </a:p>
          <a:p>
            <a:r>
              <a:rPr lang="es-ES" dirty="0">
                <a:solidFill>
                  <a:schemeClr val="accent4"/>
                </a:solidFill>
                <a:latin typeface="Univers" panose="020B0503020202020204" pitchFamily="34" charset="0"/>
              </a:rPr>
              <a:t>Permita que el sobreviviente exprese sus emociones en la forma que sea – algunas personas están calladas, otras están enojadas y gritando, otras pueden estar llorando, etc. </a:t>
            </a:r>
          </a:p>
          <a:p>
            <a:r>
              <a:rPr lang="es-ES" dirty="0">
                <a:solidFill>
                  <a:schemeClr val="accent4"/>
                </a:solidFill>
                <a:latin typeface="Univers" panose="020B0503020202020204" pitchFamily="34" charset="0"/>
              </a:rPr>
              <a:t>Escuche al sobreviviente y pregunte como puede ayudar. No haga preguntas sobre lo que sucedió o los detalles del incidente, en su lugar enfatice que está allí para escuchar lo que el sobreviviente quiera compartir.</a:t>
            </a:r>
          </a:p>
          <a:p>
            <a:endParaRPr lang="en-US" dirty="0">
              <a:solidFill>
                <a:schemeClr val="accent4"/>
              </a:solidFill>
              <a:latin typeface="Univers" panose="020B0503020202020204" pitchFamily="34" charset="0"/>
            </a:endParaRPr>
          </a:p>
        </p:txBody>
      </p:sp>
      <p:sp>
        <p:nvSpPr>
          <p:cNvPr id="6" name="CuadroTexto 5">
            <a:extLst>
              <a:ext uri="{FF2B5EF4-FFF2-40B4-BE49-F238E27FC236}">
                <a16:creationId xmlns:a16="http://schemas.microsoft.com/office/drawing/2014/main" id="{0878B04F-8CBC-4C42-AD0B-829FE6D4EEBE}"/>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142785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37E1B65-DA02-44C5-AD6E-248AC0AC71A2}"/>
              </a:ext>
            </a:extLst>
          </p:cNvPr>
          <p:cNvGrpSpPr/>
          <p:nvPr/>
        </p:nvGrpSpPr>
        <p:grpSpPr>
          <a:xfrm>
            <a:off x="4406924" y="1687732"/>
            <a:ext cx="3378152" cy="3344301"/>
            <a:chOff x="1899846" y="2018697"/>
            <a:chExt cx="3069196" cy="2704894"/>
          </a:xfrm>
        </p:grpSpPr>
        <p:sp>
          <p:nvSpPr>
            <p:cNvPr id="12" name="Rectangle 11">
              <a:extLst>
                <a:ext uri="{FF2B5EF4-FFF2-40B4-BE49-F238E27FC236}">
                  <a16:creationId xmlns:a16="http://schemas.microsoft.com/office/drawing/2014/main" id="{A5B57E4C-F2E9-4BDA-BDC3-B6897B147A90}"/>
                </a:ext>
              </a:extLst>
            </p:cNvPr>
            <p:cNvSpPr/>
            <p:nvPr/>
          </p:nvSpPr>
          <p:spPr>
            <a:xfrm>
              <a:off x="1899847" y="2018697"/>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PREPARARSE</a:t>
              </a:r>
            </a:p>
          </p:txBody>
        </p:sp>
        <p:sp>
          <p:nvSpPr>
            <p:cNvPr id="13" name="Rectangle 12">
              <a:extLst>
                <a:ext uri="{FF2B5EF4-FFF2-40B4-BE49-F238E27FC236}">
                  <a16:creationId xmlns:a16="http://schemas.microsoft.com/office/drawing/2014/main" id="{7355467C-A9A8-4493-906A-42F7242EEE87}"/>
                </a:ext>
              </a:extLst>
            </p:cNvPr>
            <p:cNvSpPr/>
            <p:nvPr/>
          </p:nvSpPr>
          <p:spPr>
            <a:xfrm>
              <a:off x="1899846" y="2765277"/>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OBSERVAR</a:t>
              </a:r>
            </a:p>
          </p:txBody>
        </p:sp>
        <p:sp>
          <p:nvSpPr>
            <p:cNvPr id="14" name="Rectangle 13">
              <a:extLst>
                <a:ext uri="{FF2B5EF4-FFF2-40B4-BE49-F238E27FC236}">
                  <a16:creationId xmlns:a16="http://schemas.microsoft.com/office/drawing/2014/main" id="{FA673D4F-1842-409E-BDEB-1AAF76E9A60B}"/>
                </a:ext>
              </a:extLst>
            </p:cNvPr>
            <p:cNvSpPr/>
            <p:nvPr/>
          </p:nvSpPr>
          <p:spPr>
            <a:xfrm>
              <a:off x="1899846" y="3507949"/>
              <a:ext cx="3069195" cy="472970"/>
            </a:xfrm>
            <a:prstGeom prst="rect">
              <a:avLst/>
            </a:prstGeom>
            <a:solidFill>
              <a:srgbClr val="791E77"/>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prstClr val="white"/>
                  </a:solidFill>
                  <a:effectLst/>
                  <a:uLnTx/>
                  <a:uFillTx/>
                </a:rPr>
                <a:t>ESCUCHAR</a:t>
              </a:r>
            </a:p>
          </p:txBody>
        </p:sp>
        <p:sp>
          <p:nvSpPr>
            <p:cNvPr id="15" name="Rectangle 14">
              <a:extLst>
                <a:ext uri="{FF2B5EF4-FFF2-40B4-BE49-F238E27FC236}">
                  <a16:creationId xmlns:a16="http://schemas.microsoft.com/office/drawing/2014/main" id="{12C48EAB-F5D7-4B70-861C-5B4809846F23}"/>
                </a:ext>
              </a:extLst>
            </p:cNvPr>
            <p:cNvSpPr/>
            <p:nvPr/>
          </p:nvSpPr>
          <p:spPr>
            <a:xfrm>
              <a:off x="1899846" y="4250621"/>
              <a:ext cx="3069195" cy="472970"/>
            </a:xfrm>
            <a:prstGeom prst="rect">
              <a:avLst/>
            </a:prstGeom>
            <a:solidFill>
              <a:srgbClr val="E7E6E6"/>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VINCULAR</a:t>
              </a:r>
            </a:p>
          </p:txBody>
        </p:sp>
      </p:grpSp>
      <p:sp>
        <p:nvSpPr>
          <p:cNvPr id="16" name="Arrow: Right 15">
            <a:extLst>
              <a:ext uri="{FF2B5EF4-FFF2-40B4-BE49-F238E27FC236}">
                <a16:creationId xmlns:a16="http://schemas.microsoft.com/office/drawing/2014/main" id="{738F434E-FBDE-4DC0-A2F1-B7EE024762AE}"/>
              </a:ext>
            </a:extLst>
          </p:cNvPr>
          <p:cNvSpPr/>
          <p:nvPr/>
        </p:nvSpPr>
        <p:spPr>
          <a:xfrm>
            <a:off x="2465454" y="4518410"/>
            <a:ext cx="1643865" cy="580704"/>
          </a:xfrm>
          <a:prstGeom prst="rightArrow">
            <a:avLst/>
          </a:prstGeom>
          <a:solidFill>
            <a:srgbClr val="791E77"/>
          </a:solidFill>
          <a:ln w="12700" cap="flat" cmpd="sng" algn="ctr">
            <a:solidFill>
              <a:srgbClr val="791E7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031729C-5636-496A-BDCB-2A426BD888CA}"/>
              </a:ext>
            </a:extLst>
          </p:cNvPr>
          <p:cNvSpPr/>
          <p:nvPr/>
        </p:nvSpPr>
        <p:spPr>
          <a:xfrm>
            <a:off x="1640957" y="593696"/>
            <a:ext cx="8910085" cy="830997"/>
          </a:xfrm>
          <a:prstGeom prst="rect">
            <a:avLst/>
          </a:prstGeom>
        </p:spPr>
        <p:txBody>
          <a:bodyPr wrap="square">
            <a:spAutoFit/>
          </a:bodyPr>
          <a:lstStyle/>
          <a:p>
            <a:pPr algn="ctr"/>
            <a:r>
              <a:rPr lang="es-ES" sz="4800" b="1" dirty="0">
                <a:cs typeface="Calibri"/>
              </a:rPr>
              <a:t>TEMA IX: VINCULAR</a:t>
            </a:r>
          </a:p>
        </p:txBody>
      </p:sp>
      <p:sp>
        <p:nvSpPr>
          <p:cNvPr id="9" name="CuadroTexto 8">
            <a:extLst>
              <a:ext uri="{FF2B5EF4-FFF2-40B4-BE49-F238E27FC236}">
                <a16:creationId xmlns:a16="http://schemas.microsoft.com/office/drawing/2014/main" id="{BEDBCF24-29BC-47FE-9C1B-80AF5054DAEA}"/>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238498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B33C7-728F-445B-9EC8-85D178286022}"/>
              </a:ext>
            </a:extLst>
          </p:cNvPr>
          <p:cNvSpPr txBox="1">
            <a:spLocks/>
          </p:cNvSpPr>
          <p:nvPr/>
        </p:nvSpPr>
        <p:spPr>
          <a:xfrm>
            <a:off x="0" y="2455589"/>
            <a:ext cx="12191999" cy="15110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Desde la perspectiva de un sobreviviente, ¿cuáles son los </a:t>
            </a:r>
            <a:r>
              <a:rPr lang="es-ES" b="1" u="sng" dirty="0">
                <a:latin typeface="Univers" panose="020B0503020202020204" pitchFamily="34" charset="0"/>
              </a:rPr>
              <a:t>RIESGOS</a:t>
            </a:r>
            <a:r>
              <a:rPr lang="es-ES" b="1" dirty="0">
                <a:latin typeface="Univers" panose="020B0503020202020204" pitchFamily="34" charset="0"/>
              </a:rPr>
              <a:t> de buscar apoyo?</a:t>
            </a:r>
            <a:endParaRPr lang="es-ES" dirty="0">
              <a:latin typeface="Univers" panose="020B0503020202020204" pitchFamily="34" charset="0"/>
            </a:endParaRPr>
          </a:p>
        </p:txBody>
      </p:sp>
      <p:sp>
        <p:nvSpPr>
          <p:cNvPr id="3" name="CuadroTexto 2">
            <a:extLst>
              <a:ext uri="{FF2B5EF4-FFF2-40B4-BE49-F238E27FC236}">
                <a16:creationId xmlns:a16="http://schemas.microsoft.com/office/drawing/2014/main" id="{84F56027-20FB-4C34-BE53-A6567C21C680}"/>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0648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5A0531-28D9-4DF8-8594-BC46F3127A00}"/>
              </a:ext>
            </a:extLst>
          </p:cNvPr>
          <p:cNvSpPr txBox="1">
            <a:spLocks/>
          </p:cNvSpPr>
          <p:nvPr/>
        </p:nvSpPr>
        <p:spPr>
          <a:xfrm>
            <a:off x="0" y="2402772"/>
            <a:ext cx="12192000" cy="1333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Desde la perspectiva de un sobreviviente, ¿cuáles son los </a:t>
            </a:r>
            <a:r>
              <a:rPr lang="es-ES" b="1" u="sng" dirty="0">
                <a:latin typeface="Univers" panose="020B0503020202020204" pitchFamily="34" charset="0"/>
              </a:rPr>
              <a:t>BENEFICIOS</a:t>
            </a:r>
            <a:r>
              <a:rPr lang="es-ES" b="1" dirty="0">
                <a:latin typeface="Univers" panose="020B0503020202020204" pitchFamily="34" charset="0"/>
              </a:rPr>
              <a:t> de buscar apoyo?</a:t>
            </a:r>
            <a:endParaRPr lang="es-ES" dirty="0">
              <a:latin typeface="Univers" panose="020B0503020202020204" pitchFamily="34" charset="0"/>
            </a:endParaRPr>
          </a:p>
        </p:txBody>
      </p:sp>
      <p:sp>
        <p:nvSpPr>
          <p:cNvPr id="3" name="CuadroTexto 2">
            <a:extLst>
              <a:ext uri="{FF2B5EF4-FFF2-40B4-BE49-F238E27FC236}">
                <a16:creationId xmlns:a16="http://schemas.microsoft.com/office/drawing/2014/main" id="{D3DE5DAD-CF30-43A7-BEBE-6D5F48033CDE}"/>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613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A045F2-64BE-4E68-B09A-9D0F30285D17}"/>
              </a:ext>
            </a:extLst>
          </p:cNvPr>
          <p:cNvSpPr txBox="1">
            <a:spLocks/>
          </p:cNvSpPr>
          <p:nvPr/>
        </p:nvSpPr>
        <p:spPr>
          <a:xfrm>
            <a:off x="1706837" y="587349"/>
            <a:ext cx="8778326" cy="812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EJERCICIO: HACER LO CORRECTO</a:t>
            </a:r>
          </a:p>
        </p:txBody>
      </p:sp>
      <p:sp>
        <p:nvSpPr>
          <p:cNvPr id="5" name="TextBox 4">
            <a:extLst>
              <a:ext uri="{FF2B5EF4-FFF2-40B4-BE49-F238E27FC236}">
                <a16:creationId xmlns:a16="http://schemas.microsoft.com/office/drawing/2014/main" id="{C32B1E00-B04B-434A-B31D-B4291DA328B6}"/>
              </a:ext>
            </a:extLst>
          </p:cNvPr>
          <p:cNvSpPr txBox="1"/>
          <p:nvPr/>
        </p:nvSpPr>
        <p:spPr>
          <a:xfrm>
            <a:off x="857375" y="993749"/>
            <a:ext cx="10380994" cy="3970318"/>
          </a:xfrm>
          <a:prstGeom prst="rect">
            <a:avLst/>
          </a:prstGeom>
          <a:noFill/>
        </p:spPr>
        <p:txBody>
          <a:bodyPr wrap="square" lIns="91440" tIns="45720" rIns="91440" bIns="45720" rtlCol="0" anchor="t">
            <a:spAutoFit/>
          </a:bodyPr>
          <a:lstStyle/>
          <a:p>
            <a:endParaRPr lang="en-US" sz="2800" dirty="0">
              <a:solidFill>
                <a:schemeClr val="accent4"/>
              </a:solidFill>
              <a:latin typeface="Univers" panose="020B0503020202020204" pitchFamily="34" charset="0"/>
            </a:endParaRPr>
          </a:p>
          <a:p>
            <a:pPr marL="285750" indent="-285750">
              <a:buFont typeface="Arial" panose="020B0604020202020204" pitchFamily="34" charset="0"/>
              <a:buChar char="•"/>
            </a:pPr>
            <a:r>
              <a:rPr lang="es-ES" sz="3200" dirty="0">
                <a:solidFill>
                  <a:schemeClr val="accent4"/>
                </a:solidFill>
                <a:latin typeface="Univers"/>
              </a:rPr>
              <a:t>Identifique que comentarios se recomiendan cuando alguien le revela un incidente de </a:t>
            </a:r>
            <a:r>
              <a:rPr lang="es-ES" sz="3200" dirty="0" err="1">
                <a:solidFill>
                  <a:schemeClr val="accent4"/>
                </a:solidFill>
                <a:latin typeface="Univers"/>
              </a:rPr>
              <a:t>VG</a:t>
            </a:r>
            <a:endParaRPr lang="en-US" sz="3200" dirty="0">
              <a:solidFill>
                <a:schemeClr val="accent4"/>
              </a:solidFill>
              <a:latin typeface="Univers"/>
            </a:endParaRPr>
          </a:p>
          <a:p>
            <a:pPr marL="285750" indent="-285750">
              <a:buFont typeface="Arial" panose="020B0604020202020204" pitchFamily="34" charset="0"/>
              <a:buChar char="•"/>
            </a:pPr>
            <a:r>
              <a:rPr lang="es-ES" sz="3200" dirty="0">
                <a:solidFill>
                  <a:schemeClr val="accent4"/>
                </a:solidFill>
                <a:latin typeface="Univers"/>
              </a:rPr>
              <a:t>Identifique que comentarios NO se recomiendan cuando alguien le revela un incidente de </a:t>
            </a:r>
            <a:r>
              <a:rPr lang="es-ES" sz="3200" dirty="0" err="1">
                <a:solidFill>
                  <a:schemeClr val="accent4"/>
                </a:solidFill>
                <a:latin typeface="Univers"/>
              </a:rPr>
              <a:t>VG</a:t>
            </a:r>
            <a:endParaRPr lang="en-US" sz="3200" dirty="0">
              <a:solidFill>
                <a:schemeClr val="accent4"/>
              </a:solidFill>
              <a:latin typeface="Univers" panose="020B0503020202020204" pitchFamily="34" charset="0"/>
            </a:endParaRPr>
          </a:p>
          <a:p>
            <a:pPr marL="261938" indent="-261938">
              <a:buFont typeface="Arial" panose="020B0604020202020204" pitchFamily="34" charset="0"/>
              <a:buChar char="•"/>
            </a:pPr>
            <a:r>
              <a:rPr lang="es-ES" sz="3200" dirty="0">
                <a:solidFill>
                  <a:schemeClr val="accent4"/>
                </a:solidFill>
                <a:latin typeface="Univers" panose="020B0503020202020204" pitchFamily="34" charset="0"/>
              </a:rPr>
              <a:t>Haga coincidir las declaraciones bajo de lo que debe y lo que no debe hacer</a:t>
            </a:r>
          </a:p>
          <a:p>
            <a:endParaRPr lang="en-US" sz="3200" dirty="0">
              <a:solidFill>
                <a:schemeClr val="accent4"/>
              </a:solidFill>
              <a:latin typeface="Univers" panose="020B0503020202020204" pitchFamily="34" charset="0"/>
            </a:endParaRPr>
          </a:p>
        </p:txBody>
      </p:sp>
      <p:sp>
        <p:nvSpPr>
          <p:cNvPr id="6" name="CuadroTexto 5">
            <a:extLst>
              <a:ext uri="{FF2B5EF4-FFF2-40B4-BE49-F238E27FC236}">
                <a16:creationId xmlns:a16="http://schemas.microsoft.com/office/drawing/2014/main" id="{D00AE862-71FF-41F6-A812-CCC73E0D5EB0}"/>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190648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3B7A97E-A9AC-4DFD-B190-1FC32572E597}"/>
              </a:ext>
            </a:extLst>
          </p:cNvPr>
          <p:cNvSpPr txBox="1">
            <a:spLocks/>
          </p:cNvSpPr>
          <p:nvPr/>
        </p:nvSpPr>
        <p:spPr>
          <a:xfrm>
            <a:off x="0" y="499978"/>
            <a:ext cx="12192000" cy="693654"/>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solidFill>
                  <a:schemeClr val="accent4"/>
                </a:solidFill>
                <a:latin typeface="Univers"/>
              </a:rPr>
              <a:t>PREPARARSE, OBSERVAR, ESCUCHAR, LUEGO </a:t>
            </a:r>
            <a:r>
              <a:rPr lang="es-ES" b="1" dirty="0">
                <a:solidFill>
                  <a:schemeClr val="tx1"/>
                </a:solidFill>
                <a:latin typeface="Univers"/>
              </a:rPr>
              <a:t>VINCULAR</a:t>
            </a:r>
          </a:p>
        </p:txBody>
      </p:sp>
      <p:sp>
        <p:nvSpPr>
          <p:cNvPr id="5" name="Content Placeholder 3">
            <a:extLst>
              <a:ext uri="{FF2B5EF4-FFF2-40B4-BE49-F238E27FC236}">
                <a16:creationId xmlns:a16="http://schemas.microsoft.com/office/drawing/2014/main" id="{2BFA9589-0D4C-4B9F-9F82-5B1D0CE9B217}"/>
              </a:ext>
            </a:extLst>
          </p:cNvPr>
          <p:cNvSpPr txBox="1">
            <a:spLocks/>
          </p:cNvSpPr>
          <p:nvPr/>
        </p:nvSpPr>
        <p:spPr>
          <a:xfrm>
            <a:off x="838200" y="1344362"/>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s-ES" dirty="0">
                <a:solidFill>
                  <a:schemeClr val="accent4"/>
                </a:solidFill>
                <a:latin typeface="Univers" panose="020B0503020202020204" pitchFamily="34" charset="0"/>
              </a:rPr>
              <a:t>Su función principal es proporcionar información sobre como acceder a otros servicios disponibles, si existen. Si los servicios no existen, es importante que sea honesto con el sobreviviente.</a:t>
            </a:r>
          </a:p>
          <a:p>
            <a:pPr>
              <a:buFont typeface="Arial" panose="020B0604020202020204" pitchFamily="34" charset="0"/>
              <a:buChar char="•"/>
            </a:pPr>
            <a:r>
              <a:rPr lang="es-ES" dirty="0">
                <a:solidFill>
                  <a:schemeClr val="accent4"/>
                </a:solidFill>
                <a:latin typeface="Univers" panose="020B0503020202020204" pitchFamily="34" charset="0"/>
              </a:rPr>
              <a:t>Cualquier vinculación o conexión debe ser llevada a cabo por el sobreviviente. Fundamentalmente siempre es la elección y decisión del sobreviviente.</a:t>
            </a:r>
          </a:p>
          <a:p>
            <a:pPr>
              <a:buFont typeface="Arial" panose="020B0604020202020204" pitchFamily="34" charset="0"/>
              <a:buChar char="•"/>
            </a:pPr>
            <a:r>
              <a:rPr lang="es-ES" dirty="0">
                <a:solidFill>
                  <a:schemeClr val="accent4"/>
                </a:solidFill>
                <a:latin typeface="Univers" panose="020B0503020202020204" pitchFamily="34" charset="0"/>
              </a:rPr>
              <a:t>No comparta su opinión. Si se le pregunta sobre su opinión, inste al sobreviviente a tomar decisiones sobre a quien acudir, cuando y por qué.</a:t>
            </a:r>
          </a:p>
          <a:p>
            <a:pPr>
              <a:buFont typeface="Arial" panose="020B0604020202020204" pitchFamily="34" charset="0"/>
              <a:buChar char="•"/>
            </a:pPr>
            <a:r>
              <a:rPr lang="es-ES" dirty="0">
                <a:solidFill>
                  <a:schemeClr val="accent4"/>
                </a:solidFill>
                <a:latin typeface="Univers" panose="020B0503020202020204" pitchFamily="34" charset="0"/>
              </a:rPr>
              <a:t>Finalice la conversación con compasión.</a:t>
            </a:r>
          </a:p>
          <a:p>
            <a:endParaRPr lang="en-US" dirty="0">
              <a:solidFill>
                <a:schemeClr val="accent4"/>
              </a:solidFill>
            </a:endParaRPr>
          </a:p>
        </p:txBody>
      </p:sp>
      <p:sp>
        <p:nvSpPr>
          <p:cNvPr id="6" name="CuadroTexto 5">
            <a:extLst>
              <a:ext uri="{FF2B5EF4-FFF2-40B4-BE49-F238E27FC236}">
                <a16:creationId xmlns:a16="http://schemas.microsoft.com/office/drawing/2014/main" id="{F3C34D71-37AB-4BF4-934F-88061B3C569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637092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FF9DDA-0763-4AA5-A5CC-5AB16B5B0096}"/>
              </a:ext>
            </a:extLst>
          </p:cNvPr>
          <p:cNvSpPr txBox="1">
            <a:spLocks/>
          </p:cNvSpPr>
          <p:nvPr/>
        </p:nvSpPr>
        <p:spPr>
          <a:xfrm>
            <a:off x="0" y="681037"/>
            <a:ext cx="121920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MENSAJES CLAVE Y PUNTOS IMPORTANTES</a:t>
            </a:r>
            <a:endParaRPr lang="en-US" dirty="0">
              <a:latin typeface="Univers" panose="020B0503020202020204" pitchFamily="34" charset="0"/>
            </a:endParaRPr>
          </a:p>
          <a:p>
            <a:pPr algn="ctr"/>
            <a:endParaRPr lang="en-US" dirty="0">
              <a:latin typeface="Univers" panose="020B0503020202020204" pitchFamily="34" charset="0"/>
            </a:endParaRPr>
          </a:p>
        </p:txBody>
      </p:sp>
      <p:sp>
        <p:nvSpPr>
          <p:cNvPr id="5" name="Content Placeholder 2">
            <a:extLst>
              <a:ext uri="{FF2B5EF4-FFF2-40B4-BE49-F238E27FC236}">
                <a16:creationId xmlns:a16="http://schemas.microsoft.com/office/drawing/2014/main" id="{385DDDD4-5A1B-48B1-9A04-9389C859C6DE}"/>
              </a:ext>
            </a:extLst>
          </p:cNvPr>
          <p:cNvSpPr txBox="1">
            <a:spLocks/>
          </p:cNvSpPr>
          <p:nvPr/>
        </p:nvSpPr>
        <p:spPr>
          <a:xfrm>
            <a:off x="547437" y="1440615"/>
            <a:ext cx="11097126"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accent4"/>
                </a:solidFill>
                <a:latin typeface="Univers" panose="020B0503020202020204" pitchFamily="34" charset="0"/>
              </a:rPr>
              <a:t>Su función principal es proporcionar información sobre otros servicios disponibles, si existen</a:t>
            </a:r>
            <a:r>
              <a:rPr lang="en-US" dirty="0">
                <a:solidFill>
                  <a:schemeClr val="accent4"/>
                </a:solidFill>
                <a:latin typeface="Univers" panose="020B0503020202020204" pitchFamily="34" charset="0"/>
              </a:rPr>
              <a:t>. </a:t>
            </a:r>
            <a:r>
              <a:rPr lang="es-ES" dirty="0">
                <a:solidFill>
                  <a:schemeClr val="accent4"/>
                </a:solidFill>
                <a:latin typeface="Univers" panose="020B0503020202020204" pitchFamily="34" charset="0"/>
              </a:rPr>
              <a:t>Si los servicios no existen, es importante que sea honesto con el sobreviviente</a:t>
            </a:r>
            <a:endParaRPr lang="en-US" dirty="0">
              <a:solidFill>
                <a:schemeClr val="accent4"/>
              </a:solidFill>
              <a:latin typeface="Univers" panose="020B0503020202020204" pitchFamily="34" charset="0"/>
            </a:endParaRPr>
          </a:p>
          <a:p>
            <a:r>
              <a:rPr lang="es-ES" dirty="0">
                <a:solidFill>
                  <a:schemeClr val="accent4"/>
                </a:solidFill>
                <a:latin typeface="Univers" panose="020B0503020202020204" pitchFamily="34" charset="0"/>
              </a:rPr>
              <a:t>No comparta información sobre el sobreviviente o el incidente con nadie</a:t>
            </a:r>
            <a:r>
              <a:rPr lang="en-US" dirty="0">
                <a:solidFill>
                  <a:schemeClr val="accent4"/>
                </a:solidFill>
                <a:latin typeface="Univers" panose="020B0503020202020204" pitchFamily="34" charset="0"/>
              </a:rPr>
              <a:t>. </a:t>
            </a:r>
            <a:r>
              <a:rPr lang="es-ES" dirty="0">
                <a:solidFill>
                  <a:schemeClr val="accent4"/>
                </a:solidFill>
                <a:latin typeface="Univers" panose="020B0503020202020204" pitchFamily="34" charset="0"/>
              </a:rPr>
              <a:t>Es importante recordar que puede hacer todo bien, pero no va a arreglar la experiencia de esta persona ni quitarle el dolor</a:t>
            </a:r>
            <a:r>
              <a:rPr lang="en-US" dirty="0">
                <a:solidFill>
                  <a:schemeClr val="accent4"/>
                </a:solidFill>
                <a:latin typeface="Univers" panose="020B0503020202020204" pitchFamily="34" charset="0"/>
              </a:rPr>
              <a:t>.</a:t>
            </a:r>
          </a:p>
          <a:p>
            <a:r>
              <a:rPr lang="es-ES" dirty="0">
                <a:solidFill>
                  <a:schemeClr val="accent4"/>
                </a:solidFill>
                <a:latin typeface="Univers" panose="020B0503020202020204" pitchFamily="34" charset="0"/>
              </a:rPr>
              <a:t>Si está preocupado por el bienestar de un sobreviviente o si ha recibido el apoyo adecuado, haga un seguimiento directo con el proveedor de servicios</a:t>
            </a:r>
            <a:r>
              <a:rPr lang="en-US" dirty="0">
                <a:solidFill>
                  <a:schemeClr val="accent4"/>
                </a:solidFill>
                <a:latin typeface="Univers" panose="020B0503020202020204" pitchFamily="34" charset="0"/>
              </a:rPr>
              <a:t>. </a:t>
            </a:r>
          </a:p>
          <a:p>
            <a:r>
              <a:rPr lang="es-ES" dirty="0">
                <a:solidFill>
                  <a:schemeClr val="accent4"/>
                </a:solidFill>
                <a:latin typeface="Univers" panose="020B0503020202020204" pitchFamily="34" charset="0"/>
              </a:rPr>
              <a:t>NO se acerque directamente al sobreviviente</a:t>
            </a:r>
            <a:r>
              <a:rPr lang="en-US" dirty="0">
                <a:solidFill>
                  <a:schemeClr val="accent4"/>
                </a:solidFill>
                <a:latin typeface="Univers" panose="020B0503020202020204" pitchFamily="34" charset="0"/>
              </a:rPr>
              <a:t>.</a:t>
            </a:r>
          </a:p>
        </p:txBody>
      </p:sp>
      <p:sp>
        <p:nvSpPr>
          <p:cNvPr id="6" name="CuadroTexto 5">
            <a:extLst>
              <a:ext uri="{FF2B5EF4-FFF2-40B4-BE49-F238E27FC236}">
                <a16:creationId xmlns:a16="http://schemas.microsoft.com/office/drawing/2014/main" id="{119FD253-8DC6-4872-B4C7-CD41BDFBEF3C}"/>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810043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F9EECA-E220-4951-9EF2-3A7965CF34F4}"/>
              </a:ext>
            </a:extLst>
          </p:cNvPr>
          <p:cNvSpPr txBox="1">
            <a:spLocks/>
          </p:cNvSpPr>
          <p:nvPr/>
        </p:nvSpPr>
        <p:spPr>
          <a:xfrm>
            <a:off x="1071159" y="571757"/>
            <a:ext cx="10049678" cy="8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MENSAJES CLAVE Y PUNTOS IMPORTANTES (CONTINUACIÓN)</a:t>
            </a:r>
          </a:p>
        </p:txBody>
      </p:sp>
      <p:sp>
        <p:nvSpPr>
          <p:cNvPr id="5" name="TextBox 4">
            <a:extLst>
              <a:ext uri="{FF2B5EF4-FFF2-40B4-BE49-F238E27FC236}">
                <a16:creationId xmlns:a16="http://schemas.microsoft.com/office/drawing/2014/main" id="{B0339CB0-35E8-4897-96C3-36E664DC5992}"/>
              </a:ext>
            </a:extLst>
          </p:cNvPr>
          <p:cNvSpPr txBox="1"/>
          <p:nvPr/>
        </p:nvSpPr>
        <p:spPr>
          <a:xfrm>
            <a:off x="1" y="1905506"/>
            <a:ext cx="12192000" cy="3046988"/>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chemeClr val="accent4"/>
                </a:solidFill>
                <a:latin typeface="Univers" panose="020B0503020202020204" pitchFamily="34" charset="0"/>
              </a:rPr>
              <a:t>Es posible que vuelva a ver a esta persona o se entere de que experimentó otro incidente de violencia</a:t>
            </a:r>
            <a:endParaRPr lang="en-US" sz="3200" dirty="0">
              <a:solidFill>
                <a:schemeClr val="accent4"/>
              </a:solidFill>
              <a:latin typeface="Univers" panose="020B0503020202020204" pitchFamily="34" charset="0"/>
            </a:endParaRPr>
          </a:p>
          <a:p>
            <a:endParaRPr lang="en-US" sz="3200" dirty="0">
              <a:solidFill>
                <a:schemeClr val="accent4"/>
              </a:solidFill>
              <a:latin typeface="Univers" panose="020B0503020202020204" pitchFamily="34" charset="0"/>
            </a:endParaRPr>
          </a:p>
          <a:p>
            <a:pPr marL="457200" indent="-457200">
              <a:buFont typeface="Arial" panose="020B0604020202020204" pitchFamily="34" charset="0"/>
              <a:buChar char="•"/>
            </a:pPr>
            <a:r>
              <a:rPr lang="es-ES" sz="3200" dirty="0">
                <a:solidFill>
                  <a:schemeClr val="accent4"/>
                </a:solidFill>
                <a:latin typeface="Univers" panose="020B0503020202020204" pitchFamily="34" charset="0"/>
              </a:rPr>
              <a:t>No puede cambiar estas experiencias, pero puede escuchar sin juzgar a un sobreviviente, independientemente de si ha hablado con él antes o no</a:t>
            </a:r>
            <a:endParaRPr lang="en-US" sz="3200" dirty="0">
              <a:solidFill>
                <a:schemeClr val="accent4"/>
              </a:solidFill>
              <a:latin typeface="Univers" panose="020B0503020202020204" pitchFamily="34" charset="0"/>
            </a:endParaRPr>
          </a:p>
        </p:txBody>
      </p:sp>
      <p:sp>
        <p:nvSpPr>
          <p:cNvPr id="6" name="CuadroTexto 5">
            <a:extLst>
              <a:ext uri="{FF2B5EF4-FFF2-40B4-BE49-F238E27FC236}">
                <a16:creationId xmlns:a16="http://schemas.microsoft.com/office/drawing/2014/main" id="{A0B1E999-DCD6-4B45-9128-45A60B089B17}"/>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161518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50134A-5195-4B64-99CD-25A188435BB3}"/>
              </a:ext>
            </a:extLst>
          </p:cNvPr>
          <p:cNvSpPr txBox="1">
            <a:spLocks/>
          </p:cNvSpPr>
          <p:nvPr/>
        </p:nvSpPr>
        <p:spPr>
          <a:xfrm>
            <a:off x="627123" y="2616201"/>
            <a:ext cx="10937753" cy="8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TEMA X: COMBINANDO TODOS LOS ELEMENTOS</a:t>
            </a:r>
          </a:p>
        </p:txBody>
      </p:sp>
      <p:sp>
        <p:nvSpPr>
          <p:cNvPr id="3" name="CuadroTexto 2">
            <a:extLst>
              <a:ext uri="{FF2B5EF4-FFF2-40B4-BE49-F238E27FC236}">
                <a16:creationId xmlns:a16="http://schemas.microsoft.com/office/drawing/2014/main" id="{38949538-D212-4F8C-AE00-E9F9871F9256}"/>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09975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A5C216-CCA3-43FC-9202-E5326A13304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graphicFrame>
        <p:nvGraphicFramePr>
          <p:cNvPr id="4" name="Objeto 3">
            <a:extLst>
              <a:ext uri="{FF2B5EF4-FFF2-40B4-BE49-F238E27FC236}">
                <a16:creationId xmlns:a16="http://schemas.microsoft.com/office/drawing/2014/main" id="{4D421A17-74E9-4E77-A542-893E788FF881}"/>
              </a:ext>
            </a:extLst>
          </p:cNvPr>
          <p:cNvGraphicFramePr>
            <a:graphicFrameLocks noChangeAspect="1"/>
          </p:cNvGraphicFramePr>
          <p:nvPr>
            <p:extLst>
              <p:ext uri="{D42A27DB-BD31-4B8C-83A1-F6EECF244321}">
                <p14:modId xmlns:p14="http://schemas.microsoft.com/office/powerpoint/2010/main" val="1599049001"/>
              </p:ext>
            </p:extLst>
          </p:nvPr>
        </p:nvGraphicFramePr>
        <p:xfrm>
          <a:off x="1698171" y="193586"/>
          <a:ext cx="8781143" cy="5823761"/>
        </p:xfrm>
        <a:graphic>
          <a:graphicData uri="http://schemas.openxmlformats.org/presentationml/2006/ole">
            <mc:AlternateContent xmlns:mc="http://schemas.openxmlformats.org/markup-compatibility/2006">
              <mc:Choice xmlns:v="urn:schemas-microsoft-com:vml" Requires="v">
                <p:oleObj name="Image" r:id="rId2" imgW="2144160" imgH="1421640" progId="Photoshop.Image.12">
                  <p:embed/>
                </p:oleObj>
              </mc:Choice>
              <mc:Fallback>
                <p:oleObj name="Image" r:id="rId2" imgW="2144160" imgH="1421640" progId="Photoshop.Image.12">
                  <p:embed/>
                  <p:pic>
                    <p:nvPicPr>
                      <p:cNvPr id="4" name="Objeto 3">
                        <a:extLst>
                          <a:ext uri="{FF2B5EF4-FFF2-40B4-BE49-F238E27FC236}">
                            <a16:creationId xmlns:a16="http://schemas.microsoft.com/office/drawing/2014/main" id="{4D421A17-74E9-4E77-A542-893E788FF881}"/>
                          </a:ext>
                        </a:extLst>
                      </p:cNvPr>
                      <p:cNvPicPr/>
                      <p:nvPr/>
                    </p:nvPicPr>
                    <p:blipFill>
                      <a:blip r:embed="rId3"/>
                      <a:stretch>
                        <a:fillRect/>
                      </a:stretch>
                    </p:blipFill>
                    <p:spPr>
                      <a:xfrm>
                        <a:off x="1698171" y="193586"/>
                        <a:ext cx="8781143" cy="5823761"/>
                      </a:xfrm>
                      <a:prstGeom prst="rect">
                        <a:avLst/>
                      </a:prstGeom>
                    </p:spPr>
                  </p:pic>
                </p:oleObj>
              </mc:Fallback>
            </mc:AlternateContent>
          </a:graphicData>
        </a:graphic>
      </p:graphicFrame>
    </p:spTree>
    <p:extLst>
      <p:ext uri="{BB962C8B-B14F-4D97-AF65-F5344CB8AC3E}">
        <p14:creationId xmlns:p14="http://schemas.microsoft.com/office/powerpoint/2010/main" val="1695227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0D9A7C-7C0A-4E1E-A285-514BF01EEA51}"/>
              </a:ext>
            </a:extLst>
          </p:cNvPr>
          <p:cNvSpPr/>
          <p:nvPr/>
        </p:nvSpPr>
        <p:spPr>
          <a:xfrm>
            <a:off x="1070469" y="4330255"/>
            <a:ext cx="10051062" cy="1748693"/>
          </a:xfrm>
          <a:prstGeom prst="rect">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17C710F-9EA1-49A3-BA96-FCF18EB0C97D}"/>
              </a:ext>
            </a:extLst>
          </p:cNvPr>
          <p:cNvSpPr txBox="1">
            <a:spLocks/>
          </p:cNvSpPr>
          <p:nvPr/>
        </p:nvSpPr>
        <p:spPr>
          <a:xfrm>
            <a:off x="40220" y="727396"/>
            <a:ext cx="12151780" cy="812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¡LA PRÁCTICA HACE LA PERFECCIÓN!</a:t>
            </a:r>
            <a:br>
              <a:rPr lang="es-ES" b="1" dirty="0">
                <a:latin typeface="Univers" panose="020B0503020202020204" pitchFamily="34" charset="0"/>
              </a:rPr>
            </a:br>
            <a:r>
              <a:rPr lang="es-ES" b="1" dirty="0">
                <a:latin typeface="Univers" panose="020B0503020202020204" pitchFamily="34" charset="0"/>
              </a:rPr>
              <a:t>¡DIVIDIR EN PAREJAS!</a:t>
            </a:r>
          </a:p>
        </p:txBody>
      </p:sp>
      <p:sp>
        <p:nvSpPr>
          <p:cNvPr id="10" name="TextBox 9">
            <a:extLst>
              <a:ext uri="{FF2B5EF4-FFF2-40B4-BE49-F238E27FC236}">
                <a16:creationId xmlns:a16="http://schemas.microsoft.com/office/drawing/2014/main" id="{8FAFB82D-D430-4748-B6CE-584ACEB7FE6D}"/>
              </a:ext>
            </a:extLst>
          </p:cNvPr>
          <p:cNvSpPr txBox="1"/>
          <p:nvPr/>
        </p:nvSpPr>
        <p:spPr>
          <a:xfrm>
            <a:off x="362858" y="2231331"/>
            <a:ext cx="11582400" cy="2062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200" b="0" i="0" u="none" strike="noStrike" kern="0" cap="none" spc="0" normalizeH="0" baseline="0" dirty="0">
                <a:ln>
                  <a:noFill/>
                </a:ln>
                <a:solidFill>
                  <a:prstClr val="black"/>
                </a:solidFill>
                <a:effectLst/>
                <a:uLnTx/>
                <a:uFillTx/>
              </a:rPr>
              <a:t>Una persona asumirá el papel de alguien que revela un incidente de violencia de género y la otra practicará el enfoque de primeros auxilios psicológicos. (OBSERVAR, ESCUCHAR y VINCULAR)</a:t>
            </a:r>
          </a:p>
        </p:txBody>
      </p:sp>
      <p:sp>
        <p:nvSpPr>
          <p:cNvPr id="11" name="Rectangle 10">
            <a:extLst>
              <a:ext uri="{FF2B5EF4-FFF2-40B4-BE49-F238E27FC236}">
                <a16:creationId xmlns:a16="http://schemas.microsoft.com/office/drawing/2014/main" id="{1F665D68-11AE-415A-9681-1F7927D950B3}"/>
              </a:ext>
            </a:extLst>
          </p:cNvPr>
          <p:cNvSpPr/>
          <p:nvPr/>
        </p:nvSpPr>
        <p:spPr>
          <a:xfrm>
            <a:off x="1455852" y="4480261"/>
            <a:ext cx="9448739"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dirty="0">
                <a:ln>
                  <a:noFill/>
                </a:ln>
                <a:solidFill>
                  <a:srgbClr val="791E77"/>
                </a:solidFill>
                <a:effectLst/>
                <a:uLnTx/>
                <a:uFillTx/>
              </a:rPr>
              <a:t>CONSEJO PROFESIONAL : Puede consultar los guiones de muestra para ayudar a guiar sus discusiones</a:t>
            </a:r>
          </a:p>
        </p:txBody>
      </p:sp>
      <p:sp>
        <p:nvSpPr>
          <p:cNvPr id="6" name="CuadroTexto 5">
            <a:extLst>
              <a:ext uri="{FF2B5EF4-FFF2-40B4-BE49-F238E27FC236}">
                <a16:creationId xmlns:a16="http://schemas.microsoft.com/office/drawing/2014/main" id="{15EA3918-0686-4DA8-B90E-4ACD6CC9E9B4}"/>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43755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ACA34F-5B3D-4951-A9D8-75F1968A93A9}"/>
              </a:ext>
            </a:extLst>
          </p:cNvPr>
          <p:cNvSpPr txBox="1">
            <a:spLocks/>
          </p:cNvSpPr>
          <p:nvPr/>
        </p:nvSpPr>
        <p:spPr>
          <a:xfrm>
            <a:off x="2307072" y="446588"/>
            <a:ext cx="7577856"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Interrogatorio</a:t>
            </a:r>
          </a:p>
        </p:txBody>
      </p:sp>
      <p:sp>
        <p:nvSpPr>
          <p:cNvPr id="5" name="TextBox 4">
            <a:extLst>
              <a:ext uri="{FF2B5EF4-FFF2-40B4-BE49-F238E27FC236}">
                <a16:creationId xmlns:a16="http://schemas.microsoft.com/office/drawing/2014/main" id="{CEEFD549-5727-4C84-9E18-76439053B9C3}"/>
              </a:ext>
            </a:extLst>
          </p:cNvPr>
          <p:cNvSpPr txBox="1"/>
          <p:nvPr/>
        </p:nvSpPr>
        <p:spPr>
          <a:xfrm>
            <a:off x="764271" y="2670095"/>
            <a:ext cx="3729023" cy="3046988"/>
          </a:xfrm>
          <a:prstGeom prst="rect">
            <a:avLst/>
          </a:prstGeom>
          <a:noFill/>
        </p:spPr>
        <p:txBody>
          <a:bodyPr wrap="square" rtlCol="0">
            <a:spAutoFit/>
          </a:bodyPr>
          <a:lstStyle/>
          <a:p>
            <a:pPr lvl="0"/>
            <a:r>
              <a:rPr lang="es-ES" sz="3200" dirty="0">
                <a:solidFill>
                  <a:schemeClr val="accent4"/>
                </a:solidFill>
                <a:latin typeface="Univers" panose="020B0503020202020204" pitchFamily="34" charset="0"/>
              </a:rPr>
              <a:t>¿Cómo fue la experiencia de apoyar a alguien que ha revelado un incidente de </a:t>
            </a:r>
            <a:r>
              <a:rPr lang="es-ES" sz="3200" dirty="0" err="1">
                <a:solidFill>
                  <a:schemeClr val="accent4"/>
                </a:solidFill>
                <a:latin typeface="Univers" panose="020B0503020202020204" pitchFamily="34" charset="0"/>
              </a:rPr>
              <a:t>VG</a:t>
            </a:r>
            <a:r>
              <a:rPr lang="es-ES" sz="3200" dirty="0">
                <a:solidFill>
                  <a:schemeClr val="accent4"/>
                </a:solidFill>
                <a:latin typeface="Univers" panose="020B0503020202020204" pitchFamily="34" charset="0"/>
              </a:rPr>
              <a:t>?</a:t>
            </a:r>
            <a:endParaRPr lang="en-US" sz="3200" dirty="0">
              <a:solidFill>
                <a:schemeClr val="accent4"/>
              </a:solidFill>
              <a:latin typeface="Univers" panose="020B0503020202020204" pitchFamily="34" charset="0"/>
            </a:endParaRPr>
          </a:p>
        </p:txBody>
      </p:sp>
      <p:sp>
        <p:nvSpPr>
          <p:cNvPr id="6" name="Title 1">
            <a:extLst>
              <a:ext uri="{FF2B5EF4-FFF2-40B4-BE49-F238E27FC236}">
                <a16:creationId xmlns:a16="http://schemas.microsoft.com/office/drawing/2014/main" id="{43D1DA97-1C1E-457C-9363-F04E8D47ADDD}"/>
              </a:ext>
            </a:extLst>
          </p:cNvPr>
          <p:cNvSpPr txBox="1">
            <a:spLocks/>
          </p:cNvSpPr>
          <p:nvPr/>
        </p:nvSpPr>
        <p:spPr>
          <a:xfrm>
            <a:off x="5343167" y="1405740"/>
            <a:ext cx="2232917" cy="812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n-US" sz="9000" b="1">
                <a:latin typeface="Univers" panose="020B0503020202020204" pitchFamily="34" charset="0"/>
              </a:rPr>
              <a:t>2</a:t>
            </a:r>
          </a:p>
        </p:txBody>
      </p:sp>
      <p:sp>
        <p:nvSpPr>
          <p:cNvPr id="7" name="Title 1">
            <a:extLst>
              <a:ext uri="{FF2B5EF4-FFF2-40B4-BE49-F238E27FC236}">
                <a16:creationId xmlns:a16="http://schemas.microsoft.com/office/drawing/2014/main" id="{B59E4380-023F-4A73-AB17-A120AEC7BA56}"/>
              </a:ext>
            </a:extLst>
          </p:cNvPr>
          <p:cNvSpPr txBox="1">
            <a:spLocks/>
          </p:cNvSpPr>
          <p:nvPr/>
        </p:nvSpPr>
        <p:spPr>
          <a:xfrm>
            <a:off x="764271" y="1405741"/>
            <a:ext cx="2232917" cy="812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n-US" sz="9000" b="1">
                <a:latin typeface="Univers" panose="020B0503020202020204" pitchFamily="34" charset="0"/>
              </a:rPr>
              <a:t>1</a:t>
            </a:r>
          </a:p>
        </p:txBody>
      </p:sp>
      <p:sp>
        <p:nvSpPr>
          <p:cNvPr id="8" name="Title 1">
            <a:extLst>
              <a:ext uri="{FF2B5EF4-FFF2-40B4-BE49-F238E27FC236}">
                <a16:creationId xmlns:a16="http://schemas.microsoft.com/office/drawing/2014/main" id="{701C780A-1E19-4284-A17D-947592ADCDF7}"/>
              </a:ext>
            </a:extLst>
          </p:cNvPr>
          <p:cNvSpPr txBox="1">
            <a:spLocks/>
          </p:cNvSpPr>
          <p:nvPr/>
        </p:nvSpPr>
        <p:spPr>
          <a:xfrm>
            <a:off x="8961885" y="1405740"/>
            <a:ext cx="2232917" cy="812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n-US" sz="9000" b="1">
                <a:latin typeface="Univers" panose="020B0503020202020204" pitchFamily="34" charset="0"/>
              </a:rPr>
              <a:t>3</a:t>
            </a:r>
          </a:p>
        </p:txBody>
      </p:sp>
      <p:sp>
        <p:nvSpPr>
          <p:cNvPr id="9" name="Rectangle 8">
            <a:extLst>
              <a:ext uri="{FF2B5EF4-FFF2-40B4-BE49-F238E27FC236}">
                <a16:creationId xmlns:a16="http://schemas.microsoft.com/office/drawing/2014/main" id="{D10CDD53-ACF3-4747-B587-94119FE69B31}"/>
              </a:ext>
            </a:extLst>
          </p:cNvPr>
          <p:cNvSpPr/>
          <p:nvPr/>
        </p:nvSpPr>
        <p:spPr>
          <a:xfrm>
            <a:off x="8961885" y="2663296"/>
            <a:ext cx="2889507" cy="2062103"/>
          </a:xfrm>
          <a:prstGeom prst="rect">
            <a:avLst/>
          </a:prstGeom>
        </p:spPr>
        <p:txBody>
          <a:bodyPr wrap="square">
            <a:spAutoFit/>
          </a:bodyPr>
          <a:lstStyle/>
          <a:p>
            <a:pPr lvl="0"/>
            <a:r>
              <a:rPr lang="es-ES" sz="3200" dirty="0">
                <a:solidFill>
                  <a:schemeClr val="accent4"/>
                </a:solidFill>
                <a:latin typeface="Univers" panose="020B0503020202020204" pitchFamily="34" charset="0"/>
              </a:rPr>
              <a:t>¿Se siente cómodo utilizando los guiones?</a:t>
            </a:r>
          </a:p>
        </p:txBody>
      </p:sp>
      <p:sp>
        <p:nvSpPr>
          <p:cNvPr id="10" name="Rectangle 9">
            <a:extLst>
              <a:ext uri="{FF2B5EF4-FFF2-40B4-BE49-F238E27FC236}">
                <a16:creationId xmlns:a16="http://schemas.microsoft.com/office/drawing/2014/main" id="{6823E331-A554-4BE2-9040-07A4569F0457}"/>
              </a:ext>
            </a:extLst>
          </p:cNvPr>
          <p:cNvSpPr/>
          <p:nvPr/>
        </p:nvSpPr>
        <p:spPr>
          <a:xfrm>
            <a:off x="5014873" y="2670095"/>
            <a:ext cx="2889507" cy="1077218"/>
          </a:xfrm>
          <a:prstGeom prst="rect">
            <a:avLst/>
          </a:prstGeom>
        </p:spPr>
        <p:txBody>
          <a:bodyPr wrap="square">
            <a:spAutoFit/>
          </a:bodyPr>
          <a:lstStyle/>
          <a:p>
            <a:pPr lvl="0"/>
            <a:r>
              <a:rPr lang="es-ES" sz="3200" dirty="0">
                <a:solidFill>
                  <a:schemeClr val="accent4"/>
                </a:solidFill>
                <a:latin typeface="Univers" panose="020B0503020202020204" pitchFamily="34" charset="0"/>
              </a:rPr>
              <a:t>¿Qué fue un desafío?</a:t>
            </a:r>
          </a:p>
        </p:txBody>
      </p:sp>
      <p:cxnSp>
        <p:nvCxnSpPr>
          <p:cNvPr id="11" name="Straight Connector 10">
            <a:extLst>
              <a:ext uri="{FF2B5EF4-FFF2-40B4-BE49-F238E27FC236}">
                <a16:creationId xmlns:a16="http://schemas.microsoft.com/office/drawing/2014/main" id="{3A9DC295-8A21-4E4E-9F66-8B5DD4A12746}"/>
              </a:ext>
            </a:extLst>
          </p:cNvPr>
          <p:cNvCxnSpPr/>
          <p:nvPr/>
        </p:nvCxnSpPr>
        <p:spPr>
          <a:xfrm>
            <a:off x="4542392" y="1502190"/>
            <a:ext cx="0" cy="4330482"/>
          </a:xfrm>
          <a:prstGeom prst="line">
            <a:avLst/>
          </a:prstGeom>
          <a:ln w="38100">
            <a:solidFill>
              <a:srgbClr val="791E7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7EFE69-46C3-480A-A2A0-FE8A5715F5C6}"/>
              </a:ext>
            </a:extLst>
          </p:cNvPr>
          <p:cNvCxnSpPr/>
          <p:nvPr/>
        </p:nvCxnSpPr>
        <p:spPr>
          <a:xfrm>
            <a:off x="8233025" y="1502190"/>
            <a:ext cx="0" cy="4330482"/>
          </a:xfrm>
          <a:prstGeom prst="line">
            <a:avLst/>
          </a:prstGeom>
          <a:ln w="38100">
            <a:solidFill>
              <a:srgbClr val="791E77"/>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A29F1CA8-05B7-4DC9-963D-0FD8FA75E65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586861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C62E91-4A20-4677-AE3F-FAA01F99E69E}"/>
              </a:ext>
            </a:extLst>
          </p:cNvPr>
          <p:cNvSpPr txBox="1">
            <a:spLocks/>
          </p:cNvSpPr>
          <p:nvPr/>
        </p:nvSpPr>
        <p:spPr>
          <a:xfrm>
            <a:off x="2307071" y="396602"/>
            <a:ext cx="7577856" cy="8127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Autoayuda</a:t>
            </a:r>
          </a:p>
        </p:txBody>
      </p:sp>
      <p:sp>
        <p:nvSpPr>
          <p:cNvPr id="5" name="TextBox 4">
            <a:extLst>
              <a:ext uri="{FF2B5EF4-FFF2-40B4-BE49-F238E27FC236}">
                <a16:creationId xmlns:a16="http://schemas.microsoft.com/office/drawing/2014/main" id="{4DBD2609-CB17-4566-B65D-50ED15F53217}"/>
              </a:ext>
            </a:extLst>
          </p:cNvPr>
          <p:cNvSpPr txBox="1"/>
          <p:nvPr/>
        </p:nvSpPr>
        <p:spPr>
          <a:xfrm>
            <a:off x="6352675" y="3846862"/>
            <a:ext cx="5426242" cy="22467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a:ln>
                  <a:noFill/>
                </a:ln>
                <a:solidFill>
                  <a:prstClr val="black"/>
                </a:solidFill>
                <a:effectLst/>
                <a:uLnTx/>
                <a:uFillTx/>
              </a:rPr>
              <a:t>¿Cuáles son algunos consejos que le ayudarán a gestionar los sentimientos que surgen al escuchar una historia traumática y dolorosa?</a:t>
            </a:r>
            <a:endParaRPr kumimoji="0" lang="en-US" sz="2800" b="0" i="0" u="none" strike="noStrike" kern="0" cap="none" spc="0" normalizeH="0" baseline="0" noProof="0" dirty="0">
              <a:ln>
                <a:noFill/>
              </a:ln>
              <a:solidFill>
                <a:prstClr val="black"/>
              </a:solidFill>
              <a:effectLst/>
              <a:uLnTx/>
              <a:uFillTx/>
            </a:endParaRPr>
          </a:p>
        </p:txBody>
      </p:sp>
      <p:pic>
        <p:nvPicPr>
          <p:cNvPr id="6" name="Graphic 5" descr="Questions">
            <a:extLst>
              <a:ext uri="{FF2B5EF4-FFF2-40B4-BE49-F238E27FC236}">
                <a16:creationId xmlns:a16="http://schemas.microsoft.com/office/drawing/2014/main" id="{B65B6166-54D2-4C28-8EC3-2E0989C37B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5153" y="1407316"/>
            <a:ext cx="2401285" cy="2401285"/>
          </a:xfrm>
          <a:prstGeom prst="rect">
            <a:avLst/>
          </a:prstGeom>
        </p:spPr>
      </p:pic>
      <p:sp>
        <p:nvSpPr>
          <p:cNvPr id="7" name="Rectangle 6">
            <a:extLst>
              <a:ext uri="{FF2B5EF4-FFF2-40B4-BE49-F238E27FC236}">
                <a16:creationId xmlns:a16="http://schemas.microsoft.com/office/drawing/2014/main" id="{8A44D1AB-9C3B-4E6B-81EB-5D20B39A5BCF}"/>
              </a:ext>
            </a:extLst>
          </p:cNvPr>
          <p:cNvSpPr/>
          <p:nvPr/>
        </p:nvSpPr>
        <p:spPr>
          <a:xfrm>
            <a:off x="413085" y="2397948"/>
            <a:ext cx="5426242"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3100" b="1" i="0" u="none" strike="noStrike" kern="0" cap="none" spc="0" normalizeH="0" baseline="0" noProof="0" dirty="0">
                <a:ln>
                  <a:noFill/>
                </a:ln>
                <a:solidFill>
                  <a:srgbClr val="791E77"/>
                </a:solidFill>
                <a:effectLst/>
                <a:uLnTx/>
                <a:uFillTx/>
              </a:rPr>
              <a:t>Escuchar y oír las experiencias de otras personas puede exponerlo a su dolor, daño o trauma</a:t>
            </a:r>
            <a:r>
              <a:rPr kumimoji="0" lang="en-US" sz="3100" b="1" i="0" u="none" strike="noStrike" kern="0" cap="none" spc="0" normalizeH="0" baseline="0" noProof="0" dirty="0">
                <a:ln>
                  <a:noFill/>
                </a:ln>
                <a:solidFill>
                  <a:srgbClr val="791E77"/>
                </a:solidFill>
                <a:effectLst/>
                <a:uLnTx/>
                <a:uFillTx/>
              </a:rPr>
              <a:t> </a:t>
            </a:r>
          </a:p>
        </p:txBody>
      </p:sp>
      <p:cxnSp>
        <p:nvCxnSpPr>
          <p:cNvPr id="8" name="Straight Connector 7">
            <a:extLst>
              <a:ext uri="{FF2B5EF4-FFF2-40B4-BE49-F238E27FC236}">
                <a16:creationId xmlns:a16="http://schemas.microsoft.com/office/drawing/2014/main" id="{AEEC4454-5886-4836-B95D-A0722C97F46E}"/>
              </a:ext>
            </a:extLst>
          </p:cNvPr>
          <p:cNvCxnSpPr/>
          <p:nvPr/>
        </p:nvCxnSpPr>
        <p:spPr>
          <a:xfrm>
            <a:off x="6096000" y="1491916"/>
            <a:ext cx="0" cy="4330482"/>
          </a:xfrm>
          <a:prstGeom prst="line">
            <a:avLst/>
          </a:prstGeom>
          <a:noFill/>
          <a:ln w="38100" cap="flat" cmpd="sng" algn="ctr">
            <a:solidFill>
              <a:srgbClr val="791E77"/>
            </a:solidFill>
            <a:prstDash val="solid"/>
            <a:miter lim="800000"/>
          </a:ln>
          <a:effectLst/>
        </p:spPr>
      </p:cxnSp>
      <p:sp>
        <p:nvSpPr>
          <p:cNvPr id="9" name="CuadroTexto 8">
            <a:extLst>
              <a:ext uri="{FF2B5EF4-FFF2-40B4-BE49-F238E27FC236}">
                <a16:creationId xmlns:a16="http://schemas.microsoft.com/office/drawing/2014/main" id="{0945ED7A-C3BA-4F0E-98CC-0AAF37F117BC}"/>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662914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828939-C730-4086-B170-E90EACD43443}"/>
              </a:ext>
            </a:extLst>
          </p:cNvPr>
          <p:cNvSpPr txBox="1">
            <a:spLocks/>
          </p:cNvSpPr>
          <p:nvPr/>
        </p:nvSpPr>
        <p:spPr>
          <a:xfrm>
            <a:off x="2307071" y="396602"/>
            <a:ext cx="7577856" cy="81279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Algunos consejos de autoayuda</a:t>
            </a:r>
            <a:r>
              <a:rPr lang="en-US" b="1" dirty="0">
                <a:latin typeface="Univers" panose="020B0503020202020204" pitchFamily="34" charset="0"/>
              </a:rPr>
              <a:t>…</a:t>
            </a:r>
          </a:p>
        </p:txBody>
      </p:sp>
      <p:sp>
        <p:nvSpPr>
          <p:cNvPr id="5" name="Oval 4">
            <a:extLst>
              <a:ext uri="{FF2B5EF4-FFF2-40B4-BE49-F238E27FC236}">
                <a16:creationId xmlns:a16="http://schemas.microsoft.com/office/drawing/2014/main" id="{F9D8F51F-AD6B-44CC-B1A6-CF7A58C0A179}"/>
              </a:ext>
            </a:extLst>
          </p:cNvPr>
          <p:cNvSpPr/>
          <p:nvPr/>
        </p:nvSpPr>
        <p:spPr>
          <a:xfrm>
            <a:off x="178683" y="1528011"/>
            <a:ext cx="3814011" cy="3729789"/>
          </a:xfrm>
          <a:prstGeom prst="ellipse">
            <a:avLst/>
          </a:prstGeom>
          <a:solidFill>
            <a:srgbClr val="791E77"/>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45A154-EB78-41C1-8507-3DE65D229FBD}"/>
              </a:ext>
            </a:extLst>
          </p:cNvPr>
          <p:cNvSpPr/>
          <p:nvPr/>
        </p:nvSpPr>
        <p:spPr>
          <a:xfrm>
            <a:off x="596980" y="2459504"/>
            <a:ext cx="2977415" cy="1938992"/>
          </a:xfrm>
          <a:prstGeom prst="rect">
            <a:avLst/>
          </a:prstGeom>
        </p:spPr>
        <p:txBody>
          <a:bodyPr wrap="square">
            <a:spAutoFit/>
          </a:bodyPr>
          <a:lstStyle/>
          <a:p>
            <a:pPr algn="ctr"/>
            <a:r>
              <a:rPr lang="es-ES" sz="2400" dirty="0">
                <a:solidFill>
                  <a:schemeClr val="accent6"/>
                </a:solidFill>
                <a:latin typeface="Univers" panose="020B0503020202020204" pitchFamily="34" charset="0"/>
              </a:rPr>
              <a:t>Piense en como ayudarse a sí mismo a medida que surgen estos sentimientos</a:t>
            </a:r>
            <a:endParaRPr lang="en-US" sz="2400" dirty="0">
              <a:solidFill>
                <a:schemeClr val="accent6"/>
              </a:solidFill>
              <a:latin typeface="Univers" panose="020B0503020202020204" pitchFamily="34" charset="0"/>
            </a:endParaRPr>
          </a:p>
        </p:txBody>
      </p:sp>
      <p:sp>
        <p:nvSpPr>
          <p:cNvPr id="7" name="Oval 6">
            <a:extLst>
              <a:ext uri="{FF2B5EF4-FFF2-40B4-BE49-F238E27FC236}">
                <a16:creationId xmlns:a16="http://schemas.microsoft.com/office/drawing/2014/main" id="{1646051A-5403-4817-A6C0-1F7F6DFC11C2}"/>
              </a:ext>
            </a:extLst>
          </p:cNvPr>
          <p:cNvSpPr/>
          <p:nvPr/>
        </p:nvSpPr>
        <p:spPr>
          <a:xfrm>
            <a:off x="8199306" y="1528010"/>
            <a:ext cx="3814011" cy="3729789"/>
          </a:xfrm>
          <a:prstGeom prst="ellipse">
            <a:avLst/>
          </a:prstGeom>
          <a:solidFill>
            <a:srgbClr val="791E77"/>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BD2B35-C280-42FF-94A0-0F3EE84DD038}"/>
              </a:ext>
            </a:extLst>
          </p:cNvPr>
          <p:cNvSpPr/>
          <p:nvPr/>
        </p:nvSpPr>
        <p:spPr>
          <a:xfrm>
            <a:off x="8617599" y="2792739"/>
            <a:ext cx="2977415" cy="1200329"/>
          </a:xfrm>
          <a:prstGeom prst="rect">
            <a:avLst/>
          </a:prstGeom>
        </p:spPr>
        <p:txBody>
          <a:bodyPr wrap="square">
            <a:spAutoFit/>
          </a:bodyPr>
          <a:lstStyle/>
          <a:p>
            <a:pPr algn="ctr"/>
            <a:r>
              <a:rPr lang="es-ES" sz="2400" dirty="0">
                <a:solidFill>
                  <a:schemeClr val="accent6"/>
                </a:solidFill>
                <a:latin typeface="Univers" panose="020B0503020202020204" pitchFamily="34" charset="0"/>
              </a:rPr>
              <a:t>Reconozca las limitaciones en su rol</a:t>
            </a:r>
            <a:endParaRPr lang="en-US" sz="2400" dirty="0">
              <a:solidFill>
                <a:schemeClr val="accent6"/>
              </a:solidFill>
              <a:latin typeface="Univers" panose="020B0503020202020204" pitchFamily="34" charset="0"/>
            </a:endParaRPr>
          </a:p>
        </p:txBody>
      </p:sp>
      <p:sp>
        <p:nvSpPr>
          <p:cNvPr id="9" name="Oval 8">
            <a:extLst>
              <a:ext uri="{FF2B5EF4-FFF2-40B4-BE49-F238E27FC236}">
                <a16:creationId xmlns:a16="http://schemas.microsoft.com/office/drawing/2014/main" id="{0A010AA3-FDCE-4CD9-ACE9-4D33F290C73D}"/>
              </a:ext>
            </a:extLst>
          </p:cNvPr>
          <p:cNvSpPr/>
          <p:nvPr/>
        </p:nvSpPr>
        <p:spPr>
          <a:xfrm>
            <a:off x="4188994" y="1564105"/>
            <a:ext cx="3814011" cy="3729789"/>
          </a:xfrm>
          <a:prstGeom prst="ellipse">
            <a:avLst/>
          </a:prstGeom>
          <a:solidFill>
            <a:srgbClr val="791E77"/>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482A60-0E13-4E74-B48B-8BA0BFA7F3FF}"/>
              </a:ext>
            </a:extLst>
          </p:cNvPr>
          <p:cNvSpPr/>
          <p:nvPr/>
        </p:nvSpPr>
        <p:spPr>
          <a:xfrm>
            <a:off x="4607292" y="1805468"/>
            <a:ext cx="2977415" cy="3493264"/>
          </a:xfrm>
          <a:prstGeom prst="rect">
            <a:avLst/>
          </a:prstGeom>
        </p:spPr>
        <p:txBody>
          <a:bodyPr wrap="square" lIns="91440" tIns="45720" rIns="91440" bIns="45720" anchor="t">
            <a:spAutoFit/>
          </a:bodyPr>
          <a:lstStyle/>
          <a:p>
            <a:pPr algn="ctr"/>
            <a:r>
              <a:rPr lang="es-ES" sz="1700" dirty="0">
                <a:solidFill>
                  <a:schemeClr val="accent6"/>
                </a:solidFill>
                <a:latin typeface="Univers"/>
              </a:rPr>
              <a:t>Comuníquese con su sistema y red de apoyo, incluidos sus colegas, el líder del equipo o un especialista en </a:t>
            </a:r>
            <a:r>
              <a:rPr lang="es-ES" sz="1700" dirty="0" err="1">
                <a:solidFill>
                  <a:schemeClr val="accent6"/>
                </a:solidFill>
                <a:latin typeface="Univers"/>
              </a:rPr>
              <a:t>VG</a:t>
            </a:r>
            <a:r>
              <a:rPr lang="es-ES" sz="1700" dirty="0">
                <a:solidFill>
                  <a:schemeClr val="accent6"/>
                </a:solidFill>
                <a:latin typeface="Univers"/>
              </a:rPr>
              <a:t>, para informar sobre el intercambio</a:t>
            </a:r>
            <a:r>
              <a:rPr lang="en-US" sz="1700" dirty="0">
                <a:solidFill>
                  <a:schemeClr val="accent6"/>
                </a:solidFill>
                <a:latin typeface="Univers"/>
              </a:rPr>
              <a:t>.  </a:t>
            </a:r>
            <a:r>
              <a:rPr lang="es-ES" sz="1700" dirty="0">
                <a:solidFill>
                  <a:schemeClr val="accent6"/>
                </a:solidFill>
                <a:latin typeface="Univers"/>
              </a:rPr>
              <a:t>Recuerde, solo debe compartir información general que no sea de identificación con respecto a la situación y nada sobre el sobreviviente</a:t>
            </a:r>
            <a:endParaRPr lang="en-US" sz="1700" dirty="0">
              <a:solidFill>
                <a:schemeClr val="accent6"/>
              </a:solidFill>
              <a:latin typeface="Univers" panose="020B0503020202020204" pitchFamily="34" charset="0"/>
            </a:endParaRPr>
          </a:p>
        </p:txBody>
      </p:sp>
      <p:sp>
        <p:nvSpPr>
          <p:cNvPr id="11" name="CuadroTexto 10">
            <a:extLst>
              <a:ext uri="{FF2B5EF4-FFF2-40B4-BE49-F238E27FC236}">
                <a16:creationId xmlns:a16="http://schemas.microsoft.com/office/drawing/2014/main" id="{1B5FA8EE-7616-424E-9CEC-63E318F3F377}"/>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089225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F053CE-575D-4F13-AD0F-6E8FC10D48F6}"/>
              </a:ext>
            </a:extLst>
          </p:cNvPr>
          <p:cNvSpPr txBox="1">
            <a:spLocks/>
          </p:cNvSpPr>
          <p:nvPr/>
        </p:nvSpPr>
        <p:spPr>
          <a:xfrm>
            <a:off x="4331368" y="649704"/>
            <a:ext cx="7099967" cy="4885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000" b="1" dirty="0">
                <a:latin typeface="Univers" panose="020B0503020202020204" pitchFamily="34" charset="0"/>
              </a:rPr>
              <a:t>Si alguien que no sea el sobreviviente le revela un incidente de </a:t>
            </a:r>
            <a:r>
              <a:rPr lang="es-ES" sz="3000" b="1" dirty="0" err="1">
                <a:latin typeface="Univers" panose="020B0503020202020204" pitchFamily="34" charset="0"/>
              </a:rPr>
              <a:t>VG</a:t>
            </a:r>
            <a:r>
              <a:rPr lang="en-US" sz="3000" b="1" dirty="0">
                <a:latin typeface="Univers" panose="020B0503020202020204" pitchFamily="34" charset="0"/>
              </a:rPr>
              <a:t>…</a:t>
            </a:r>
            <a:br>
              <a:rPr lang="en-US" sz="3000" b="1" dirty="0">
                <a:latin typeface="Univers" panose="020B0503020202020204" pitchFamily="34" charset="0"/>
              </a:rPr>
            </a:br>
            <a:br>
              <a:rPr lang="en-US" sz="3000" b="1" dirty="0">
                <a:latin typeface="Univers" panose="020B0503020202020204" pitchFamily="34" charset="0"/>
              </a:rPr>
            </a:br>
            <a:r>
              <a:rPr lang="es-ES" sz="3000" dirty="0">
                <a:solidFill>
                  <a:schemeClr val="accent4"/>
                </a:solidFill>
                <a:latin typeface="Univers" panose="020B0503020202020204" pitchFamily="34" charset="0"/>
                <a:ea typeface="+mn-ea"/>
                <a:cs typeface="+mn-cs"/>
              </a:rPr>
              <a:t>Brinde información actualizada y precisa sobre cualquier servicio y/o soporte disponible</a:t>
            </a:r>
            <a:br>
              <a:rPr lang="en-US" sz="3000" dirty="0">
                <a:solidFill>
                  <a:schemeClr val="accent4"/>
                </a:solidFill>
                <a:latin typeface="Univers" panose="020B0503020202020204" pitchFamily="34" charset="0"/>
                <a:ea typeface="+mn-ea"/>
                <a:cs typeface="+mn-cs"/>
              </a:rPr>
            </a:br>
            <a:br>
              <a:rPr lang="en-US" sz="3000" dirty="0">
                <a:solidFill>
                  <a:schemeClr val="accent4"/>
                </a:solidFill>
                <a:latin typeface="Univers" panose="020B0503020202020204" pitchFamily="34" charset="0"/>
                <a:ea typeface="+mn-ea"/>
                <a:cs typeface="+mn-cs"/>
              </a:rPr>
            </a:br>
            <a:r>
              <a:rPr lang="es-ES" sz="3000" dirty="0">
                <a:solidFill>
                  <a:schemeClr val="accent4"/>
                </a:solidFill>
                <a:latin typeface="Univers" panose="020B0503020202020204" pitchFamily="34" charset="0"/>
                <a:ea typeface="+mn-ea"/>
                <a:cs typeface="+mn-cs"/>
              </a:rPr>
              <a:t>Inste a la persona a compartir esta información de manera segura y confidencial con el sobreviviente</a:t>
            </a:r>
            <a:endParaRPr lang="en-US" sz="3000" dirty="0">
              <a:solidFill>
                <a:schemeClr val="accent4"/>
              </a:solidFill>
              <a:latin typeface="Univers" panose="020B0503020202020204" pitchFamily="34" charset="0"/>
              <a:ea typeface="+mn-ea"/>
              <a:cs typeface="+mn-cs"/>
            </a:endParaRPr>
          </a:p>
        </p:txBody>
      </p:sp>
      <p:sp>
        <p:nvSpPr>
          <p:cNvPr id="5" name="Title 1">
            <a:extLst>
              <a:ext uri="{FF2B5EF4-FFF2-40B4-BE49-F238E27FC236}">
                <a16:creationId xmlns:a16="http://schemas.microsoft.com/office/drawing/2014/main" id="{478382C5-89BC-496E-96E8-A7D87FCC54EB}"/>
              </a:ext>
            </a:extLst>
          </p:cNvPr>
          <p:cNvSpPr txBox="1">
            <a:spLocks/>
          </p:cNvSpPr>
          <p:nvPr/>
        </p:nvSpPr>
        <p:spPr>
          <a:xfrm>
            <a:off x="1583928" y="1889683"/>
            <a:ext cx="9536356" cy="8127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endParaRPr lang="en-US">
              <a:solidFill>
                <a:srgbClr val="FF0000"/>
              </a:solidFill>
              <a:latin typeface="+mn-lt"/>
              <a:ea typeface="+mn-ea"/>
              <a:cs typeface="+mn-cs"/>
            </a:endParaRPr>
          </a:p>
        </p:txBody>
      </p:sp>
      <p:pic>
        <p:nvPicPr>
          <p:cNvPr id="6" name="Picture 5">
            <a:extLst>
              <a:ext uri="{FF2B5EF4-FFF2-40B4-BE49-F238E27FC236}">
                <a16:creationId xmlns:a16="http://schemas.microsoft.com/office/drawing/2014/main" id="{A8DF3A63-ACDA-4795-ABCA-3306E0577413}"/>
              </a:ext>
            </a:extLst>
          </p:cNvPr>
          <p:cNvPicPr>
            <a:picLocks noChangeAspect="1"/>
          </p:cNvPicPr>
          <p:nvPr/>
        </p:nvPicPr>
        <p:blipFill rotWithShape="1">
          <a:blip r:embed="rId3">
            <a:clrChange>
              <a:clrFrom>
                <a:srgbClr val="F8FAFB"/>
              </a:clrFrom>
              <a:clrTo>
                <a:srgbClr val="F8FAFB">
                  <a:alpha val="0"/>
                </a:srgbClr>
              </a:clrTo>
            </a:clrChange>
          </a:blip>
          <a:srcRect l="18910" t="4882" r="19923" b="10054"/>
          <a:stretch/>
        </p:blipFill>
        <p:spPr>
          <a:xfrm>
            <a:off x="1071716" y="649704"/>
            <a:ext cx="2454443" cy="4516172"/>
          </a:xfrm>
          <a:prstGeom prst="rect">
            <a:avLst/>
          </a:prstGeom>
        </p:spPr>
      </p:pic>
      <p:sp>
        <p:nvSpPr>
          <p:cNvPr id="7" name="CuadroTexto 6">
            <a:extLst>
              <a:ext uri="{FF2B5EF4-FFF2-40B4-BE49-F238E27FC236}">
                <a16:creationId xmlns:a16="http://schemas.microsoft.com/office/drawing/2014/main" id="{A90E398F-C9D6-43F1-B721-8D9DCEF9D41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229201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A9D510-FAA5-477A-B846-55CA95CAFB19}"/>
              </a:ext>
            </a:extLst>
          </p:cNvPr>
          <p:cNvSpPr txBox="1">
            <a:spLocks/>
          </p:cNvSpPr>
          <p:nvPr/>
        </p:nvSpPr>
        <p:spPr>
          <a:xfrm>
            <a:off x="129484" y="447955"/>
            <a:ext cx="11747500"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latin typeface="Univers" panose="020B0503020202020204" pitchFamily="34" charset="0"/>
              </a:rPr>
              <a:t>Apoyar a niños y adolescentes menores de 18 años</a:t>
            </a:r>
            <a:endParaRPr lang="en-US" sz="3200" b="1" dirty="0">
              <a:latin typeface="Univers" panose="020B0503020202020204" pitchFamily="34" charset="0"/>
            </a:endParaRPr>
          </a:p>
        </p:txBody>
      </p:sp>
      <p:sp>
        <p:nvSpPr>
          <p:cNvPr id="5" name="TextBox 4">
            <a:extLst>
              <a:ext uri="{FF2B5EF4-FFF2-40B4-BE49-F238E27FC236}">
                <a16:creationId xmlns:a16="http://schemas.microsoft.com/office/drawing/2014/main" id="{E4C22F5D-D2D8-4162-B0A7-42DD53D97EBF}"/>
              </a:ext>
            </a:extLst>
          </p:cNvPr>
          <p:cNvSpPr txBox="1"/>
          <p:nvPr/>
        </p:nvSpPr>
        <p:spPr>
          <a:xfrm>
            <a:off x="4682433" y="1953140"/>
            <a:ext cx="6273801" cy="3046988"/>
          </a:xfrm>
          <a:prstGeom prst="rect">
            <a:avLst/>
          </a:prstGeom>
          <a:noFill/>
        </p:spPr>
        <p:txBody>
          <a:bodyPr wrap="square" rtlCol="0">
            <a:spAutoFit/>
          </a:bodyPr>
          <a:lstStyle/>
          <a:p>
            <a:pPr lvl="0" algn="ctr"/>
            <a:r>
              <a:rPr lang="es-ES" sz="3200" dirty="0">
                <a:solidFill>
                  <a:schemeClr val="accent4"/>
                </a:solidFill>
                <a:latin typeface="Univers" panose="020B0503020202020204" pitchFamily="34" charset="0"/>
              </a:rPr>
              <a:t>¿Cuáles son las diferencias entre apoyar a un adulto sobreviviente de la violencia de género versus un niño / adolescente sobreviviente de la violencia de género?</a:t>
            </a:r>
            <a:endParaRPr lang="en-US" sz="3200" dirty="0">
              <a:solidFill>
                <a:schemeClr val="accent4"/>
              </a:solidFill>
              <a:latin typeface="Univers" panose="020B0503020202020204" pitchFamily="34" charset="0"/>
            </a:endParaRPr>
          </a:p>
        </p:txBody>
      </p:sp>
      <p:pic>
        <p:nvPicPr>
          <p:cNvPr id="6" name="Graphic 5" descr="Questions">
            <a:extLst>
              <a:ext uri="{FF2B5EF4-FFF2-40B4-BE49-F238E27FC236}">
                <a16:creationId xmlns:a16="http://schemas.microsoft.com/office/drawing/2014/main" id="{02E416EC-A906-45FA-83B9-B61A1B940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5887" y="1957718"/>
            <a:ext cx="2401285" cy="2401285"/>
          </a:xfrm>
          <a:prstGeom prst="rect">
            <a:avLst/>
          </a:prstGeom>
        </p:spPr>
      </p:pic>
      <p:sp>
        <p:nvSpPr>
          <p:cNvPr id="7" name="CuadroTexto 6">
            <a:extLst>
              <a:ext uri="{FF2B5EF4-FFF2-40B4-BE49-F238E27FC236}">
                <a16:creationId xmlns:a16="http://schemas.microsoft.com/office/drawing/2014/main" id="{1D3D0A3E-7A68-4A57-B559-AB70EEDB232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903701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1215AE-2D64-4673-916F-F3A7664BC4BA}"/>
              </a:ext>
            </a:extLst>
          </p:cNvPr>
          <p:cNvSpPr txBox="1">
            <a:spLocks/>
          </p:cNvSpPr>
          <p:nvPr/>
        </p:nvSpPr>
        <p:spPr>
          <a:xfrm>
            <a:off x="519442" y="337928"/>
            <a:ext cx="11153116" cy="8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latin typeface="Univers" panose="020B0503020202020204" pitchFamily="34" charset="0"/>
              </a:rPr>
              <a:t>Apoyar a niños y adolescentes menores de 18 años</a:t>
            </a:r>
            <a:endParaRPr lang="en-US" sz="3200" b="1" dirty="0">
              <a:latin typeface="Univers" panose="020B0503020202020204" pitchFamily="34" charset="0"/>
            </a:endParaRPr>
          </a:p>
        </p:txBody>
      </p:sp>
      <p:sp>
        <p:nvSpPr>
          <p:cNvPr id="5" name="Rectangle 4">
            <a:extLst>
              <a:ext uri="{FF2B5EF4-FFF2-40B4-BE49-F238E27FC236}">
                <a16:creationId xmlns:a16="http://schemas.microsoft.com/office/drawing/2014/main" id="{B8DCF82C-35D3-4749-B315-9E2A67101461}"/>
              </a:ext>
            </a:extLst>
          </p:cNvPr>
          <p:cNvSpPr/>
          <p:nvPr/>
        </p:nvSpPr>
        <p:spPr>
          <a:xfrm>
            <a:off x="519442" y="1150727"/>
            <a:ext cx="7741875" cy="4893647"/>
          </a:xfrm>
          <a:prstGeom prst="rect">
            <a:avLst/>
          </a:prstGeom>
        </p:spPr>
        <p:txBody>
          <a:bodyPr wrap="square" lIns="91440" tIns="45720" rIns="91440" bIns="45720" anchor="t">
            <a:spAutoFit/>
          </a:bodyPr>
          <a:lstStyle/>
          <a:p>
            <a:pPr marL="457200" indent="-457200">
              <a:buFont typeface="+mj-lt"/>
              <a:buAutoNum type="arabicPeriod"/>
            </a:pPr>
            <a:r>
              <a:rPr lang="es-ES" sz="2400" dirty="0">
                <a:solidFill>
                  <a:srgbClr val="000000"/>
                </a:solidFill>
                <a:latin typeface="Univers" panose="020B0503020202020204" pitchFamily="34" charset="0"/>
              </a:rPr>
              <a:t>Hable siempre con un especialista en </a:t>
            </a:r>
            <a:r>
              <a:rPr lang="es-ES" sz="2400" dirty="0" err="1">
                <a:solidFill>
                  <a:srgbClr val="000000"/>
                </a:solidFill>
                <a:latin typeface="Univers" panose="020B0503020202020204" pitchFamily="34" charset="0"/>
              </a:rPr>
              <a:t>VG</a:t>
            </a:r>
            <a:r>
              <a:rPr lang="es-ES" sz="2400" dirty="0">
                <a:solidFill>
                  <a:srgbClr val="000000"/>
                </a:solidFill>
                <a:latin typeface="Univers" panose="020B0503020202020204" pitchFamily="34" charset="0"/>
              </a:rPr>
              <a:t> o en protección infantil en su país</a:t>
            </a:r>
          </a:p>
          <a:p>
            <a:pPr marL="457200" indent="-457200">
              <a:buFont typeface="+mj-lt"/>
              <a:buAutoNum type="arabicPeriod"/>
            </a:pPr>
            <a:r>
              <a:rPr lang="es-ES" sz="2400" dirty="0">
                <a:solidFill>
                  <a:srgbClr val="000000"/>
                </a:solidFill>
              </a:rPr>
              <a:t>Siguiendo el principio de no hacer daño, </a:t>
            </a:r>
            <a:r>
              <a:rPr lang="es-ES" sz="2400" b="1" dirty="0">
                <a:solidFill>
                  <a:srgbClr val="000000"/>
                </a:solidFill>
              </a:rPr>
              <a:t>no busque niños sobrevivientes</a:t>
            </a:r>
            <a:endParaRPr lang="es-ES" sz="2400" b="1" dirty="0">
              <a:solidFill>
                <a:srgbClr val="000000"/>
              </a:solidFill>
              <a:latin typeface="Univers"/>
            </a:endParaRPr>
          </a:p>
          <a:p>
            <a:pPr marL="457200" indent="-457200">
              <a:buFont typeface="+mj-lt"/>
              <a:buAutoNum type="arabicPeriod"/>
            </a:pPr>
            <a:r>
              <a:rPr lang="es-ES" sz="2400" dirty="0">
                <a:solidFill>
                  <a:srgbClr val="000000"/>
                </a:solidFill>
                <a:latin typeface="Univers" panose="020B0503020202020204" pitchFamily="34" charset="0"/>
              </a:rPr>
              <a:t>Recuerde su rol</a:t>
            </a:r>
          </a:p>
          <a:p>
            <a:pPr marL="457200" indent="-457200">
              <a:buAutoNum type="arabicPeriod"/>
            </a:pPr>
            <a:r>
              <a:rPr lang="es-ES" sz="2400" dirty="0">
                <a:solidFill>
                  <a:srgbClr val="000000"/>
                </a:solidFill>
              </a:rPr>
              <a:t>Comprenda las leyes y políticas sobre informes obligatorios</a:t>
            </a:r>
            <a:endParaRPr lang="es-ES" sz="2400" dirty="0">
              <a:solidFill>
                <a:srgbClr val="000000"/>
              </a:solidFill>
              <a:latin typeface="Univers"/>
            </a:endParaRPr>
          </a:p>
          <a:p>
            <a:pPr marL="457200" indent="-457200">
              <a:buFont typeface="+mj-lt"/>
              <a:buAutoNum type="arabicPeriod"/>
            </a:pPr>
            <a:r>
              <a:rPr lang="es-ES" sz="2400" dirty="0">
                <a:solidFill>
                  <a:srgbClr val="000000"/>
                </a:solidFill>
                <a:latin typeface="Univers" panose="020B0503020202020204" pitchFamily="34" charset="0"/>
              </a:rPr>
              <a:t>Brinde comodidad</a:t>
            </a:r>
          </a:p>
          <a:p>
            <a:pPr marL="457200" indent="-457200">
              <a:buFont typeface="+mj-lt"/>
              <a:buAutoNum type="arabicPeriod"/>
            </a:pPr>
            <a:r>
              <a:rPr lang="es-ES" sz="2400" dirty="0">
                <a:solidFill>
                  <a:srgbClr val="000000"/>
                </a:solidFill>
                <a:latin typeface="Univers" panose="020B0503020202020204" pitchFamily="34" charset="0"/>
              </a:rPr>
              <a:t>Trate a todos los niños de manera justa</a:t>
            </a:r>
          </a:p>
          <a:p>
            <a:pPr marL="457200" indent="-457200">
              <a:buFont typeface="+mj-lt"/>
              <a:buAutoNum type="arabicPeriod"/>
            </a:pPr>
            <a:r>
              <a:rPr lang="es-ES" sz="2400" dirty="0">
                <a:solidFill>
                  <a:srgbClr val="000000"/>
                </a:solidFill>
                <a:latin typeface="Univers" panose="020B0503020202020204" pitchFamily="34" charset="0"/>
              </a:rPr>
              <a:t>Mantenga la confidencialidad</a:t>
            </a:r>
          </a:p>
          <a:p>
            <a:pPr marL="457200" indent="-457200">
              <a:buFont typeface="+mj-lt"/>
              <a:buAutoNum type="arabicPeriod"/>
            </a:pPr>
            <a:r>
              <a:rPr lang="es-ES" sz="2400" dirty="0">
                <a:solidFill>
                  <a:srgbClr val="000000"/>
                </a:solidFill>
                <a:latin typeface="Univers" panose="020B0503020202020204" pitchFamily="34" charset="0"/>
              </a:rPr>
              <a:t>Garantice la seguridad del niño</a:t>
            </a:r>
          </a:p>
          <a:p>
            <a:pPr marL="457200" indent="-457200">
              <a:buFont typeface="+mj-lt"/>
              <a:buAutoNum type="arabicPeriod"/>
            </a:pPr>
            <a:r>
              <a:rPr lang="es-ES" sz="2400" dirty="0">
                <a:solidFill>
                  <a:srgbClr val="000000"/>
                </a:solidFill>
                <a:latin typeface="Univers" panose="020B0503020202020204" pitchFamily="34" charset="0"/>
              </a:rPr>
              <a:t>Esté consciente de como un niño / adolescente o su cuidador pueden buscar apoyo</a:t>
            </a:r>
          </a:p>
        </p:txBody>
      </p:sp>
      <p:pic>
        <p:nvPicPr>
          <p:cNvPr id="6" name="Picture 4" descr="Icon&#10;&#10;Description automatically generated">
            <a:extLst>
              <a:ext uri="{FF2B5EF4-FFF2-40B4-BE49-F238E27FC236}">
                <a16:creationId xmlns:a16="http://schemas.microsoft.com/office/drawing/2014/main" id="{D79BFBFF-892B-4AAF-BAF7-95705AFE0889}"/>
              </a:ext>
            </a:extLst>
          </p:cNvPr>
          <p:cNvPicPr>
            <a:picLocks noChangeAspect="1"/>
          </p:cNvPicPr>
          <p:nvPr/>
        </p:nvPicPr>
        <p:blipFill>
          <a:blip r:embed="rId3"/>
          <a:stretch>
            <a:fillRect/>
          </a:stretch>
        </p:blipFill>
        <p:spPr>
          <a:xfrm>
            <a:off x="8261317" y="1959323"/>
            <a:ext cx="2743200" cy="2537791"/>
          </a:xfrm>
          <a:prstGeom prst="rect">
            <a:avLst/>
          </a:prstGeom>
        </p:spPr>
      </p:pic>
      <p:sp>
        <p:nvSpPr>
          <p:cNvPr id="7" name="CuadroTexto 6">
            <a:extLst>
              <a:ext uri="{FF2B5EF4-FFF2-40B4-BE49-F238E27FC236}">
                <a16:creationId xmlns:a16="http://schemas.microsoft.com/office/drawing/2014/main" id="{A107E9F9-6B09-4456-AFF4-5018099BEA1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7393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4BB73-43F9-45CB-96AD-4A18F3072AE6}"/>
              </a:ext>
            </a:extLst>
          </p:cNvPr>
          <p:cNvSpPr txBox="1">
            <a:spLocks/>
          </p:cNvSpPr>
          <p:nvPr/>
        </p:nvSpPr>
        <p:spPr>
          <a:xfrm>
            <a:off x="0" y="344852"/>
            <a:ext cx="12191999" cy="8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latin typeface="Univers" panose="020B0503020202020204" pitchFamily="34" charset="0"/>
              </a:rPr>
              <a:t>Una nota sobre la denuncia obligatoria y la respuesta a las divulgaciones de </a:t>
            </a:r>
            <a:r>
              <a:rPr lang="es-ES" sz="3200" b="1" dirty="0" err="1">
                <a:latin typeface="Univers" panose="020B0503020202020204" pitchFamily="34" charset="0"/>
              </a:rPr>
              <a:t>VG</a:t>
            </a:r>
            <a:r>
              <a:rPr lang="es-ES" sz="3200" b="1" dirty="0">
                <a:latin typeface="Univers" panose="020B0503020202020204" pitchFamily="34" charset="0"/>
              </a:rPr>
              <a:t> de niños y adolescentes</a:t>
            </a:r>
            <a:r>
              <a:rPr lang="en-US" sz="3200" b="1" dirty="0">
                <a:latin typeface="Univers" panose="020B0503020202020204" pitchFamily="34" charset="0"/>
              </a:rPr>
              <a:t> </a:t>
            </a:r>
          </a:p>
        </p:txBody>
      </p:sp>
      <p:sp>
        <p:nvSpPr>
          <p:cNvPr id="5" name="TextBox 4">
            <a:extLst>
              <a:ext uri="{FF2B5EF4-FFF2-40B4-BE49-F238E27FC236}">
                <a16:creationId xmlns:a16="http://schemas.microsoft.com/office/drawing/2014/main" id="{8F6BEB05-BD65-4F7D-A51C-860C7E396F77}"/>
              </a:ext>
            </a:extLst>
          </p:cNvPr>
          <p:cNvSpPr txBox="1"/>
          <p:nvPr/>
        </p:nvSpPr>
        <p:spPr>
          <a:xfrm>
            <a:off x="727328" y="1286324"/>
            <a:ext cx="10737343" cy="4832092"/>
          </a:xfrm>
          <a:prstGeom prst="rect">
            <a:avLst/>
          </a:prstGeom>
          <a:noFill/>
        </p:spPr>
        <p:txBody>
          <a:bodyPr wrap="square" rtlCol="0">
            <a:spAutoFit/>
          </a:bodyPr>
          <a:lstStyle/>
          <a:p>
            <a:pPr marL="285750" indent="-285750">
              <a:buFont typeface="Arial" panose="020B0604020202020204" pitchFamily="34" charset="0"/>
              <a:buChar char="•"/>
            </a:pPr>
            <a:r>
              <a:rPr lang="es-ES" sz="2200" dirty="0">
                <a:solidFill>
                  <a:schemeClr val="accent4"/>
                </a:solidFill>
                <a:latin typeface="Univers" panose="020B0503020202020204" pitchFamily="34" charset="0"/>
              </a:rPr>
              <a:t>La mayoría de los países y la mayoría de las agencias humanitarias tienen requisitos de denuncia obligatoria para el abuso de niños. Si este es el caso, es posible que los trabajadores humanitarios no tengan más remedio que derivar al niño para que reciba atención (o, como mínimo, informar el incidente a un agente de Protección Infantil)</a:t>
            </a:r>
          </a:p>
          <a:p>
            <a:pPr marL="285750" indent="-285750">
              <a:buFont typeface="Arial" panose="020B0604020202020204" pitchFamily="34" charset="0"/>
              <a:buChar char="•"/>
            </a:pPr>
            <a:r>
              <a:rPr lang="es-ES" sz="2200" dirty="0">
                <a:solidFill>
                  <a:schemeClr val="accent4"/>
                </a:solidFill>
                <a:latin typeface="Univers" panose="020B0503020202020204" pitchFamily="34" charset="0"/>
              </a:rPr>
              <a:t>Los niños pueden tener especial miedo de denunciar el abuso por parte de un miembro de la familia. En estos casos, obligar al niño a buscar atención en contra de su voluntad -- en una situación en la que el niño no tiene más remedio que volver a casa con su abusador -- puede hacer que el niño sea aún MÁS inseguro.</a:t>
            </a:r>
          </a:p>
          <a:p>
            <a:pPr marL="742950" lvl="1" indent="-285750">
              <a:buFont typeface="Arial" panose="020B0604020202020204" pitchFamily="34" charset="0"/>
              <a:buChar char="•"/>
            </a:pPr>
            <a:r>
              <a:rPr lang="es-ES" sz="2200" dirty="0">
                <a:solidFill>
                  <a:schemeClr val="accent4"/>
                </a:solidFill>
                <a:latin typeface="Univers" panose="020B0503020202020204" pitchFamily="34" charset="0"/>
              </a:rPr>
              <a:t>En estos casos, es fundamental tener una comprensión más completa de la situación general. </a:t>
            </a:r>
            <a:r>
              <a:rPr lang="es-ES" sz="2200" b="1" dirty="0">
                <a:solidFill>
                  <a:schemeClr val="accent4"/>
                </a:solidFill>
                <a:latin typeface="Univers" panose="020B0503020202020204" pitchFamily="34" charset="0"/>
              </a:rPr>
              <a:t>Este NO es el rol de un especialista en protección infantil. Debe remitir el caso directamente a un especialista en Protección Infantil (ya sea en su agencia o nota), y no interferir más. </a:t>
            </a:r>
          </a:p>
        </p:txBody>
      </p:sp>
      <p:sp>
        <p:nvSpPr>
          <p:cNvPr id="6" name="CuadroTexto 5">
            <a:extLst>
              <a:ext uri="{FF2B5EF4-FFF2-40B4-BE49-F238E27FC236}">
                <a16:creationId xmlns:a16="http://schemas.microsoft.com/office/drawing/2014/main" id="{EC3FF315-284F-435F-81BB-B0CD670A9CF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878642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94E205-7027-4CC8-B88C-789368D876E4}"/>
              </a:ext>
            </a:extLst>
          </p:cNvPr>
          <p:cNvSpPr txBox="1">
            <a:spLocks/>
          </p:cNvSpPr>
          <p:nvPr/>
        </p:nvSpPr>
        <p:spPr>
          <a:xfrm>
            <a:off x="782131" y="547225"/>
            <a:ext cx="10627737" cy="812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latin typeface="Univers" panose="020B0503020202020204" pitchFamily="34" charset="0"/>
              </a:rPr>
              <a:t>EJERCICIO</a:t>
            </a:r>
          </a:p>
        </p:txBody>
      </p:sp>
      <p:sp>
        <p:nvSpPr>
          <p:cNvPr id="5" name="TextBox 4">
            <a:extLst>
              <a:ext uri="{FF2B5EF4-FFF2-40B4-BE49-F238E27FC236}">
                <a16:creationId xmlns:a16="http://schemas.microsoft.com/office/drawing/2014/main" id="{F03649A4-15C5-478C-A85B-39E09B5CB78D}"/>
              </a:ext>
            </a:extLst>
          </p:cNvPr>
          <p:cNvSpPr txBox="1"/>
          <p:nvPr/>
        </p:nvSpPr>
        <p:spPr>
          <a:xfrm>
            <a:off x="782132" y="1389875"/>
            <a:ext cx="10575680" cy="3847207"/>
          </a:xfrm>
          <a:prstGeom prst="rect">
            <a:avLst/>
          </a:prstGeom>
          <a:noFill/>
        </p:spPr>
        <p:txBody>
          <a:bodyPr wrap="square" rtlCol="0">
            <a:spAutoFit/>
          </a:bodyPr>
          <a:lstStyle/>
          <a:p>
            <a:r>
              <a:rPr lang="es-ES" sz="3200" dirty="0">
                <a:solidFill>
                  <a:schemeClr val="accent4"/>
                </a:solidFill>
                <a:latin typeface="Univers" panose="020B0503020202020204" pitchFamily="34" charset="0"/>
              </a:rPr>
              <a:t>En grupos pequeños…</a:t>
            </a:r>
          </a:p>
          <a:p>
            <a:endParaRPr lang="es-ES" sz="1600" dirty="0">
              <a:solidFill>
                <a:schemeClr val="accent4"/>
              </a:solidFill>
              <a:latin typeface="Univers" panose="020B0503020202020204" pitchFamily="34" charset="0"/>
            </a:endParaRPr>
          </a:p>
          <a:p>
            <a:pPr marL="514350" indent="-514350">
              <a:buFont typeface="+mj-lt"/>
              <a:buAutoNum type="arabicPeriod"/>
            </a:pPr>
            <a:r>
              <a:rPr lang="es-ES" sz="2800" dirty="0">
                <a:solidFill>
                  <a:schemeClr val="accent4"/>
                </a:solidFill>
                <a:latin typeface="Univers" panose="020B0503020202020204" pitchFamily="34" charset="0"/>
              </a:rPr>
              <a:t>Revisar lo que se debe y no se debe hacer para apoyar a los adultos y lo que se debe y lo que no se debe hacer para apoyar a los niños y adolescentes </a:t>
            </a:r>
          </a:p>
          <a:p>
            <a:pPr marL="514350" indent="-514350">
              <a:buFont typeface="+mj-lt"/>
              <a:buAutoNum type="arabicPeriod"/>
            </a:pPr>
            <a:endParaRPr lang="es-ES" sz="2800" dirty="0">
              <a:solidFill>
                <a:schemeClr val="accent4"/>
              </a:solidFill>
              <a:latin typeface="Univers" panose="020B0503020202020204" pitchFamily="34" charset="0"/>
            </a:endParaRPr>
          </a:p>
          <a:p>
            <a:pPr marL="514350" indent="-514350">
              <a:buFont typeface="+mj-lt"/>
              <a:buAutoNum type="arabicPeriod"/>
            </a:pPr>
            <a:r>
              <a:rPr lang="es-ES" sz="2800" dirty="0">
                <a:solidFill>
                  <a:schemeClr val="accent4"/>
                </a:solidFill>
                <a:latin typeface="Univers" panose="020B0503020202020204" pitchFamily="34" charset="0"/>
              </a:rPr>
              <a:t>Identificar las diferencias entre los enfoques de observar/escuchar/vincular para adultos y niños/adolescentes</a:t>
            </a:r>
          </a:p>
        </p:txBody>
      </p:sp>
      <p:sp>
        <p:nvSpPr>
          <p:cNvPr id="6" name="CuadroTexto 5">
            <a:extLst>
              <a:ext uri="{FF2B5EF4-FFF2-40B4-BE49-F238E27FC236}">
                <a16:creationId xmlns:a16="http://schemas.microsoft.com/office/drawing/2014/main" id="{4A8A82EA-5F21-4EB5-A85D-3EC5C7940F7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010470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301DDE-391F-43B7-98C6-C617860876DD}"/>
              </a:ext>
            </a:extLst>
          </p:cNvPr>
          <p:cNvSpPr txBox="1">
            <a:spLocks/>
          </p:cNvSpPr>
          <p:nvPr/>
        </p:nvSpPr>
        <p:spPr>
          <a:xfrm>
            <a:off x="1488594" y="714236"/>
            <a:ext cx="9005235" cy="81279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t>Qué hacer y qué no hacer en la práctica</a:t>
            </a:r>
            <a:endParaRPr lang="en-US" dirty="0"/>
          </a:p>
        </p:txBody>
      </p:sp>
      <p:sp>
        <p:nvSpPr>
          <p:cNvPr id="5" name="Rectangle 4">
            <a:extLst>
              <a:ext uri="{FF2B5EF4-FFF2-40B4-BE49-F238E27FC236}">
                <a16:creationId xmlns:a16="http://schemas.microsoft.com/office/drawing/2014/main" id="{E2322A65-2FB6-4279-BDFC-E79058C15CDB}"/>
              </a:ext>
            </a:extLst>
          </p:cNvPr>
          <p:cNvSpPr/>
          <p:nvPr/>
        </p:nvSpPr>
        <p:spPr>
          <a:xfrm>
            <a:off x="2356051" y="1590493"/>
            <a:ext cx="6771862" cy="830997"/>
          </a:xfrm>
          <a:prstGeom prst="rect">
            <a:avLst/>
          </a:prstGeom>
        </p:spPr>
        <p:txBody>
          <a:bodyPr wrap="square" lIns="91440" tIns="45720" rIns="91440" bIns="45720" anchor="t">
            <a:spAutoFit/>
          </a:bodyPr>
          <a:lstStyle/>
          <a:p>
            <a:pPr algn="ctr"/>
            <a:r>
              <a:rPr lang="es-ES" sz="2400" i="1" dirty="0">
                <a:solidFill>
                  <a:schemeClr val="accent4"/>
                </a:solidFill>
              </a:rPr>
              <a:t>Verá una serie de declaraciones sobre su rol y responsabilidades en el </a:t>
            </a:r>
            <a:r>
              <a:rPr lang="es-ES" sz="2400" i="1" dirty="0" err="1">
                <a:solidFill>
                  <a:schemeClr val="accent4"/>
                </a:solidFill>
              </a:rPr>
              <a:t>mentímetro</a:t>
            </a:r>
            <a:endParaRPr lang="en-US" sz="2400" i="1" dirty="0">
              <a:solidFill>
                <a:schemeClr val="accent4"/>
              </a:solidFill>
            </a:endParaRPr>
          </a:p>
        </p:txBody>
      </p:sp>
      <p:sp>
        <p:nvSpPr>
          <p:cNvPr id="6" name="Rectangle 5">
            <a:extLst>
              <a:ext uri="{FF2B5EF4-FFF2-40B4-BE49-F238E27FC236}">
                <a16:creationId xmlns:a16="http://schemas.microsoft.com/office/drawing/2014/main" id="{2E4B2597-447B-402D-BECB-EEDCB6895FCA}"/>
              </a:ext>
            </a:extLst>
          </p:cNvPr>
          <p:cNvSpPr/>
          <p:nvPr/>
        </p:nvSpPr>
        <p:spPr>
          <a:xfrm>
            <a:off x="496522" y="2712926"/>
            <a:ext cx="5076450" cy="1569660"/>
          </a:xfrm>
          <a:prstGeom prst="rect">
            <a:avLst/>
          </a:prstGeom>
        </p:spPr>
        <p:txBody>
          <a:bodyPr wrap="square" lIns="91440" tIns="45720" rIns="91440" bIns="45720" anchor="t">
            <a:spAutoFit/>
          </a:bodyPr>
          <a:lstStyle/>
          <a:p>
            <a:pPr algn="ctr"/>
            <a:r>
              <a:rPr lang="es-ES" sz="2400" dirty="0">
                <a:solidFill>
                  <a:schemeClr val="accent4"/>
                </a:solidFill>
              </a:rPr>
              <a:t>Si </a:t>
            </a:r>
            <a:r>
              <a:rPr lang="es-ES" sz="2400" dirty="0">
                <a:solidFill>
                  <a:srgbClr val="FF0000"/>
                </a:solidFill>
              </a:rPr>
              <a:t>NO ESTÁ DE ACUERDO </a:t>
            </a:r>
            <a:r>
              <a:rPr lang="es-ES" sz="2400" dirty="0">
                <a:solidFill>
                  <a:schemeClr val="accent4"/>
                </a:solidFill>
              </a:rPr>
              <a:t>con la declaración, haga clic en NO ESTÁ DE ACUERDO</a:t>
            </a:r>
            <a:r>
              <a:rPr lang="en-US" sz="2400" dirty="0">
                <a:solidFill>
                  <a:schemeClr val="accent4"/>
                </a:solidFill>
              </a:rPr>
              <a:t>.</a:t>
            </a:r>
          </a:p>
          <a:p>
            <a:endParaRPr lang="en-US" sz="2400" dirty="0"/>
          </a:p>
        </p:txBody>
      </p:sp>
      <p:sp>
        <p:nvSpPr>
          <p:cNvPr id="7" name="Rectangle 6">
            <a:extLst>
              <a:ext uri="{FF2B5EF4-FFF2-40B4-BE49-F238E27FC236}">
                <a16:creationId xmlns:a16="http://schemas.microsoft.com/office/drawing/2014/main" id="{335A7A9C-405F-4E13-81F2-B907DD9A7676}"/>
              </a:ext>
            </a:extLst>
          </p:cNvPr>
          <p:cNvSpPr/>
          <p:nvPr/>
        </p:nvSpPr>
        <p:spPr>
          <a:xfrm>
            <a:off x="6914166" y="2741954"/>
            <a:ext cx="4717774" cy="1569660"/>
          </a:xfrm>
          <a:prstGeom prst="rect">
            <a:avLst/>
          </a:prstGeom>
        </p:spPr>
        <p:txBody>
          <a:bodyPr wrap="square" lIns="91440" tIns="45720" rIns="91440" bIns="45720" anchor="t">
            <a:spAutoFit/>
          </a:bodyPr>
          <a:lstStyle/>
          <a:p>
            <a:pPr algn="ctr"/>
            <a:r>
              <a:rPr lang="es-ES" sz="2400" dirty="0">
                <a:solidFill>
                  <a:schemeClr val="accent4"/>
                </a:solidFill>
              </a:rPr>
              <a:t>Si </a:t>
            </a:r>
            <a:r>
              <a:rPr lang="es-ES" sz="2400" dirty="0">
                <a:solidFill>
                  <a:srgbClr val="00B050"/>
                </a:solidFill>
              </a:rPr>
              <a:t>ESTÁ DE ACUERDO </a:t>
            </a:r>
            <a:r>
              <a:rPr lang="es-ES" sz="2400" dirty="0">
                <a:solidFill>
                  <a:schemeClr val="accent4"/>
                </a:solidFill>
              </a:rPr>
              <a:t>con la declaración, HAGA CLIC DE ACUERDO</a:t>
            </a:r>
            <a:r>
              <a:rPr lang="en-US" sz="2400" dirty="0">
                <a:solidFill>
                  <a:schemeClr val="accent4"/>
                </a:solidFill>
              </a:rPr>
              <a:t>. </a:t>
            </a:r>
          </a:p>
          <a:p>
            <a:endParaRPr lang="en-US" sz="2400" dirty="0"/>
          </a:p>
        </p:txBody>
      </p:sp>
      <p:pic>
        <p:nvPicPr>
          <p:cNvPr id="8" name="Picture 7">
            <a:extLst>
              <a:ext uri="{FF2B5EF4-FFF2-40B4-BE49-F238E27FC236}">
                <a16:creationId xmlns:a16="http://schemas.microsoft.com/office/drawing/2014/main" id="{1740C54D-BBB8-4AE0-8C16-ED58DC42C0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2513629" y="3796704"/>
            <a:ext cx="1042236" cy="1691941"/>
          </a:xfrm>
          <a:prstGeom prst="rect">
            <a:avLst/>
          </a:prstGeom>
        </p:spPr>
      </p:pic>
      <p:pic>
        <p:nvPicPr>
          <p:cNvPr id="9" name="Picture 8">
            <a:extLst>
              <a:ext uri="{FF2B5EF4-FFF2-40B4-BE49-F238E27FC236}">
                <a16:creationId xmlns:a16="http://schemas.microsoft.com/office/drawing/2014/main" id="{3C4910FB-10F2-4942-838D-2015C0B6BC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642" t="69813" b="4890"/>
          <a:stretch/>
        </p:blipFill>
        <p:spPr>
          <a:xfrm>
            <a:off x="8741002" y="3883147"/>
            <a:ext cx="1064101" cy="1619657"/>
          </a:xfrm>
          <a:prstGeom prst="rect">
            <a:avLst/>
          </a:prstGeom>
        </p:spPr>
      </p:pic>
      <p:sp>
        <p:nvSpPr>
          <p:cNvPr id="10" name="CuadroTexto 9">
            <a:extLst>
              <a:ext uri="{FF2B5EF4-FFF2-40B4-BE49-F238E27FC236}">
                <a16:creationId xmlns:a16="http://schemas.microsoft.com/office/drawing/2014/main" id="{77E6363E-0039-4FAD-9CD1-64060030A48B}"/>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68014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105569-B70D-4E48-8FC4-A2581FE0912A}"/>
              </a:ext>
            </a:extLst>
          </p:cNvPr>
          <p:cNvSpPr txBox="1">
            <a:spLocks/>
          </p:cNvSpPr>
          <p:nvPr/>
        </p:nvSpPr>
        <p:spPr>
          <a:xfrm>
            <a:off x="3062025" y="373501"/>
            <a:ext cx="6237872" cy="81279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Univers" panose="020B0503020202020204" pitchFamily="34" charset="0"/>
              </a:rPr>
              <a:t>CONSECUENCIAS DE LA </a:t>
            </a:r>
            <a:r>
              <a:rPr lang="es-ES" b="1" dirty="0" err="1">
                <a:latin typeface="Univers" panose="020B0503020202020204" pitchFamily="34" charset="0"/>
              </a:rPr>
              <a:t>VG</a:t>
            </a:r>
            <a:endParaRPr lang="es-ES" b="1" dirty="0">
              <a:latin typeface="Univers" panose="020B0503020202020204" pitchFamily="34" charset="0"/>
            </a:endParaRPr>
          </a:p>
        </p:txBody>
      </p:sp>
      <p:graphicFrame>
        <p:nvGraphicFramePr>
          <p:cNvPr id="5" name="4 Tabla">
            <a:extLst>
              <a:ext uri="{FF2B5EF4-FFF2-40B4-BE49-F238E27FC236}">
                <a16:creationId xmlns:a16="http://schemas.microsoft.com/office/drawing/2014/main" id="{FC006ACC-C599-423C-903F-E1C1C79A79D1}"/>
              </a:ext>
            </a:extLst>
          </p:cNvPr>
          <p:cNvGraphicFramePr>
            <a:graphicFrameLocks noGrp="1"/>
          </p:cNvGraphicFramePr>
          <p:nvPr>
            <p:extLst>
              <p:ext uri="{D42A27DB-BD31-4B8C-83A1-F6EECF244321}">
                <p14:modId xmlns:p14="http://schemas.microsoft.com/office/powerpoint/2010/main" val="3509513888"/>
              </p:ext>
            </p:extLst>
          </p:nvPr>
        </p:nvGraphicFramePr>
        <p:xfrm>
          <a:off x="1601311" y="972463"/>
          <a:ext cx="9159301" cy="5071489"/>
        </p:xfrm>
        <a:graphic>
          <a:graphicData uri="http://schemas.openxmlformats.org/drawingml/2006/table">
            <a:tbl>
              <a:tblPr>
                <a:tableStyleId>{BC89EF96-8CEA-46FF-86C4-4CE0E7609802}</a:tableStyleId>
              </a:tblPr>
              <a:tblGrid>
                <a:gridCol w="2862280">
                  <a:extLst>
                    <a:ext uri="{9D8B030D-6E8A-4147-A177-3AD203B41FA5}">
                      <a16:colId xmlns:a16="http://schemas.microsoft.com/office/drawing/2014/main" val="20000"/>
                    </a:ext>
                  </a:extLst>
                </a:gridCol>
                <a:gridCol w="3044114">
                  <a:extLst>
                    <a:ext uri="{9D8B030D-6E8A-4147-A177-3AD203B41FA5}">
                      <a16:colId xmlns:a16="http://schemas.microsoft.com/office/drawing/2014/main" val="20001"/>
                    </a:ext>
                  </a:extLst>
                </a:gridCol>
                <a:gridCol w="3252907">
                  <a:extLst>
                    <a:ext uri="{9D8B030D-6E8A-4147-A177-3AD203B41FA5}">
                      <a16:colId xmlns:a16="http://schemas.microsoft.com/office/drawing/2014/main" val="20002"/>
                    </a:ext>
                  </a:extLst>
                </a:gridCol>
              </a:tblGrid>
              <a:tr h="10201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sz="2000" b="1" u="none" strike="noStrike" cap="none" normalizeH="0" baseline="0" noProof="0">
                          <a:ln>
                            <a:noFill/>
                          </a:ln>
                          <a:solidFill>
                            <a:schemeClr val="bg2"/>
                          </a:solidFill>
                          <a:effectLst/>
                          <a:latin typeface="Univers" panose="020B0503020202020204" pitchFamily="34" charset="0"/>
                          <a:cs typeface="Calibri"/>
                        </a:rPr>
                        <a:t>Consecuencias para la salud física</a:t>
                      </a:r>
                      <a:endParaRPr kumimoji="0" lang="es-ES" sz="2000" b="1" i="0" u="none" strike="noStrike" cap="none" normalizeH="0" baseline="0" noProof="0">
                        <a:ln>
                          <a:noFill/>
                        </a:ln>
                        <a:solidFill>
                          <a:schemeClr val="bg2"/>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1E77"/>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sz="2000" b="1" u="none" strike="noStrike" cap="none" normalizeH="0" baseline="0" noProof="0">
                          <a:ln>
                            <a:noFill/>
                          </a:ln>
                          <a:solidFill>
                            <a:srgbClr val="FFFFFF"/>
                          </a:solidFill>
                          <a:effectLst/>
                          <a:latin typeface="Univers" panose="020B0503020202020204" pitchFamily="34" charset="0"/>
                          <a:cs typeface="Calibri"/>
                        </a:rPr>
                        <a:t>Consecuencias psicológicas para la salud</a:t>
                      </a:r>
                      <a:endParaRPr kumimoji="0" lang="es-ES" sz="2000" b="1" i="0" u="none" strike="noStrike" cap="none" normalizeH="0" baseline="0" noProof="0">
                        <a:ln>
                          <a:noFill/>
                        </a:ln>
                        <a:solidFill>
                          <a:srgbClr val="FFFFFF"/>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1E77"/>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 sz="2000" b="1" u="none" strike="noStrike" cap="none" normalizeH="0" baseline="0" noProof="0" dirty="0">
                          <a:ln>
                            <a:noFill/>
                          </a:ln>
                          <a:solidFill>
                            <a:srgbClr val="FFFFFF"/>
                          </a:solidFill>
                          <a:effectLst/>
                          <a:latin typeface="Univers" panose="020B0503020202020204" pitchFamily="34" charset="0"/>
                          <a:cs typeface="Calibri"/>
                        </a:rPr>
                        <a:t>Consecuencias Sociales y Económicas</a:t>
                      </a:r>
                      <a:endParaRPr kumimoji="0" lang="es-ES" sz="2000" b="1" i="0" u="none" strike="noStrike" cap="none" normalizeH="0" baseline="0" noProof="0" dirty="0">
                        <a:ln>
                          <a:noFill/>
                        </a:ln>
                        <a:solidFill>
                          <a:srgbClr val="FFFFFF"/>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1E77"/>
                    </a:solidFill>
                  </a:tcPr>
                </a:tc>
                <a:extLst>
                  <a:ext uri="{0D108BD9-81ED-4DB2-BD59-A6C34878D82A}">
                    <a16:rowId xmlns:a16="http://schemas.microsoft.com/office/drawing/2014/main" val="10000"/>
                  </a:ext>
                </a:extLst>
              </a:tr>
              <a:tr h="324297">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Lesión física</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Depresión</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Culpar a la víctima</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2273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VIH/SIDA</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Temor</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Estigmatización</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671429">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Infecciones de Transmisión Sexual</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Autoculpabilidad</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Rechazo</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0983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Embarazo no deseado</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Ansiedad</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Aislamiento</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102012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Aborto inseguro</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Enfermedad mental</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b="0" i="0" u="none" strike="noStrike" cap="none" normalizeH="0" baseline="0" noProof="0">
                          <a:ln>
                            <a:noFill/>
                          </a:ln>
                          <a:solidFill>
                            <a:schemeClr val="accent4"/>
                          </a:solidFill>
                          <a:effectLst/>
                          <a:latin typeface="Univers" panose="020B0503020202020204" pitchFamily="34" charset="0"/>
                          <a:ea typeface="ＭＳ Ｐゴシック" pitchFamily="34" charset="-128"/>
                          <a:cs typeface="Calibri"/>
                        </a:rPr>
                        <a:t>Disminución de la capacidad de ganancia / contribución</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671429">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Fístula</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u="none" strike="noStrike" cap="none" normalizeH="0" baseline="0" noProof="0">
                          <a:ln>
                            <a:noFill/>
                          </a:ln>
                          <a:solidFill>
                            <a:schemeClr val="accent4"/>
                          </a:solidFill>
                          <a:effectLst/>
                          <a:latin typeface="Univers" panose="020B0503020202020204" pitchFamily="34" charset="0"/>
                          <a:cs typeface="Calibri"/>
                        </a:rPr>
                        <a:t>Pensamientos / acciones suicidas</a:t>
                      </a: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b="0" i="0" u="none" strike="noStrike" cap="none" normalizeH="0" baseline="0" noProof="0">
                          <a:ln>
                            <a:noFill/>
                          </a:ln>
                          <a:solidFill>
                            <a:schemeClr val="accent4"/>
                          </a:solidFill>
                          <a:effectLst/>
                          <a:latin typeface="Univers" panose="020B0503020202020204" pitchFamily="34" charset="0"/>
                          <a:ea typeface="ＭＳ Ｐゴシック" pitchFamily="34" charset="-128"/>
                          <a:cs typeface="Calibri"/>
                        </a:rPr>
                        <a:t>Aumento de la pobreza</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612007">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rPr>
                        <a:t>Muerte</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s-ES" sz="2000" b="0" i="0" u="none" strike="noStrike" cap="none" normalizeH="0" baseline="0" noProof="0">
                        <a:ln>
                          <a:noFill/>
                        </a:ln>
                        <a:solidFill>
                          <a:schemeClr val="accent4"/>
                        </a:solidFill>
                        <a:effectLst/>
                        <a:latin typeface="Univers" panose="020B0503020202020204" pitchFamily="34" charset="0"/>
                        <a:ea typeface="Calibri" pitchFamily="34" charset="0"/>
                        <a:cs typeface="Calibri"/>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 sz="2000" b="0" i="0" u="none" strike="noStrike" cap="none" normalizeH="0" baseline="0" noProof="0" dirty="0">
                          <a:ln>
                            <a:noFill/>
                          </a:ln>
                          <a:solidFill>
                            <a:schemeClr val="accent4"/>
                          </a:solidFill>
                          <a:effectLst/>
                          <a:latin typeface="Univers" panose="020B0503020202020204" pitchFamily="34" charset="0"/>
                          <a:ea typeface="ＭＳ Ｐゴシック" pitchFamily="34" charset="-128"/>
                          <a:cs typeface="Calibri"/>
                        </a:rPr>
                        <a:t>Riesgo de revictimización</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bl>
          </a:graphicData>
        </a:graphic>
      </p:graphicFrame>
      <p:sp>
        <p:nvSpPr>
          <p:cNvPr id="6" name="CuadroTexto 5">
            <a:extLst>
              <a:ext uri="{FF2B5EF4-FFF2-40B4-BE49-F238E27FC236}">
                <a16:creationId xmlns:a16="http://schemas.microsoft.com/office/drawing/2014/main" id="{EFC8A463-EA00-4925-BFA2-2ADCF3BF4F3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0237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6F97F5-11EF-48CC-977F-41B8C215778F}"/>
              </a:ext>
            </a:extLst>
          </p:cNvPr>
          <p:cNvGrpSpPr/>
          <p:nvPr/>
        </p:nvGrpSpPr>
        <p:grpSpPr>
          <a:xfrm>
            <a:off x="544951" y="755235"/>
            <a:ext cx="2561105" cy="1330796"/>
            <a:chOff x="6765731" y="3178676"/>
            <a:chExt cx="3113229" cy="2011262"/>
          </a:xfrm>
        </p:grpSpPr>
        <p:pic>
          <p:nvPicPr>
            <p:cNvPr id="5" name="Picture 4">
              <a:extLst>
                <a:ext uri="{FF2B5EF4-FFF2-40B4-BE49-F238E27FC236}">
                  <a16:creationId xmlns:a16="http://schemas.microsoft.com/office/drawing/2014/main" id="{BB650F40-BB3C-404C-BB82-C41BAC1B6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2" t="69813" b="4890"/>
            <a:stretch/>
          </p:blipFill>
          <p:spPr>
            <a:xfrm>
              <a:off x="7879280" y="3681203"/>
              <a:ext cx="991226" cy="1508735"/>
            </a:xfrm>
            <a:prstGeom prst="rect">
              <a:avLst/>
            </a:prstGeom>
          </p:spPr>
        </p:pic>
        <p:sp>
          <p:nvSpPr>
            <p:cNvPr id="6" name="Content Placeholder 6">
              <a:extLst>
                <a:ext uri="{FF2B5EF4-FFF2-40B4-BE49-F238E27FC236}">
                  <a16:creationId xmlns:a16="http://schemas.microsoft.com/office/drawing/2014/main" id="{F72DFD5A-DE5B-45B5-9A4A-3E0213FE6D25}"/>
                </a:ext>
              </a:extLst>
            </p:cNvPr>
            <p:cNvSpPr txBox="1">
              <a:spLocks/>
            </p:cNvSpPr>
            <p:nvPr/>
          </p:nvSpPr>
          <p:spPr>
            <a:xfrm>
              <a:off x="6765731" y="3178676"/>
              <a:ext cx="3113229" cy="532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dirty="0">
                  <a:solidFill>
                    <a:srgbClr val="00B050"/>
                  </a:solidFill>
                </a:rPr>
                <a:t>DE </a:t>
              </a:r>
              <a:r>
                <a:rPr lang="es-ES" sz="2400" dirty="0">
                  <a:solidFill>
                    <a:srgbClr val="00B050"/>
                  </a:solidFill>
                </a:rPr>
                <a:t>ACUERDO</a:t>
              </a:r>
              <a:endParaRPr lang="es-ES" sz="2400" dirty="0"/>
            </a:p>
          </p:txBody>
        </p:sp>
      </p:grpSp>
      <p:pic>
        <p:nvPicPr>
          <p:cNvPr id="8" name="Picture 7">
            <a:extLst>
              <a:ext uri="{FF2B5EF4-FFF2-40B4-BE49-F238E27FC236}">
                <a16:creationId xmlns:a16="http://schemas.microsoft.com/office/drawing/2014/main" id="{FBA56F2C-2971-403A-A4B5-7850B8C15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9897151" y="1023522"/>
            <a:ext cx="622225" cy="1010105"/>
          </a:xfrm>
          <a:prstGeom prst="rect">
            <a:avLst/>
          </a:prstGeom>
        </p:spPr>
      </p:pic>
      <p:sp>
        <p:nvSpPr>
          <p:cNvPr id="9" name="Content Placeholder 6">
            <a:extLst>
              <a:ext uri="{FF2B5EF4-FFF2-40B4-BE49-F238E27FC236}">
                <a16:creationId xmlns:a16="http://schemas.microsoft.com/office/drawing/2014/main" id="{45358F4A-BF34-4ADF-A1B2-5EFF6CA76FFF}"/>
              </a:ext>
            </a:extLst>
          </p:cNvPr>
          <p:cNvSpPr txBox="1">
            <a:spLocks/>
          </p:cNvSpPr>
          <p:nvPr/>
        </p:nvSpPr>
        <p:spPr>
          <a:xfrm>
            <a:off x="8723091" y="735452"/>
            <a:ext cx="2956425" cy="35229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FF0000"/>
                </a:solidFill>
              </a:rPr>
              <a:t>EN DESACUERDO</a:t>
            </a:r>
            <a:endParaRPr lang="es-ES" sz="2400" dirty="0"/>
          </a:p>
        </p:txBody>
      </p:sp>
      <p:sp>
        <p:nvSpPr>
          <p:cNvPr id="10" name="Content Placeholder 2">
            <a:extLst>
              <a:ext uri="{FF2B5EF4-FFF2-40B4-BE49-F238E27FC236}">
                <a16:creationId xmlns:a16="http://schemas.microsoft.com/office/drawing/2014/main" id="{C6CA8902-317D-4D6A-A25D-418F70647079}"/>
              </a:ext>
            </a:extLst>
          </p:cNvPr>
          <p:cNvSpPr txBox="1">
            <a:spLocks/>
          </p:cNvSpPr>
          <p:nvPr/>
        </p:nvSpPr>
        <p:spPr>
          <a:xfrm>
            <a:off x="2340838" y="2205585"/>
            <a:ext cx="7556313" cy="4144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dirty="0">
                <a:solidFill>
                  <a:schemeClr val="accent4"/>
                </a:solidFill>
              </a:rPr>
              <a:t>Para comprender lo que necesita una mujer o un niño, es importante conocer su historia. Pregúnteles sobre la violencia que han experimentado. </a:t>
            </a:r>
          </a:p>
          <a:p>
            <a:pPr marL="0" indent="0" algn="ctr">
              <a:buFont typeface="Arial" panose="020B0604020202020204" pitchFamily="34" charset="0"/>
              <a:buNone/>
            </a:pPr>
            <a:endParaRPr lang="es-ES" sz="2400" b="1" i="1" dirty="0">
              <a:solidFill>
                <a:schemeClr val="accent4"/>
              </a:solidFill>
            </a:endParaRPr>
          </a:p>
          <a:p>
            <a:pPr marL="0" indent="0" algn="ctr">
              <a:buNone/>
            </a:pPr>
            <a:r>
              <a:rPr lang="es-ES" sz="2400" b="1" i="1" dirty="0">
                <a:solidFill>
                  <a:schemeClr val="accent4"/>
                </a:solidFill>
              </a:rPr>
              <a:t>NUNCA </a:t>
            </a:r>
            <a:r>
              <a:rPr lang="es-ES" sz="2400" i="1" dirty="0">
                <a:solidFill>
                  <a:schemeClr val="accent4"/>
                </a:solidFill>
              </a:rPr>
              <a:t>le pida a una mujer o un niño que le cuente sobre su experiencia de violencia. Ofrezca brindar información sobre servicios para mujeres y niños, y permítales dirigir la conversación en función de lo que necesitan y desean.</a:t>
            </a:r>
          </a:p>
        </p:txBody>
      </p:sp>
      <p:sp>
        <p:nvSpPr>
          <p:cNvPr id="11" name="CuadroTexto 10">
            <a:extLst>
              <a:ext uri="{FF2B5EF4-FFF2-40B4-BE49-F238E27FC236}">
                <a16:creationId xmlns:a16="http://schemas.microsoft.com/office/drawing/2014/main" id="{B79A1853-9B57-4410-823F-AF48454E12B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17136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6F97F5-11EF-48CC-977F-41B8C215778F}"/>
              </a:ext>
            </a:extLst>
          </p:cNvPr>
          <p:cNvGrpSpPr/>
          <p:nvPr/>
        </p:nvGrpSpPr>
        <p:grpSpPr>
          <a:xfrm>
            <a:off x="603008" y="755235"/>
            <a:ext cx="2546591" cy="1330796"/>
            <a:chOff x="6836304" y="3178676"/>
            <a:chExt cx="3095586" cy="2011262"/>
          </a:xfrm>
        </p:grpSpPr>
        <p:pic>
          <p:nvPicPr>
            <p:cNvPr id="5" name="Picture 4">
              <a:extLst>
                <a:ext uri="{FF2B5EF4-FFF2-40B4-BE49-F238E27FC236}">
                  <a16:creationId xmlns:a16="http://schemas.microsoft.com/office/drawing/2014/main" id="{BB650F40-BB3C-404C-BB82-C41BAC1B6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2" t="69813" b="4890"/>
            <a:stretch/>
          </p:blipFill>
          <p:spPr>
            <a:xfrm>
              <a:off x="7879280" y="3681203"/>
              <a:ext cx="991226" cy="1508735"/>
            </a:xfrm>
            <a:prstGeom prst="rect">
              <a:avLst/>
            </a:prstGeom>
          </p:spPr>
        </p:pic>
        <p:sp>
          <p:nvSpPr>
            <p:cNvPr id="6" name="Content Placeholder 6">
              <a:extLst>
                <a:ext uri="{FF2B5EF4-FFF2-40B4-BE49-F238E27FC236}">
                  <a16:creationId xmlns:a16="http://schemas.microsoft.com/office/drawing/2014/main" id="{F72DFD5A-DE5B-45B5-9A4A-3E0213FE6D25}"/>
                </a:ext>
              </a:extLst>
            </p:cNvPr>
            <p:cNvSpPr txBox="1">
              <a:spLocks/>
            </p:cNvSpPr>
            <p:nvPr/>
          </p:nvSpPr>
          <p:spPr>
            <a:xfrm>
              <a:off x="6836304" y="3178676"/>
              <a:ext cx="3095586" cy="532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dirty="0">
                  <a:solidFill>
                    <a:srgbClr val="00B050"/>
                  </a:solidFill>
                </a:rPr>
                <a:t>DE </a:t>
              </a:r>
              <a:r>
                <a:rPr lang="es-ES" sz="2400" dirty="0">
                  <a:solidFill>
                    <a:srgbClr val="00B050"/>
                  </a:solidFill>
                </a:rPr>
                <a:t>ACUERDO</a:t>
              </a:r>
              <a:endParaRPr lang="es-ES" sz="2400" dirty="0"/>
            </a:p>
          </p:txBody>
        </p:sp>
      </p:grpSp>
      <p:pic>
        <p:nvPicPr>
          <p:cNvPr id="8" name="Picture 7">
            <a:extLst>
              <a:ext uri="{FF2B5EF4-FFF2-40B4-BE49-F238E27FC236}">
                <a16:creationId xmlns:a16="http://schemas.microsoft.com/office/drawing/2014/main" id="{FBA56F2C-2971-403A-A4B5-7850B8C15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9897151" y="1023522"/>
            <a:ext cx="622225" cy="1010105"/>
          </a:xfrm>
          <a:prstGeom prst="rect">
            <a:avLst/>
          </a:prstGeom>
        </p:spPr>
      </p:pic>
      <p:sp>
        <p:nvSpPr>
          <p:cNvPr id="9" name="Content Placeholder 6">
            <a:extLst>
              <a:ext uri="{FF2B5EF4-FFF2-40B4-BE49-F238E27FC236}">
                <a16:creationId xmlns:a16="http://schemas.microsoft.com/office/drawing/2014/main" id="{45358F4A-BF34-4ADF-A1B2-5EFF6CA76FFF}"/>
              </a:ext>
            </a:extLst>
          </p:cNvPr>
          <p:cNvSpPr txBox="1">
            <a:spLocks/>
          </p:cNvSpPr>
          <p:nvPr/>
        </p:nvSpPr>
        <p:spPr>
          <a:xfrm>
            <a:off x="8766627" y="735452"/>
            <a:ext cx="2883854" cy="35229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FF0000"/>
                </a:solidFill>
              </a:rPr>
              <a:t>EN DESACUERDO</a:t>
            </a:r>
            <a:endParaRPr lang="es-ES" sz="2400" dirty="0"/>
          </a:p>
        </p:txBody>
      </p:sp>
      <p:sp>
        <p:nvSpPr>
          <p:cNvPr id="12" name="Content Placeholder 2">
            <a:extLst>
              <a:ext uri="{FF2B5EF4-FFF2-40B4-BE49-F238E27FC236}">
                <a16:creationId xmlns:a16="http://schemas.microsoft.com/office/drawing/2014/main" id="{B6DF5F9A-23F5-4AE8-B5E9-9C40F7E0D8FF}"/>
              </a:ext>
            </a:extLst>
          </p:cNvPr>
          <p:cNvSpPr txBox="1">
            <a:spLocks/>
          </p:cNvSpPr>
          <p:nvPr/>
        </p:nvSpPr>
        <p:spPr>
          <a:xfrm>
            <a:off x="1695547" y="2376893"/>
            <a:ext cx="8800906"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s-ES" sz="2600" dirty="0">
                <a:solidFill>
                  <a:prstClr val="black"/>
                </a:solidFill>
                <a:latin typeface="+mj-lt"/>
              </a:rPr>
              <a:t>Si una mujer o un niño están afectados, consuélelos diciéndoles </a:t>
            </a:r>
            <a:r>
              <a:rPr kumimoji="0" lang="es-ES" sz="2600" b="0" i="0" u="none" strike="noStrike" kern="1200" cap="none" spc="0" normalizeH="0" baseline="0" noProof="0" dirty="0">
                <a:ln>
                  <a:noFill/>
                </a:ln>
                <a:solidFill>
                  <a:prstClr val="black"/>
                </a:solidFill>
                <a:effectLst/>
                <a:uLnTx/>
                <a:uFillTx/>
                <a:latin typeface="+mj-lt"/>
              </a:rPr>
              <a:t>: </a:t>
            </a:r>
          </a:p>
          <a:p>
            <a:pPr marL="0" lvl="0" indent="0" algn="ctr">
              <a:buNone/>
              <a:defRPr/>
            </a:pPr>
            <a:r>
              <a:rPr kumimoji="0" lang="es-ES" sz="2600" b="0" i="0" u="none" strike="noStrike" kern="1200" cap="none" spc="0" normalizeH="0" baseline="0" noProof="0" dirty="0">
                <a:ln>
                  <a:noFill/>
                </a:ln>
                <a:solidFill>
                  <a:prstClr val="black"/>
                </a:solidFill>
                <a:effectLst/>
                <a:uLnTx/>
                <a:uFillTx/>
                <a:latin typeface="+mj-lt"/>
              </a:rPr>
              <a:t>     “</a:t>
            </a:r>
            <a:r>
              <a:rPr lang="es-ES" sz="2600" dirty="0">
                <a:solidFill>
                  <a:prstClr val="black"/>
                </a:solidFill>
                <a:latin typeface="+mj-lt"/>
              </a:rPr>
              <a:t>No llores. Todo estará bien</a:t>
            </a:r>
            <a:r>
              <a:rPr kumimoji="0" lang="es-ES" sz="2600" b="0" i="0" u="none" strike="noStrike" kern="1200" cap="none" spc="0" normalizeH="0" baseline="0" noProof="0" dirty="0">
                <a:ln>
                  <a:noFill/>
                </a:ln>
                <a:solidFill>
                  <a:prstClr val="black"/>
                </a:solidFill>
                <a:effectLst/>
                <a:uLnTx/>
                <a:uFillTx/>
                <a:latin typeface="+mj-lt"/>
              </a:rPr>
              <a:t>.” </a:t>
            </a:r>
          </a:p>
          <a:p>
            <a:pPr marL="0" lvl="0" indent="0" algn="ctr">
              <a:buNone/>
              <a:defRPr/>
            </a:pPr>
            <a:r>
              <a:rPr lang="es-ES" sz="2600" i="1" dirty="0">
                <a:solidFill>
                  <a:prstClr val="black"/>
                </a:solidFill>
                <a:latin typeface="+mj-lt"/>
              </a:rPr>
              <a:t>Empatice con los sentimientos de la mujer o el niño. No haga promesas que no pueda cumplir</a:t>
            </a:r>
            <a:r>
              <a:rPr kumimoji="0" lang="es-ES" sz="2600" b="0" i="1" u="none" strike="noStrike" kern="1200" cap="none" spc="0" normalizeH="0" baseline="0" noProof="0" dirty="0">
                <a:ln>
                  <a:noFill/>
                </a:ln>
                <a:solidFill>
                  <a:prstClr val="black"/>
                </a:solidFill>
                <a:effectLst/>
                <a:uLnTx/>
                <a:uFillTx/>
                <a:latin typeface="+mj-lt"/>
              </a:rPr>
              <a:t>. </a:t>
            </a:r>
          </a:p>
          <a:p>
            <a:pPr marL="0" lvl="0" indent="0" algn="ctr">
              <a:buNone/>
              <a:defRPr/>
            </a:pPr>
            <a:r>
              <a:rPr lang="es-ES" sz="2600" i="1" dirty="0">
                <a:solidFill>
                  <a:srgbClr val="791E77"/>
                </a:solidFill>
                <a:latin typeface="+mj-lt"/>
              </a:rPr>
              <a:t>En cambio, diga: </a:t>
            </a:r>
            <a:r>
              <a:rPr kumimoji="0" lang="es-ES" sz="2600" b="0" i="1" u="none" strike="noStrike" kern="1200" cap="none" spc="0" normalizeH="0" baseline="0" noProof="0" dirty="0">
                <a:ln>
                  <a:noFill/>
                </a:ln>
                <a:solidFill>
                  <a:srgbClr val="791E77"/>
                </a:solidFill>
                <a:effectLst/>
                <a:uLnTx/>
                <a:uFillTx/>
                <a:latin typeface="+mj-lt"/>
              </a:rPr>
              <a:t>“</a:t>
            </a:r>
            <a:r>
              <a:rPr lang="es-ES" sz="2600" i="1" dirty="0">
                <a:solidFill>
                  <a:srgbClr val="791E77"/>
                </a:solidFill>
                <a:latin typeface="+mj-lt"/>
              </a:rPr>
              <a:t>Me apena que esto te sucediera</a:t>
            </a:r>
            <a:r>
              <a:rPr kumimoji="0" lang="es-ES" sz="2600" b="0" i="1" u="none" strike="noStrike" kern="1200" cap="none" spc="0" normalizeH="0" baseline="0" noProof="0" dirty="0">
                <a:ln>
                  <a:noFill/>
                </a:ln>
                <a:solidFill>
                  <a:srgbClr val="791E77"/>
                </a:solidFill>
                <a:effectLst/>
                <a:uLnTx/>
                <a:uFillTx/>
                <a:latin typeface="+mj-lt"/>
              </a:rPr>
              <a:t>. </a:t>
            </a:r>
            <a:r>
              <a:rPr lang="es-ES" sz="2600" i="1" dirty="0">
                <a:solidFill>
                  <a:srgbClr val="791E77"/>
                </a:solidFill>
                <a:latin typeface="+mj-lt"/>
              </a:rPr>
              <a:t>Eres muy valiente por compartir esto conmigo</a:t>
            </a:r>
            <a:r>
              <a:rPr kumimoji="0" lang="es-ES" sz="2600" b="0" i="1" u="none" strike="noStrike" kern="1200" cap="none" spc="0" normalizeH="0" baseline="0" noProof="0" dirty="0">
                <a:ln>
                  <a:noFill/>
                </a:ln>
                <a:solidFill>
                  <a:srgbClr val="791E77"/>
                </a:solidFill>
                <a:effectLst/>
                <a:uLnTx/>
                <a:uFillTx/>
                <a:latin typeface="+mj-lt"/>
              </a:rPr>
              <a:t>. </a:t>
            </a:r>
            <a:r>
              <a:rPr lang="es-ES" sz="2600" i="1" dirty="0">
                <a:solidFill>
                  <a:srgbClr val="791E77"/>
                </a:solidFill>
                <a:latin typeface="+mj-lt"/>
              </a:rPr>
              <a:t>Haré todo lo que pueda para ayudarte</a:t>
            </a:r>
            <a:r>
              <a:rPr kumimoji="0" lang="es-ES" sz="2600" b="0" i="1" u="none" strike="noStrike" kern="1200" cap="none" spc="0" normalizeH="0" baseline="0" noProof="0" dirty="0">
                <a:ln>
                  <a:noFill/>
                </a:ln>
                <a:solidFill>
                  <a:srgbClr val="791E77"/>
                </a:solidFill>
                <a:effectLst/>
                <a:uLnTx/>
                <a:uFillTx/>
                <a:latin typeface="+mj-lt"/>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1" u="none" strike="noStrike" kern="1200" cap="none" spc="0" normalizeH="0" baseline="0" noProof="0" dirty="0">
              <a:ln>
                <a:noFill/>
              </a:ln>
              <a:solidFill>
                <a:prstClr val="black"/>
              </a:solidFill>
              <a:effectLst/>
              <a:uLnTx/>
              <a:uFillTx/>
              <a:latin typeface="+mj-lt"/>
              <a:ea typeface="+mn-ea"/>
              <a:cs typeface="+mn-cs"/>
            </a:endParaRPr>
          </a:p>
        </p:txBody>
      </p:sp>
      <p:sp>
        <p:nvSpPr>
          <p:cNvPr id="10" name="CuadroTexto 9">
            <a:extLst>
              <a:ext uri="{FF2B5EF4-FFF2-40B4-BE49-F238E27FC236}">
                <a16:creationId xmlns:a16="http://schemas.microsoft.com/office/drawing/2014/main" id="{C6A2335D-2C55-44B0-82C2-FC47248034A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98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6F97F5-11EF-48CC-977F-41B8C215778F}"/>
              </a:ext>
            </a:extLst>
          </p:cNvPr>
          <p:cNvGrpSpPr/>
          <p:nvPr/>
        </p:nvGrpSpPr>
        <p:grpSpPr>
          <a:xfrm>
            <a:off x="667653" y="755235"/>
            <a:ext cx="2437769" cy="1330796"/>
            <a:chOff x="6914886" y="3178676"/>
            <a:chExt cx="2963304" cy="2011262"/>
          </a:xfrm>
        </p:grpSpPr>
        <p:pic>
          <p:nvPicPr>
            <p:cNvPr id="5" name="Picture 4">
              <a:extLst>
                <a:ext uri="{FF2B5EF4-FFF2-40B4-BE49-F238E27FC236}">
                  <a16:creationId xmlns:a16="http://schemas.microsoft.com/office/drawing/2014/main" id="{BB650F40-BB3C-404C-BB82-C41BAC1B6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2" t="69813" b="4890"/>
            <a:stretch/>
          </p:blipFill>
          <p:spPr>
            <a:xfrm>
              <a:off x="7879280" y="3681203"/>
              <a:ext cx="991226" cy="1508735"/>
            </a:xfrm>
            <a:prstGeom prst="rect">
              <a:avLst/>
            </a:prstGeom>
          </p:spPr>
        </p:pic>
        <p:sp>
          <p:nvSpPr>
            <p:cNvPr id="6" name="Content Placeholder 6">
              <a:extLst>
                <a:ext uri="{FF2B5EF4-FFF2-40B4-BE49-F238E27FC236}">
                  <a16:creationId xmlns:a16="http://schemas.microsoft.com/office/drawing/2014/main" id="{F72DFD5A-DE5B-45B5-9A4A-3E0213FE6D25}"/>
                </a:ext>
              </a:extLst>
            </p:cNvPr>
            <p:cNvSpPr txBox="1">
              <a:spLocks/>
            </p:cNvSpPr>
            <p:nvPr/>
          </p:nvSpPr>
          <p:spPr>
            <a:xfrm>
              <a:off x="6914886" y="3178676"/>
              <a:ext cx="2963304" cy="532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00B050"/>
                  </a:solidFill>
                </a:rPr>
                <a:t>DE ACUERDO</a:t>
              </a:r>
              <a:endParaRPr lang="es-ES" sz="2400" dirty="0"/>
            </a:p>
          </p:txBody>
        </p:sp>
      </p:grpSp>
      <p:pic>
        <p:nvPicPr>
          <p:cNvPr id="8" name="Picture 7">
            <a:extLst>
              <a:ext uri="{FF2B5EF4-FFF2-40B4-BE49-F238E27FC236}">
                <a16:creationId xmlns:a16="http://schemas.microsoft.com/office/drawing/2014/main" id="{FBA56F2C-2971-403A-A4B5-7850B8C15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9897151" y="1023522"/>
            <a:ext cx="622225" cy="1010105"/>
          </a:xfrm>
          <a:prstGeom prst="rect">
            <a:avLst/>
          </a:prstGeom>
        </p:spPr>
      </p:pic>
      <p:sp>
        <p:nvSpPr>
          <p:cNvPr id="9" name="Content Placeholder 6">
            <a:extLst>
              <a:ext uri="{FF2B5EF4-FFF2-40B4-BE49-F238E27FC236}">
                <a16:creationId xmlns:a16="http://schemas.microsoft.com/office/drawing/2014/main" id="{45358F4A-BF34-4ADF-A1B2-5EFF6CA76FFF}"/>
              </a:ext>
            </a:extLst>
          </p:cNvPr>
          <p:cNvSpPr txBox="1">
            <a:spLocks/>
          </p:cNvSpPr>
          <p:nvPr/>
        </p:nvSpPr>
        <p:spPr>
          <a:xfrm>
            <a:off x="8592453" y="735452"/>
            <a:ext cx="3203168" cy="35229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FF0000"/>
                </a:solidFill>
              </a:rPr>
              <a:t>EN DESACUERDO</a:t>
            </a:r>
            <a:endParaRPr lang="es-ES" sz="2400" dirty="0"/>
          </a:p>
        </p:txBody>
      </p:sp>
      <p:sp>
        <p:nvSpPr>
          <p:cNvPr id="10" name="Content Placeholder 2">
            <a:extLst>
              <a:ext uri="{FF2B5EF4-FFF2-40B4-BE49-F238E27FC236}">
                <a16:creationId xmlns:a16="http://schemas.microsoft.com/office/drawing/2014/main" id="{A5E47D33-5066-4C21-8670-F7AB094F9E61}"/>
              </a:ext>
            </a:extLst>
          </p:cNvPr>
          <p:cNvSpPr txBox="1">
            <a:spLocks/>
          </p:cNvSpPr>
          <p:nvPr/>
        </p:nvSpPr>
        <p:spPr>
          <a:xfrm>
            <a:off x="2240014" y="2418539"/>
            <a:ext cx="7889673"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s-ES" sz="2400" dirty="0">
                <a:solidFill>
                  <a:prstClr val="black"/>
                </a:solidFill>
                <a:latin typeface="+mj-lt"/>
              </a:rPr>
              <a:t>Una mujer revela la violencia de su pareja íntima y pide su ayuda</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Se ofrece a hablar con ella y su esposo para resolver el conflicto</a:t>
            </a:r>
            <a:r>
              <a:rPr kumimoji="0" lang="en-US" sz="2400" b="0" i="0" u="none" strike="noStrike" kern="1200" cap="none" spc="0" normalizeH="0" baseline="0" noProof="0" dirty="0">
                <a:ln>
                  <a:noFill/>
                </a:ln>
                <a:solidFill>
                  <a:prstClr val="black"/>
                </a:solidFill>
                <a:effectLst/>
                <a:uLnTx/>
                <a:uFillTx/>
                <a:latin typeface="+mj-lt"/>
                <a:ea typeface="+mn-ea"/>
                <a:cs typeface="+mn-cs"/>
              </a:rPr>
              <a:t>.</a:t>
            </a:r>
          </a:p>
          <a:p>
            <a:pPr marL="0" lvl="0" indent="0" algn="ctr">
              <a:buNone/>
              <a:defRPr/>
            </a:pPr>
            <a:r>
              <a:rPr lang="es-ES" sz="2400" b="1" i="1" dirty="0">
                <a:solidFill>
                  <a:prstClr val="black"/>
                </a:solidFill>
                <a:latin typeface="+mj-lt"/>
              </a:rPr>
              <a:t>NUNCA </a:t>
            </a:r>
            <a:r>
              <a:rPr lang="es-ES" sz="2400" i="1" dirty="0">
                <a:solidFill>
                  <a:prstClr val="black"/>
                </a:solidFill>
                <a:latin typeface="+mj-lt"/>
              </a:rPr>
              <a:t>medie y NUNCA hable con el esposo en casos de violencia de pareja íntima</a:t>
            </a:r>
            <a:r>
              <a:rPr kumimoji="0" lang="en-US" sz="2400" i="1" u="none" strike="noStrike" kern="1200" cap="none" spc="0" normalizeH="0" baseline="0" noProof="0" dirty="0">
                <a:ln>
                  <a:noFill/>
                </a:ln>
                <a:solidFill>
                  <a:prstClr val="black"/>
                </a:solidFill>
                <a:effectLst/>
                <a:uLnTx/>
                <a:uFillTx/>
                <a:latin typeface="+mj-lt"/>
              </a:rPr>
              <a:t>. </a:t>
            </a:r>
            <a:r>
              <a:rPr lang="es-ES" sz="2400" i="1" dirty="0">
                <a:solidFill>
                  <a:prstClr val="black"/>
                </a:solidFill>
                <a:latin typeface="+mj-lt"/>
              </a:rPr>
              <a:t>Valide los sentimientos de la mujer e infórmele de los servicios para mujeres disponibles, como </a:t>
            </a:r>
            <a:r>
              <a:rPr lang="es-ES" sz="2400" i="1" u="sng" dirty="0" err="1">
                <a:solidFill>
                  <a:prstClr val="black"/>
                </a:solidFill>
                <a:latin typeface="+mj-lt"/>
              </a:rPr>
              <a:t>Safe</a:t>
            </a:r>
            <a:r>
              <a:rPr lang="es-ES" sz="2400" i="1" u="sng" dirty="0">
                <a:solidFill>
                  <a:prstClr val="black"/>
                </a:solidFill>
                <a:latin typeface="+mj-lt"/>
              </a:rPr>
              <a:t> Spaces</a:t>
            </a:r>
            <a:r>
              <a:rPr lang="es-ES" sz="2400" i="1" dirty="0">
                <a:solidFill>
                  <a:prstClr val="black"/>
                </a:solidFill>
                <a:latin typeface="+mj-lt"/>
              </a:rPr>
              <a:t>, que ha mapeado y que son de suficiente calidad</a:t>
            </a:r>
            <a:r>
              <a:rPr kumimoji="0" lang="en-US" sz="2400" b="0" i="1" u="none" strike="noStrike" kern="1200" cap="none" spc="0" normalizeH="0" baseline="0" noProof="0" dirty="0">
                <a:ln>
                  <a:noFill/>
                </a:ln>
                <a:solidFill>
                  <a:prstClr val="black"/>
                </a:solidFill>
                <a:effectLst/>
                <a:uLnTx/>
                <a:uFillTx/>
                <a:latin typeface="+mj-lt"/>
                <a:ea typeface="+mn-ea"/>
                <a:cs typeface="+mn-cs"/>
              </a:rPr>
              <a:t>. </a:t>
            </a:r>
            <a:r>
              <a:rPr lang="es-ES" sz="2400" i="1" dirty="0">
                <a:solidFill>
                  <a:prstClr val="black"/>
                </a:solidFill>
                <a:latin typeface="+mj-lt"/>
              </a:rPr>
              <a:t>Con su consentimiento, ofrezca conectarla a estos servicios</a:t>
            </a:r>
            <a:r>
              <a:rPr kumimoji="0" lang="en-US" sz="2400" b="0" i="1" u="none" strike="noStrike" kern="1200" cap="none" spc="0" normalizeH="0" baseline="0" noProof="0" dirty="0">
                <a:ln>
                  <a:noFill/>
                </a:ln>
                <a:solidFill>
                  <a:prstClr val="black"/>
                </a:solidFill>
                <a:effectLst/>
                <a:uLnTx/>
                <a:uFillTx/>
                <a:latin typeface="+mj-lt"/>
                <a:ea typeface="+mn-ea"/>
                <a:cs typeface="+mn-cs"/>
              </a:rPr>
              <a:t>.</a:t>
            </a:r>
          </a:p>
        </p:txBody>
      </p:sp>
      <p:sp>
        <p:nvSpPr>
          <p:cNvPr id="11" name="CuadroTexto 10">
            <a:extLst>
              <a:ext uri="{FF2B5EF4-FFF2-40B4-BE49-F238E27FC236}">
                <a16:creationId xmlns:a16="http://schemas.microsoft.com/office/drawing/2014/main" id="{3A924BEA-3530-404F-9342-D25D91D3D6EE}"/>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3257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6F97F5-11EF-48CC-977F-41B8C215778F}"/>
              </a:ext>
            </a:extLst>
          </p:cNvPr>
          <p:cNvGrpSpPr/>
          <p:nvPr/>
        </p:nvGrpSpPr>
        <p:grpSpPr>
          <a:xfrm>
            <a:off x="551540" y="755235"/>
            <a:ext cx="2670629" cy="1330796"/>
            <a:chOff x="6773741" y="3178676"/>
            <a:chExt cx="3246364" cy="2011262"/>
          </a:xfrm>
        </p:grpSpPr>
        <p:pic>
          <p:nvPicPr>
            <p:cNvPr id="5" name="Picture 4">
              <a:extLst>
                <a:ext uri="{FF2B5EF4-FFF2-40B4-BE49-F238E27FC236}">
                  <a16:creationId xmlns:a16="http://schemas.microsoft.com/office/drawing/2014/main" id="{BB650F40-BB3C-404C-BB82-C41BAC1B6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2" t="69813" b="4890"/>
            <a:stretch/>
          </p:blipFill>
          <p:spPr>
            <a:xfrm>
              <a:off x="7879280" y="3681203"/>
              <a:ext cx="991226" cy="1508735"/>
            </a:xfrm>
            <a:prstGeom prst="rect">
              <a:avLst/>
            </a:prstGeom>
          </p:spPr>
        </p:pic>
        <p:sp>
          <p:nvSpPr>
            <p:cNvPr id="6" name="Content Placeholder 6">
              <a:extLst>
                <a:ext uri="{FF2B5EF4-FFF2-40B4-BE49-F238E27FC236}">
                  <a16:creationId xmlns:a16="http://schemas.microsoft.com/office/drawing/2014/main" id="{F72DFD5A-DE5B-45B5-9A4A-3E0213FE6D25}"/>
                </a:ext>
              </a:extLst>
            </p:cNvPr>
            <p:cNvSpPr txBox="1">
              <a:spLocks/>
            </p:cNvSpPr>
            <p:nvPr/>
          </p:nvSpPr>
          <p:spPr>
            <a:xfrm>
              <a:off x="6773741" y="3178676"/>
              <a:ext cx="3246364" cy="532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00B050"/>
                  </a:solidFill>
                </a:rPr>
                <a:t>DE ACUERDO</a:t>
              </a:r>
              <a:endParaRPr lang="es-ES" sz="2400" dirty="0"/>
            </a:p>
          </p:txBody>
        </p:sp>
      </p:grpSp>
      <p:pic>
        <p:nvPicPr>
          <p:cNvPr id="8" name="Picture 7">
            <a:extLst>
              <a:ext uri="{FF2B5EF4-FFF2-40B4-BE49-F238E27FC236}">
                <a16:creationId xmlns:a16="http://schemas.microsoft.com/office/drawing/2014/main" id="{FBA56F2C-2971-403A-A4B5-7850B8C15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9897151" y="1023522"/>
            <a:ext cx="622225" cy="1010105"/>
          </a:xfrm>
          <a:prstGeom prst="rect">
            <a:avLst/>
          </a:prstGeom>
        </p:spPr>
      </p:pic>
      <p:sp>
        <p:nvSpPr>
          <p:cNvPr id="9" name="Content Placeholder 6">
            <a:extLst>
              <a:ext uri="{FF2B5EF4-FFF2-40B4-BE49-F238E27FC236}">
                <a16:creationId xmlns:a16="http://schemas.microsoft.com/office/drawing/2014/main" id="{45358F4A-BF34-4ADF-A1B2-5EFF6CA76FFF}"/>
              </a:ext>
            </a:extLst>
          </p:cNvPr>
          <p:cNvSpPr txBox="1">
            <a:spLocks/>
          </p:cNvSpPr>
          <p:nvPr/>
        </p:nvSpPr>
        <p:spPr>
          <a:xfrm>
            <a:off x="8592452" y="735452"/>
            <a:ext cx="3217683" cy="35229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FF0000"/>
                </a:solidFill>
              </a:rPr>
              <a:t>EN DESACUERDO</a:t>
            </a:r>
            <a:endParaRPr lang="es-ES" sz="2400" dirty="0"/>
          </a:p>
        </p:txBody>
      </p:sp>
      <p:sp>
        <p:nvSpPr>
          <p:cNvPr id="11" name="Content Placeholder 2">
            <a:extLst>
              <a:ext uri="{FF2B5EF4-FFF2-40B4-BE49-F238E27FC236}">
                <a16:creationId xmlns:a16="http://schemas.microsoft.com/office/drawing/2014/main" id="{B55A864D-8D96-4710-93C2-9889B5395C32}"/>
              </a:ext>
            </a:extLst>
          </p:cNvPr>
          <p:cNvSpPr txBox="1">
            <a:spLocks/>
          </p:cNvSpPr>
          <p:nvPr/>
        </p:nvSpPr>
        <p:spPr>
          <a:xfrm>
            <a:off x="2276450" y="2418539"/>
            <a:ext cx="7556313"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s-ES" sz="2400" dirty="0">
                <a:solidFill>
                  <a:prstClr val="black"/>
                </a:solidFill>
                <a:latin typeface="+mj-lt"/>
              </a:rPr>
              <a:t>Una mujer se le acercó y le contó su historia</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No está dispuesta a hablar con nadie, incluido el punto focal de violencia de género</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Escuchó su historia y luego le explicó lo que puede hacer el punto focal de </a:t>
            </a:r>
            <a:r>
              <a:rPr lang="es-ES" sz="2400" dirty="0" err="1">
                <a:solidFill>
                  <a:prstClr val="black"/>
                </a:solidFill>
                <a:latin typeface="+mj-lt"/>
              </a:rPr>
              <a:t>VG</a:t>
            </a:r>
            <a:r>
              <a:rPr lang="es-ES" sz="2400" dirty="0">
                <a:solidFill>
                  <a:prstClr val="black"/>
                </a:solidFill>
                <a:latin typeface="+mj-lt"/>
              </a:rPr>
              <a:t> y el contacto del punto focal de </a:t>
            </a:r>
            <a:r>
              <a:rPr lang="es-ES" sz="2400" dirty="0" err="1">
                <a:solidFill>
                  <a:prstClr val="black"/>
                </a:solidFill>
                <a:latin typeface="+mj-lt"/>
              </a:rPr>
              <a:t>VG</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Pero no hizo nada después de eso</a:t>
            </a:r>
            <a:r>
              <a:rPr kumimoji="0" lang="en-US" sz="2400" b="0" i="0" u="none" strike="noStrike" kern="1200" cap="none" spc="0" normalizeH="0" baseline="0" noProof="0" dirty="0">
                <a:ln>
                  <a:noFill/>
                </a:ln>
                <a:solidFill>
                  <a:prstClr val="black"/>
                </a:solidFill>
                <a:effectLst/>
                <a:uLnTx/>
                <a:uFillTx/>
                <a:latin typeface="+mj-lt"/>
                <a:ea typeface="+mn-ea"/>
                <a:cs typeface="+mn-cs"/>
              </a:rPr>
              <a:t>. </a:t>
            </a:r>
          </a:p>
          <a:p>
            <a:pPr marL="0" lvl="0" indent="0" algn="ctr">
              <a:buNone/>
              <a:defRPr/>
            </a:pPr>
            <a:r>
              <a:rPr kumimoji="0" lang="es-ES" sz="2400" b="0" i="1" u="none" strike="noStrike" kern="1200" cap="none" spc="0" normalizeH="0" baseline="0" dirty="0">
                <a:ln>
                  <a:noFill/>
                </a:ln>
                <a:solidFill>
                  <a:prstClr val="black"/>
                </a:solidFill>
                <a:effectLst/>
                <a:uLnTx/>
                <a:uFillTx/>
                <a:latin typeface="+mj-lt"/>
              </a:rPr>
              <a:t>Sí</a:t>
            </a:r>
            <a:r>
              <a:rPr kumimoji="0" lang="es-ES" sz="2400" b="0" i="1" u="none" strike="noStrike" kern="1200" cap="none" spc="0" normalizeH="0" baseline="0" noProof="0" dirty="0">
                <a:ln>
                  <a:noFill/>
                </a:ln>
                <a:solidFill>
                  <a:prstClr val="black"/>
                </a:solidFill>
                <a:effectLst/>
                <a:uLnTx/>
                <a:uFillTx/>
                <a:latin typeface="+mj-lt"/>
              </a:rPr>
              <a:t>. </a:t>
            </a:r>
            <a:r>
              <a:rPr lang="es-ES" sz="2400" i="1" dirty="0">
                <a:solidFill>
                  <a:prstClr val="black"/>
                </a:solidFill>
                <a:latin typeface="+mj-lt"/>
              </a:rPr>
              <a:t>Este es un enfoque correcto</a:t>
            </a:r>
            <a:r>
              <a:rPr kumimoji="0" lang="es-ES" sz="2400" b="0" i="1" u="none" strike="noStrike" kern="1200" cap="none" spc="0" normalizeH="0" baseline="0" noProof="0" dirty="0">
                <a:ln>
                  <a:noFill/>
                </a:ln>
                <a:solidFill>
                  <a:prstClr val="black"/>
                </a:solidFill>
                <a:effectLst/>
                <a:uLnTx/>
                <a:uFillTx/>
                <a:latin typeface="+mj-lt"/>
              </a:rPr>
              <a:t>. </a:t>
            </a:r>
            <a:r>
              <a:rPr lang="es-ES" sz="2400" i="1" dirty="0">
                <a:solidFill>
                  <a:prstClr val="black"/>
                </a:solidFill>
                <a:latin typeface="+mj-lt"/>
              </a:rPr>
              <a:t>Es la elección de una sobreviviente a quien quiere revelar su experiencia y cuando y como busca apoyo</a:t>
            </a:r>
            <a:r>
              <a:rPr kumimoji="0" lang="es-ES" sz="2400" b="0" i="1" u="none" strike="noStrike" kern="1200" cap="none" spc="0" normalizeH="0" baseline="0" noProof="0" dirty="0">
                <a:ln>
                  <a:noFill/>
                </a:ln>
                <a:solidFill>
                  <a:prstClr val="black"/>
                </a:solidFill>
                <a:effectLst/>
                <a:uLnTx/>
                <a:uFillTx/>
                <a:latin typeface="+mj-lt"/>
              </a:rPr>
              <a:t>. </a:t>
            </a:r>
          </a:p>
        </p:txBody>
      </p:sp>
      <p:sp>
        <p:nvSpPr>
          <p:cNvPr id="10" name="CuadroTexto 9">
            <a:extLst>
              <a:ext uri="{FF2B5EF4-FFF2-40B4-BE49-F238E27FC236}">
                <a16:creationId xmlns:a16="http://schemas.microsoft.com/office/drawing/2014/main" id="{0AC0B8CC-07B2-4CCA-A83B-077D61F84EEB}"/>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28584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6F97F5-11EF-48CC-977F-41B8C215778F}"/>
              </a:ext>
            </a:extLst>
          </p:cNvPr>
          <p:cNvGrpSpPr/>
          <p:nvPr/>
        </p:nvGrpSpPr>
        <p:grpSpPr>
          <a:xfrm>
            <a:off x="682170" y="755235"/>
            <a:ext cx="2394226" cy="1330796"/>
            <a:chOff x="6932532" y="3178676"/>
            <a:chExt cx="2910374" cy="2011262"/>
          </a:xfrm>
        </p:grpSpPr>
        <p:pic>
          <p:nvPicPr>
            <p:cNvPr id="5" name="Picture 4">
              <a:extLst>
                <a:ext uri="{FF2B5EF4-FFF2-40B4-BE49-F238E27FC236}">
                  <a16:creationId xmlns:a16="http://schemas.microsoft.com/office/drawing/2014/main" id="{BB650F40-BB3C-404C-BB82-C41BAC1B6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2" t="69813" b="4890"/>
            <a:stretch/>
          </p:blipFill>
          <p:spPr>
            <a:xfrm>
              <a:off x="7879280" y="3681203"/>
              <a:ext cx="991226" cy="1508735"/>
            </a:xfrm>
            <a:prstGeom prst="rect">
              <a:avLst/>
            </a:prstGeom>
          </p:spPr>
        </p:pic>
        <p:sp>
          <p:nvSpPr>
            <p:cNvPr id="6" name="Content Placeholder 6">
              <a:extLst>
                <a:ext uri="{FF2B5EF4-FFF2-40B4-BE49-F238E27FC236}">
                  <a16:creationId xmlns:a16="http://schemas.microsoft.com/office/drawing/2014/main" id="{F72DFD5A-DE5B-45B5-9A4A-3E0213FE6D25}"/>
                </a:ext>
              </a:extLst>
            </p:cNvPr>
            <p:cNvSpPr txBox="1">
              <a:spLocks/>
            </p:cNvSpPr>
            <p:nvPr/>
          </p:nvSpPr>
          <p:spPr>
            <a:xfrm>
              <a:off x="6932532" y="3178676"/>
              <a:ext cx="2910374" cy="532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00B050"/>
                  </a:solidFill>
                </a:rPr>
                <a:t>DE ACUERDO</a:t>
              </a:r>
              <a:endParaRPr lang="es-ES" sz="2400" dirty="0"/>
            </a:p>
          </p:txBody>
        </p:sp>
      </p:grpSp>
      <p:pic>
        <p:nvPicPr>
          <p:cNvPr id="8" name="Picture 7">
            <a:extLst>
              <a:ext uri="{FF2B5EF4-FFF2-40B4-BE49-F238E27FC236}">
                <a16:creationId xmlns:a16="http://schemas.microsoft.com/office/drawing/2014/main" id="{FBA56F2C-2971-403A-A4B5-7850B8C15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9897151" y="1023522"/>
            <a:ext cx="622225" cy="1010105"/>
          </a:xfrm>
          <a:prstGeom prst="rect">
            <a:avLst/>
          </a:prstGeom>
        </p:spPr>
      </p:pic>
      <p:sp>
        <p:nvSpPr>
          <p:cNvPr id="9" name="Content Placeholder 6">
            <a:extLst>
              <a:ext uri="{FF2B5EF4-FFF2-40B4-BE49-F238E27FC236}">
                <a16:creationId xmlns:a16="http://schemas.microsoft.com/office/drawing/2014/main" id="{45358F4A-BF34-4ADF-A1B2-5EFF6CA76FFF}"/>
              </a:ext>
            </a:extLst>
          </p:cNvPr>
          <p:cNvSpPr txBox="1">
            <a:spLocks/>
          </p:cNvSpPr>
          <p:nvPr/>
        </p:nvSpPr>
        <p:spPr>
          <a:xfrm>
            <a:off x="8331203" y="735452"/>
            <a:ext cx="3769225" cy="35229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FF0000"/>
                </a:solidFill>
              </a:rPr>
              <a:t>EN DESACUERDO</a:t>
            </a:r>
            <a:endParaRPr lang="es-ES" sz="2400" dirty="0"/>
          </a:p>
        </p:txBody>
      </p:sp>
      <p:sp>
        <p:nvSpPr>
          <p:cNvPr id="10" name="Content Placeholder 2">
            <a:extLst>
              <a:ext uri="{FF2B5EF4-FFF2-40B4-BE49-F238E27FC236}">
                <a16:creationId xmlns:a16="http://schemas.microsoft.com/office/drawing/2014/main" id="{1966177A-D4B4-4DDF-8EA0-A09AAAC3B7CA}"/>
              </a:ext>
            </a:extLst>
          </p:cNvPr>
          <p:cNvSpPr txBox="1">
            <a:spLocks/>
          </p:cNvSpPr>
          <p:nvPr/>
        </p:nvSpPr>
        <p:spPr>
          <a:xfrm>
            <a:off x="2173962" y="2321697"/>
            <a:ext cx="7844075"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s-ES" sz="2400" dirty="0">
                <a:solidFill>
                  <a:prstClr val="black"/>
                </a:solidFill>
                <a:latin typeface="+mj-lt"/>
              </a:rPr>
              <a:t>Un niño de 10 años le dijo que su familia adoptiva lo golpeaba todos los días</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Fue separado de sus padres</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Estaba sangrando y tenía cicatrices y moretones visibles</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Pero como no tiene padres para aceptar la remisión, no pude hacer nada</a:t>
            </a:r>
            <a:r>
              <a:rPr kumimoji="0" lang="en-US" sz="2400" b="0" i="0" u="none" strike="noStrike" kern="1200" cap="none" spc="0" normalizeH="0" baseline="0" noProof="0" dirty="0">
                <a:ln>
                  <a:noFill/>
                </a:ln>
                <a:solidFill>
                  <a:prstClr val="black"/>
                </a:solidFill>
                <a:effectLst/>
                <a:uLnTx/>
                <a:uFillTx/>
                <a:latin typeface="+mj-lt"/>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 b="0" i="1" u="none" strike="noStrike" kern="1200" cap="none" spc="0" normalizeH="0" baseline="0" noProof="0" dirty="0">
              <a:ln>
                <a:noFill/>
              </a:ln>
              <a:solidFill>
                <a:prstClr val="black"/>
              </a:solidFill>
              <a:effectLst/>
              <a:uLnTx/>
              <a:uFillTx/>
              <a:latin typeface="+mj-lt"/>
              <a:ea typeface="+mn-ea"/>
              <a:cs typeface="+mn-cs"/>
            </a:endParaRPr>
          </a:p>
          <a:p>
            <a:pPr marL="0" lvl="0" indent="0" algn="ctr">
              <a:buNone/>
              <a:defRPr/>
            </a:pPr>
            <a:r>
              <a:rPr lang="es-ES" sz="2400" i="1" dirty="0">
                <a:solidFill>
                  <a:prstClr val="black"/>
                </a:solidFill>
                <a:latin typeface="+mj-lt"/>
              </a:rPr>
              <a:t>En caso de una situación que ponga en peligro la vida como esta, remita inmediatamente al niño al centro de salud y comuníquese con el punto focal de protección infantil en el campamento para hacerle seguimiento y brindar los servicios</a:t>
            </a:r>
            <a:r>
              <a:rPr kumimoji="0" lang="en-US" sz="2400" b="0" i="1" u="none" strike="noStrike" kern="1200" cap="none" spc="0" normalizeH="0" baseline="0" noProof="0" dirty="0">
                <a:ln>
                  <a:noFill/>
                </a:ln>
                <a:solidFill>
                  <a:prstClr val="black"/>
                </a:solidFill>
                <a:effectLst/>
                <a:uLnTx/>
                <a:uFillTx/>
                <a:latin typeface="+mj-lt"/>
                <a:ea typeface="+mn-ea"/>
                <a:cs typeface="+mn-cs"/>
              </a:rPr>
              <a:t>.  </a:t>
            </a:r>
          </a:p>
        </p:txBody>
      </p:sp>
      <p:sp>
        <p:nvSpPr>
          <p:cNvPr id="11" name="CuadroTexto 10">
            <a:extLst>
              <a:ext uri="{FF2B5EF4-FFF2-40B4-BE49-F238E27FC236}">
                <a16:creationId xmlns:a16="http://schemas.microsoft.com/office/drawing/2014/main" id="{7FB4CF96-213D-4A2F-A74B-E936D135A73A}"/>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3177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6F97F5-11EF-48CC-977F-41B8C215778F}"/>
              </a:ext>
            </a:extLst>
          </p:cNvPr>
          <p:cNvGrpSpPr/>
          <p:nvPr/>
        </p:nvGrpSpPr>
        <p:grpSpPr>
          <a:xfrm>
            <a:off x="711190" y="755235"/>
            <a:ext cx="2336169" cy="1330796"/>
            <a:chOff x="6967810" y="3178676"/>
            <a:chExt cx="2839801" cy="2011262"/>
          </a:xfrm>
        </p:grpSpPr>
        <p:pic>
          <p:nvPicPr>
            <p:cNvPr id="5" name="Picture 4">
              <a:extLst>
                <a:ext uri="{FF2B5EF4-FFF2-40B4-BE49-F238E27FC236}">
                  <a16:creationId xmlns:a16="http://schemas.microsoft.com/office/drawing/2014/main" id="{BB650F40-BB3C-404C-BB82-C41BAC1B6B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42" t="69813" b="4890"/>
            <a:stretch/>
          </p:blipFill>
          <p:spPr>
            <a:xfrm>
              <a:off x="7879280" y="3681203"/>
              <a:ext cx="991226" cy="1508735"/>
            </a:xfrm>
            <a:prstGeom prst="rect">
              <a:avLst/>
            </a:prstGeom>
          </p:spPr>
        </p:pic>
        <p:sp>
          <p:nvSpPr>
            <p:cNvPr id="6" name="Content Placeholder 6">
              <a:extLst>
                <a:ext uri="{FF2B5EF4-FFF2-40B4-BE49-F238E27FC236}">
                  <a16:creationId xmlns:a16="http://schemas.microsoft.com/office/drawing/2014/main" id="{F72DFD5A-DE5B-45B5-9A4A-3E0213FE6D25}"/>
                </a:ext>
              </a:extLst>
            </p:cNvPr>
            <p:cNvSpPr txBox="1">
              <a:spLocks/>
            </p:cNvSpPr>
            <p:nvPr/>
          </p:nvSpPr>
          <p:spPr>
            <a:xfrm>
              <a:off x="6967810" y="3178676"/>
              <a:ext cx="2839801" cy="532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00B050"/>
                  </a:solidFill>
                </a:rPr>
                <a:t>DE ACUERDO</a:t>
              </a:r>
              <a:endParaRPr lang="es-ES" sz="2400" dirty="0"/>
            </a:p>
          </p:txBody>
        </p:sp>
      </p:grpSp>
      <p:pic>
        <p:nvPicPr>
          <p:cNvPr id="8" name="Picture 7">
            <a:extLst>
              <a:ext uri="{FF2B5EF4-FFF2-40B4-BE49-F238E27FC236}">
                <a16:creationId xmlns:a16="http://schemas.microsoft.com/office/drawing/2014/main" id="{FBA56F2C-2971-403A-A4B5-7850B8C15A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 t="3932" r="79779" b="68684"/>
          <a:stretch/>
        </p:blipFill>
        <p:spPr>
          <a:xfrm>
            <a:off x="9897151" y="1023522"/>
            <a:ext cx="622225" cy="1010105"/>
          </a:xfrm>
          <a:prstGeom prst="rect">
            <a:avLst/>
          </a:prstGeom>
        </p:spPr>
      </p:pic>
      <p:sp>
        <p:nvSpPr>
          <p:cNvPr id="9" name="Content Placeholder 6">
            <a:extLst>
              <a:ext uri="{FF2B5EF4-FFF2-40B4-BE49-F238E27FC236}">
                <a16:creationId xmlns:a16="http://schemas.microsoft.com/office/drawing/2014/main" id="{45358F4A-BF34-4ADF-A1B2-5EFF6CA76FFF}"/>
              </a:ext>
            </a:extLst>
          </p:cNvPr>
          <p:cNvSpPr txBox="1">
            <a:spLocks/>
          </p:cNvSpPr>
          <p:nvPr/>
        </p:nvSpPr>
        <p:spPr>
          <a:xfrm>
            <a:off x="8679541" y="735452"/>
            <a:ext cx="3058025" cy="352291"/>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sz="2400" dirty="0">
                <a:solidFill>
                  <a:srgbClr val="FF0000"/>
                </a:solidFill>
              </a:rPr>
              <a:t>EN DESACUERDO</a:t>
            </a:r>
            <a:endParaRPr lang="es-ES" sz="2400" dirty="0"/>
          </a:p>
        </p:txBody>
      </p:sp>
      <p:sp>
        <p:nvSpPr>
          <p:cNvPr id="11" name="Content Placeholder 2">
            <a:extLst>
              <a:ext uri="{FF2B5EF4-FFF2-40B4-BE49-F238E27FC236}">
                <a16:creationId xmlns:a16="http://schemas.microsoft.com/office/drawing/2014/main" id="{73AE3EEB-06F4-4316-B949-FF638CEDBAEE}"/>
              </a:ext>
            </a:extLst>
          </p:cNvPr>
          <p:cNvSpPr txBox="1">
            <a:spLocks/>
          </p:cNvSpPr>
          <p:nvPr/>
        </p:nvSpPr>
        <p:spPr>
          <a:xfrm>
            <a:off x="2317843" y="2086031"/>
            <a:ext cx="7556313"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s-ES" sz="2400" dirty="0">
                <a:solidFill>
                  <a:prstClr val="black"/>
                </a:solidFill>
                <a:latin typeface="+mj-lt"/>
              </a:rPr>
              <a:t>Alguien se acercó a usted contándole su experiencia que es más tonta que otra que escuchó antes, por lo tanto comparó su situación similar y la comunicó como “no es gran cosa” o sin importancia</a:t>
            </a:r>
            <a:r>
              <a:rPr kumimoji="0" lang="en-US" sz="2400" b="0" i="0" u="none" strike="noStrike" kern="1200" cap="none" spc="0" normalizeH="0" baseline="0" noProof="0" dirty="0">
                <a:ln>
                  <a:noFill/>
                </a:ln>
                <a:solidFill>
                  <a:prstClr val="black"/>
                </a:solidFill>
                <a:effectLst/>
                <a:uLnTx/>
                <a:uFillTx/>
                <a:latin typeface="+mj-lt"/>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mj-lt"/>
              <a:ea typeface="+mn-ea"/>
              <a:cs typeface="+mn-cs"/>
            </a:endParaRPr>
          </a:p>
          <a:p>
            <a:pPr marL="0" lvl="0" indent="0" algn="ctr">
              <a:buNone/>
              <a:defRPr/>
            </a:pPr>
            <a:r>
              <a:rPr lang="es-ES" sz="2400" dirty="0">
                <a:solidFill>
                  <a:prstClr val="black"/>
                </a:solidFill>
                <a:latin typeface="+mj-lt"/>
              </a:rPr>
              <a:t>No haga comparaciones entre la experiencia de la persona y algo que le sucedió a otra persona</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No comunique que la situación "no es gran cosa" o que no es importante</a:t>
            </a:r>
            <a:r>
              <a:rPr kumimoji="0" lang="en-US" sz="2400" b="0" i="0" u="none" strike="noStrike" kern="1200" cap="none" spc="0" normalizeH="0" baseline="0" noProof="0" dirty="0">
                <a:ln>
                  <a:noFill/>
                </a:ln>
                <a:solidFill>
                  <a:prstClr val="black"/>
                </a:solidFill>
                <a:effectLst/>
                <a:uLnTx/>
                <a:uFillTx/>
                <a:latin typeface="+mj-lt"/>
                <a:ea typeface="+mn-ea"/>
                <a:cs typeface="+mn-cs"/>
              </a:rPr>
              <a:t>. </a:t>
            </a:r>
            <a:r>
              <a:rPr lang="es-ES" sz="2400" dirty="0">
                <a:solidFill>
                  <a:prstClr val="black"/>
                </a:solidFill>
                <a:latin typeface="+mj-lt"/>
              </a:rPr>
              <a:t>Lo que importa es como se siente el sobreviviente sobre su experiencia</a:t>
            </a:r>
            <a:r>
              <a:rPr kumimoji="0" lang="en-US" sz="2400" b="0" i="0" u="none" strike="noStrike" kern="1200" cap="none" spc="0" normalizeH="0" baseline="0" noProof="0" dirty="0">
                <a:ln>
                  <a:noFill/>
                </a:ln>
                <a:solidFill>
                  <a:prstClr val="black"/>
                </a:solidFill>
                <a:effectLst/>
                <a:uLnTx/>
                <a:uFillTx/>
                <a:latin typeface="+mj-lt"/>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100" b="0" i="1" u="none" strike="noStrike" kern="1200" cap="none" spc="0" normalizeH="0" baseline="0" noProof="0" dirty="0">
              <a:ln>
                <a:noFill/>
              </a:ln>
              <a:solidFill>
                <a:prstClr val="black"/>
              </a:solidFill>
              <a:effectLst/>
              <a:uLnTx/>
              <a:uFillTx/>
              <a:latin typeface="+mj-lt"/>
              <a:ea typeface="+mn-ea"/>
              <a:cs typeface="+mn-cs"/>
            </a:endParaRPr>
          </a:p>
        </p:txBody>
      </p:sp>
      <p:sp>
        <p:nvSpPr>
          <p:cNvPr id="10" name="CuadroTexto 9">
            <a:extLst>
              <a:ext uri="{FF2B5EF4-FFF2-40B4-BE49-F238E27FC236}">
                <a16:creationId xmlns:a16="http://schemas.microsoft.com/office/drawing/2014/main" id="{AF9917AB-2DF6-493A-B5D5-C39951BC8A4F}"/>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8525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A286AE-E9F2-44EC-8C95-AA955B692410}"/>
              </a:ext>
            </a:extLst>
          </p:cNvPr>
          <p:cNvSpPr txBox="1">
            <a:spLocks/>
          </p:cNvSpPr>
          <p:nvPr/>
        </p:nvSpPr>
        <p:spPr>
          <a:xfrm>
            <a:off x="2122528" y="2136369"/>
            <a:ext cx="7577856" cy="101323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b="1" dirty="0">
                <a:solidFill>
                  <a:schemeClr val="accent4"/>
                </a:solidFill>
                <a:latin typeface="Univers" panose="020B0503020202020204" pitchFamily="34" charset="0"/>
              </a:rPr>
              <a:t>¿Otros ejemplos de lo que se debe y lo que no se debe hacer?</a:t>
            </a:r>
            <a:endParaRPr lang="en-US" b="1" dirty="0">
              <a:solidFill>
                <a:schemeClr val="accent4"/>
              </a:solidFill>
              <a:latin typeface="Univers" panose="020B0503020202020204" pitchFamily="34" charset="0"/>
            </a:endParaRPr>
          </a:p>
        </p:txBody>
      </p:sp>
      <p:sp>
        <p:nvSpPr>
          <p:cNvPr id="3" name="CuadroTexto 2">
            <a:extLst>
              <a:ext uri="{FF2B5EF4-FFF2-40B4-BE49-F238E27FC236}">
                <a16:creationId xmlns:a16="http://schemas.microsoft.com/office/drawing/2014/main" id="{CE81A965-33FC-48B2-AEFF-5ECB1D13F32B}"/>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02383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6CF7DA-E59E-47AF-9523-D5779310B491}"/>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2" name="Online Media 1" title="Respuesta a un incidente de violencia de género">
            <a:hlinkClick r:id="" action="ppaction://media"/>
            <a:extLst>
              <a:ext uri="{FF2B5EF4-FFF2-40B4-BE49-F238E27FC236}">
                <a16:creationId xmlns:a16="http://schemas.microsoft.com/office/drawing/2014/main" id="{67ED1A4B-7059-44DC-9305-395CA256AAFD}"/>
              </a:ext>
            </a:extLst>
          </p:cNvPr>
          <p:cNvPicPr>
            <a:picLocks noRot="1" noChangeAspect="1"/>
          </p:cNvPicPr>
          <p:nvPr>
            <a:videoFile r:link="rId1"/>
          </p:nvPr>
        </p:nvPicPr>
        <p:blipFill>
          <a:blip r:embed="rId4"/>
          <a:stretch>
            <a:fillRect/>
          </a:stretch>
        </p:blipFill>
        <p:spPr>
          <a:xfrm>
            <a:off x="1345567" y="437482"/>
            <a:ext cx="9383330" cy="5301581"/>
          </a:xfrm>
          <a:prstGeom prst="rect">
            <a:avLst/>
          </a:prstGeom>
        </p:spPr>
      </p:pic>
    </p:spTree>
    <p:extLst>
      <p:ext uri="{BB962C8B-B14F-4D97-AF65-F5344CB8AC3E}">
        <p14:creationId xmlns:p14="http://schemas.microsoft.com/office/powerpoint/2010/main" val="7152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0B619B-AAA3-41D2-AB93-BBE04B848FAB}"/>
              </a:ext>
            </a:extLst>
          </p:cNvPr>
          <p:cNvSpPr txBox="1">
            <a:spLocks/>
          </p:cNvSpPr>
          <p:nvPr/>
        </p:nvSpPr>
        <p:spPr>
          <a:xfrm>
            <a:off x="6096000" y="1964938"/>
            <a:ext cx="5070560" cy="292812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Univers" panose="020B0503020202020204" pitchFamily="34" charset="0"/>
              </a:rPr>
              <a:t>¡SORPRESA! </a:t>
            </a:r>
          </a:p>
          <a:p>
            <a:pPr algn="ctr"/>
            <a:r>
              <a:rPr lang="es-ES" sz="4800" b="1" dirty="0">
                <a:latin typeface="Univers" panose="020B0503020202020204" pitchFamily="34" charset="0"/>
              </a:rPr>
              <a:t>¡TODO ESTO ESTÁ EN FORMA DE APLICACIÓN MÓVIL!</a:t>
            </a:r>
            <a:endParaRPr lang="en-US" sz="4800" b="1" dirty="0">
              <a:latin typeface="Univers" panose="020B0503020202020204" pitchFamily="34" charset="0"/>
            </a:endParaRPr>
          </a:p>
        </p:txBody>
      </p:sp>
      <p:sp>
        <p:nvSpPr>
          <p:cNvPr id="9" name="CuadroTexto 8">
            <a:extLst>
              <a:ext uri="{FF2B5EF4-FFF2-40B4-BE49-F238E27FC236}">
                <a16:creationId xmlns:a16="http://schemas.microsoft.com/office/drawing/2014/main" id="{5ED78E00-186F-41E5-8A3B-5491CE8FB70A}"/>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3" name="Picture 2">
            <a:extLst>
              <a:ext uri="{FF2B5EF4-FFF2-40B4-BE49-F238E27FC236}">
                <a16:creationId xmlns:a16="http://schemas.microsoft.com/office/drawing/2014/main" id="{FB096EE2-48AA-4203-9458-EC2F69405D6C}"/>
              </a:ext>
            </a:extLst>
          </p:cNvPr>
          <p:cNvPicPr>
            <a:picLocks noChangeAspect="1"/>
          </p:cNvPicPr>
          <p:nvPr/>
        </p:nvPicPr>
        <p:blipFill>
          <a:blip r:embed="rId2"/>
          <a:stretch>
            <a:fillRect/>
          </a:stretch>
        </p:blipFill>
        <p:spPr>
          <a:xfrm>
            <a:off x="259161" y="307777"/>
            <a:ext cx="5569706" cy="5751095"/>
          </a:xfrm>
          <a:prstGeom prst="rect">
            <a:avLst/>
          </a:prstGeom>
        </p:spPr>
      </p:pic>
    </p:spTree>
    <p:extLst>
      <p:ext uri="{BB962C8B-B14F-4D97-AF65-F5344CB8AC3E}">
        <p14:creationId xmlns:p14="http://schemas.microsoft.com/office/powerpoint/2010/main" val="117119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D7269-7424-44E3-84E3-5D549CA31B10}"/>
              </a:ext>
            </a:extLst>
          </p:cNvPr>
          <p:cNvPicPr>
            <a:picLocks noChangeAspect="1"/>
          </p:cNvPicPr>
          <p:nvPr/>
        </p:nvPicPr>
        <p:blipFill rotWithShape="1">
          <a:blip r:embed="rId2"/>
          <a:srcRect b="4557"/>
          <a:stretch/>
        </p:blipFill>
        <p:spPr>
          <a:xfrm>
            <a:off x="3100346" y="250744"/>
            <a:ext cx="5991307" cy="5649510"/>
          </a:xfrm>
          <a:prstGeom prst="rect">
            <a:avLst/>
          </a:prstGeom>
        </p:spPr>
      </p:pic>
      <p:sp>
        <p:nvSpPr>
          <p:cNvPr id="3" name="CuadroTexto 2">
            <a:extLst>
              <a:ext uri="{FF2B5EF4-FFF2-40B4-BE49-F238E27FC236}">
                <a16:creationId xmlns:a16="http://schemas.microsoft.com/office/drawing/2014/main" id="{B1A2F7C7-1040-4413-A133-061EF2673F49}"/>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
        <p:nvSpPr>
          <p:cNvPr id="2" name="CuadroTexto 1">
            <a:extLst>
              <a:ext uri="{FF2B5EF4-FFF2-40B4-BE49-F238E27FC236}">
                <a16:creationId xmlns:a16="http://schemas.microsoft.com/office/drawing/2014/main" id="{40D05F6A-519A-4B66-A815-621908D36467}"/>
              </a:ext>
            </a:extLst>
          </p:cNvPr>
          <p:cNvSpPr txBox="1"/>
          <p:nvPr/>
        </p:nvSpPr>
        <p:spPr>
          <a:xfrm>
            <a:off x="1458458" y="4716482"/>
            <a:ext cx="9217025" cy="1046440"/>
          </a:xfrm>
          <a:prstGeom prst="rect">
            <a:avLst/>
          </a:prstGeom>
          <a:solidFill>
            <a:schemeClr val="bg2"/>
          </a:solidFill>
        </p:spPr>
        <p:txBody>
          <a:bodyPr wrap="square" rtlCol="0">
            <a:spAutoFit/>
          </a:bodyPr>
          <a:lstStyle/>
          <a:p>
            <a:pPr algn="ctr"/>
            <a:r>
              <a:rPr lang="es-ES" dirty="0"/>
              <a:t>ESCANEE PARA DESCARGAR LA NUEVA VERSIÓN</a:t>
            </a:r>
          </a:p>
          <a:p>
            <a:pPr algn="ctr"/>
            <a:r>
              <a:rPr lang="es-ES" sz="4400" b="1" dirty="0">
                <a:latin typeface="Arial Narrow" panose="020B0606020202030204" pitchFamily="34" charset="0"/>
              </a:rPr>
              <a:t>APP </a:t>
            </a:r>
            <a:r>
              <a:rPr lang="es-ES" sz="4400" b="1" dirty="0" err="1">
                <a:latin typeface="Arial Narrow" panose="020B0606020202030204" pitchFamily="34" charset="0"/>
              </a:rPr>
              <a:t>GUIDE</a:t>
            </a:r>
            <a:r>
              <a:rPr lang="es-ES" sz="4400" b="1" dirty="0">
                <a:latin typeface="Arial Narrow" panose="020B0606020202030204" pitchFamily="34" charset="0"/>
              </a:rPr>
              <a:t> POCKET </a:t>
            </a:r>
            <a:r>
              <a:rPr lang="es-ES" sz="4400" b="1" dirty="0" err="1">
                <a:latin typeface="Arial Narrow" panose="020B0606020202030204" pitchFamily="34" charset="0"/>
              </a:rPr>
              <a:t>GBV</a:t>
            </a:r>
            <a:endParaRPr lang="es-ES" sz="4400" b="1" dirty="0">
              <a:latin typeface="Arial Narrow" panose="020B0606020202030204" pitchFamily="34" charset="0"/>
            </a:endParaRPr>
          </a:p>
        </p:txBody>
      </p:sp>
    </p:spTree>
    <p:extLst>
      <p:ext uri="{BB962C8B-B14F-4D97-AF65-F5344CB8AC3E}">
        <p14:creationId xmlns:p14="http://schemas.microsoft.com/office/powerpoint/2010/main" val="223561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8D7A-5016-4954-80AA-8CC82A8FF63D}"/>
              </a:ext>
            </a:extLst>
          </p:cNvPr>
          <p:cNvSpPr>
            <a:spLocks noGrp="1"/>
          </p:cNvSpPr>
          <p:nvPr>
            <p:ph type="title"/>
          </p:nvPr>
        </p:nvSpPr>
        <p:spPr/>
        <p:txBody>
          <a:bodyPr/>
          <a:lstStyle/>
          <a:p>
            <a:r>
              <a:rPr lang="es-ES" b="1" dirty="0">
                <a:latin typeface="Univers" panose="020B0503020202020204" pitchFamily="34" charset="0"/>
              </a:rPr>
              <a:t>RECAPITULANDO, LA </a:t>
            </a:r>
            <a:r>
              <a:rPr lang="es-ES" b="1" dirty="0" err="1">
                <a:latin typeface="Univers" panose="020B0503020202020204" pitchFamily="34" charset="0"/>
              </a:rPr>
              <a:t>VG</a:t>
            </a:r>
            <a:r>
              <a:rPr lang="es-ES" b="1" dirty="0">
                <a:latin typeface="Univers" panose="020B0503020202020204" pitchFamily="34" charset="0"/>
              </a:rPr>
              <a:t> ES:</a:t>
            </a:r>
            <a:endParaRPr lang="es-ES" dirty="0"/>
          </a:p>
        </p:txBody>
      </p:sp>
      <p:sp>
        <p:nvSpPr>
          <p:cNvPr id="3" name="Content Placeholder 2">
            <a:extLst>
              <a:ext uri="{FF2B5EF4-FFF2-40B4-BE49-F238E27FC236}">
                <a16:creationId xmlns:a16="http://schemas.microsoft.com/office/drawing/2014/main" id="{A7ADC012-2ABA-4850-AC6D-B54827EAA801}"/>
              </a:ext>
            </a:extLst>
          </p:cNvPr>
          <p:cNvSpPr>
            <a:spLocks noGrp="1"/>
          </p:cNvSpPr>
          <p:nvPr>
            <p:ph idx="1"/>
          </p:nvPr>
        </p:nvSpPr>
        <p:spPr/>
        <p:txBody>
          <a:bodyPr/>
          <a:lstStyle/>
          <a:p>
            <a:pPr>
              <a:defRPr/>
            </a:pPr>
            <a:r>
              <a:rPr lang="es-ES" sz="2800" dirty="0">
                <a:solidFill>
                  <a:schemeClr val="accent4"/>
                </a:solidFill>
                <a:latin typeface="Univers"/>
                <a:cs typeface="Calibri"/>
              </a:rPr>
              <a:t>Violencia </a:t>
            </a:r>
            <a:r>
              <a:rPr lang="es-ES" sz="2800" b="1" dirty="0">
                <a:solidFill>
                  <a:schemeClr val="accent4"/>
                </a:solidFill>
                <a:latin typeface="Univers"/>
                <a:cs typeface="Calibri"/>
              </a:rPr>
              <a:t>basada en relaciones de género</a:t>
            </a:r>
            <a:r>
              <a:rPr lang="es-ES" sz="2800" dirty="0">
                <a:solidFill>
                  <a:schemeClr val="accent4"/>
                </a:solidFill>
                <a:latin typeface="Univers"/>
                <a:cs typeface="Calibri"/>
              </a:rPr>
              <a:t>, roles, normas, expectativas, limitaciones, etc.</a:t>
            </a:r>
          </a:p>
          <a:p>
            <a:pPr>
              <a:defRPr/>
            </a:pPr>
            <a:r>
              <a:rPr lang="es-ES" sz="2800" dirty="0">
                <a:solidFill>
                  <a:schemeClr val="accent4"/>
                </a:solidFill>
                <a:latin typeface="Univers"/>
                <a:cs typeface="Calibri"/>
              </a:rPr>
              <a:t>Implica el </a:t>
            </a:r>
            <a:r>
              <a:rPr lang="es-ES" sz="2800" b="1" dirty="0">
                <a:solidFill>
                  <a:schemeClr val="accent4"/>
                </a:solidFill>
                <a:latin typeface="Univers"/>
                <a:cs typeface="Calibri"/>
              </a:rPr>
              <a:t>abuso de poder</a:t>
            </a:r>
            <a:endParaRPr lang="es-ES" sz="2800" b="1" u="sng" dirty="0">
              <a:solidFill>
                <a:schemeClr val="accent4"/>
              </a:solidFill>
              <a:latin typeface="Univers"/>
              <a:cs typeface="Calibri"/>
            </a:endParaRPr>
          </a:p>
          <a:p>
            <a:pPr>
              <a:defRPr/>
            </a:pPr>
            <a:r>
              <a:rPr lang="es-ES" sz="2800" dirty="0">
                <a:solidFill>
                  <a:schemeClr val="accent4"/>
                </a:solidFill>
                <a:latin typeface="Univers"/>
                <a:cs typeface="Calibri"/>
              </a:rPr>
              <a:t>Incluye algún tipo de </a:t>
            </a:r>
            <a:r>
              <a:rPr lang="es-ES" sz="2800" b="1" u="sng" dirty="0">
                <a:solidFill>
                  <a:schemeClr val="accent4"/>
                </a:solidFill>
                <a:latin typeface="Univers"/>
                <a:cs typeface="Calibri"/>
              </a:rPr>
              <a:t>fuerza</a:t>
            </a:r>
            <a:r>
              <a:rPr lang="es-ES" sz="2800" dirty="0">
                <a:solidFill>
                  <a:schemeClr val="accent4"/>
                </a:solidFill>
                <a:latin typeface="Univers"/>
                <a:cs typeface="Calibri"/>
              </a:rPr>
              <a:t>, incluidas amenazas y coacción, y resulta en </a:t>
            </a:r>
            <a:r>
              <a:rPr lang="es-ES" sz="2800" b="1" u="sng" dirty="0">
                <a:solidFill>
                  <a:schemeClr val="accent4"/>
                </a:solidFill>
                <a:latin typeface="Univers"/>
                <a:cs typeface="Calibri"/>
              </a:rPr>
              <a:t>daño</a:t>
            </a:r>
          </a:p>
          <a:p>
            <a:pPr>
              <a:defRPr/>
            </a:pPr>
            <a:r>
              <a:rPr lang="es-ES" sz="2800" dirty="0">
                <a:solidFill>
                  <a:schemeClr val="accent4"/>
                </a:solidFill>
                <a:latin typeface="Univers"/>
                <a:cs typeface="Calibri"/>
              </a:rPr>
              <a:t>Caracterizada por la </a:t>
            </a:r>
            <a:r>
              <a:rPr lang="es-ES" sz="2800" b="1" dirty="0">
                <a:solidFill>
                  <a:schemeClr val="accent4"/>
                </a:solidFill>
                <a:latin typeface="Univers"/>
                <a:cs typeface="Calibri"/>
              </a:rPr>
              <a:t>falta de consentimiento informado</a:t>
            </a:r>
            <a:endParaRPr lang="es-ES" sz="2800" b="1" u="sng" dirty="0">
              <a:solidFill>
                <a:schemeClr val="accent4"/>
              </a:solidFill>
              <a:latin typeface="Univers"/>
              <a:cs typeface="Calibri"/>
            </a:endParaRPr>
          </a:p>
          <a:p>
            <a:pPr>
              <a:defRPr/>
            </a:pPr>
            <a:r>
              <a:rPr lang="es-ES" sz="2800" dirty="0">
                <a:solidFill>
                  <a:schemeClr val="accent4"/>
                </a:solidFill>
                <a:latin typeface="Univers"/>
                <a:cs typeface="Calibri"/>
              </a:rPr>
              <a:t>Viola una serie de </a:t>
            </a:r>
            <a:r>
              <a:rPr lang="es-ES" sz="2800" b="1" dirty="0">
                <a:solidFill>
                  <a:schemeClr val="accent4"/>
                </a:solidFill>
                <a:latin typeface="Univers"/>
                <a:cs typeface="Calibri"/>
              </a:rPr>
              <a:t>derechos humanos universales </a:t>
            </a:r>
            <a:r>
              <a:rPr lang="es-ES" sz="2800" dirty="0">
                <a:solidFill>
                  <a:schemeClr val="accent4"/>
                </a:solidFill>
                <a:latin typeface="Univers"/>
                <a:cs typeface="Calibri"/>
              </a:rPr>
              <a:t>protegidos por instrumentos y convenciones internacionales</a:t>
            </a:r>
          </a:p>
          <a:p>
            <a:endParaRPr lang="en-US" dirty="0"/>
          </a:p>
        </p:txBody>
      </p:sp>
      <p:sp>
        <p:nvSpPr>
          <p:cNvPr id="4" name="CuadroTexto 3">
            <a:extLst>
              <a:ext uri="{FF2B5EF4-FFF2-40B4-BE49-F238E27FC236}">
                <a16:creationId xmlns:a16="http://schemas.microsoft.com/office/drawing/2014/main" id="{0CE4CBE5-C2FA-4834-AEEF-58B7285DBE75}"/>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529585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C97033-CC11-4D79-8BAA-B8C98CBD43C7}"/>
              </a:ext>
            </a:extLst>
          </p:cNvPr>
          <p:cNvGrpSpPr/>
          <p:nvPr/>
        </p:nvGrpSpPr>
        <p:grpSpPr>
          <a:xfrm>
            <a:off x="6385762" y="533371"/>
            <a:ext cx="2574755" cy="2580775"/>
            <a:chOff x="312817" y="1934075"/>
            <a:chExt cx="2574755" cy="2580775"/>
          </a:xfrm>
        </p:grpSpPr>
        <p:sp>
          <p:nvSpPr>
            <p:cNvPr id="5" name="Oval 4">
              <a:extLst>
                <a:ext uri="{FF2B5EF4-FFF2-40B4-BE49-F238E27FC236}">
                  <a16:creationId xmlns:a16="http://schemas.microsoft.com/office/drawing/2014/main" id="{65EBBD34-A84B-40D4-9EE8-1D10D80481EA}"/>
                </a:ext>
              </a:extLst>
            </p:cNvPr>
            <p:cNvSpPr/>
            <p:nvPr/>
          </p:nvSpPr>
          <p:spPr>
            <a:xfrm>
              <a:off x="312817" y="1934075"/>
              <a:ext cx="2574755" cy="2580775"/>
            </a:xfrm>
            <a:prstGeom prst="ellipse">
              <a:avLst/>
            </a:prstGeom>
            <a:solidFill>
              <a:srgbClr val="E8CDE5"/>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DE184A-8A11-4E68-B1C9-5B293364645B}"/>
                </a:ext>
              </a:extLst>
            </p:cNvPr>
            <p:cNvSpPr txBox="1"/>
            <p:nvPr/>
          </p:nvSpPr>
          <p:spPr>
            <a:xfrm>
              <a:off x="648551" y="2439632"/>
              <a:ext cx="1886953" cy="1569660"/>
            </a:xfrm>
            <a:prstGeom prst="rect">
              <a:avLst/>
            </a:prstGeom>
            <a:noFill/>
          </p:spPr>
          <p:txBody>
            <a:bodyPr wrap="square" rtlCol="0">
              <a:spAutoFit/>
            </a:bodyPr>
            <a:lstStyle/>
            <a:p>
              <a:pPr algn="ctr"/>
              <a:r>
                <a:rPr lang="es-ES" sz="2400" dirty="0">
                  <a:latin typeface="Univers" panose="020B0503020202020204" pitchFamily="34" charset="0"/>
                </a:rPr>
                <a:t>Disponible tanto en iOS como en Android</a:t>
              </a:r>
              <a:endParaRPr lang="en-US" sz="2400" dirty="0">
                <a:latin typeface="Univers" panose="020B0503020202020204" pitchFamily="34" charset="0"/>
              </a:endParaRPr>
            </a:p>
          </p:txBody>
        </p:sp>
      </p:grpSp>
      <p:grpSp>
        <p:nvGrpSpPr>
          <p:cNvPr id="7" name="Group 6">
            <a:extLst>
              <a:ext uri="{FF2B5EF4-FFF2-40B4-BE49-F238E27FC236}">
                <a16:creationId xmlns:a16="http://schemas.microsoft.com/office/drawing/2014/main" id="{3C2AE159-2044-4A45-964E-8D425939ED5A}"/>
              </a:ext>
            </a:extLst>
          </p:cNvPr>
          <p:cNvGrpSpPr/>
          <p:nvPr/>
        </p:nvGrpSpPr>
        <p:grpSpPr>
          <a:xfrm>
            <a:off x="6385764" y="3224462"/>
            <a:ext cx="2574755" cy="2580775"/>
            <a:chOff x="3268576" y="1934075"/>
            <a:chExt cx="2574755" cy="2580775"/>
          </a:xfrm>
        </p:grpSpPr>
        <p:sp>
          <p:nvSpPr>
            <p:cNvPr id="8" name="Oval 7">
              <a:extLst>
                <a:ext uri="{FF2B5EF4-FFF2-40B4-BE49-F238E27FC236}">
                  <a16:creationId xmlns:a16="http://schemas.microsoft.com/office/drawing/2014/main" id="{70CC37CD-EBC3-4DF8-8944-4D87DD44ECAB}"/>
                </a:ext>
              </a:extLst>
            </p:cNvPr>
            <p:cNvSpPr/>
            <p:nvPr/>
          </p:nvSpPr>
          <p:spPr>
            <a:xfrm>
              <a:off x="3268576" y="1934075"/>
              <a:ext cx="2574755" cy="2580775"/>
            </a:xfrm>
            <a:prstGeom prst="ellipse">
              <a:avLst/>
            </a:prstGeom>
            <a:solidFill>
              <a:srgbClr val="E8CDE5"/>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694678-2B83-4315-926E-36D6B2CC3AB0}"/>
                </a:ext>
              </a:extLst>
            </p:cNvPr>
            <p:cNvSpPr txBox="1"/>
            <p:nvPr/>
          </p:nvSpPr>
          <p:spPr>
            <a:xfrm>
              <a:off x="3517224" y="2439632"/>
              <a:ext cx="2077457" cy="1569660"/>
            </a:xfrm>
            <a:prstGeom prst="rect">
              <a:avLst/>
            </a:prstGeom>
            <a:noFill/>
          </p:spPr>
          <p:txBody>
            <a:bodyPr wrap="square" rtlCol="0">
              <a:spAutoFit/>
            </a:bodyPr>
            <a:lstStyle/>
            <a:p>
              <a:pPr algn="ctr"/>
              <a:r>
                <a:rPr lang="es-ES" sz="2400" dirty="0">
                  <a:latin typeface="Univers" panose="020B0503020202020204" pitchFamily="34" charset="0"/>
                </a:rPr>
                <a:t>Totalmente funcional sin conexión al descargar</a:t>
              </a:r>
              <a:endParaRPr lang="en-US" sz="2400" dirty="0">
                <a:latin typeface="Univers" panose="020B0503020202020204" pitchFamily="34" charset="0"/>
              </a:endParaRPr>
            </a:p>
          </p:txBody>
        </p:sp>
      </p:grpSp>
      <p:grpSp>
        <p:nvGrpSpPr>
          <p:cNvPr id="10" name="Group 9">
            <a:extLst>
              <a:ext uri="{FF2B5EF4-FFF2-40B4-BE49-F238E27FC236}">
                <a16:creationId xmlns:a16="http://schemas.microsoft.com/office/drawing/2014/main" id="{7B23BA60-1E94-44C2-BE2D-7CFFAE7E5589}"/>
              </a:ext>
            </a:extLst>
          </p:cNvPr>
          <p:cNvGrpSpPr/>
          <p:nvPr/>
        </p:nvGrpSpPr>
        <p:grpSpPr>
          <a:xfrm>
            <a:off x="9180092" y="533370"/>
            <a:ext cx="2574755" cy="2580775"/>
            <a:chOff x="6224335" y="1934075"/>
            <a:chExt cx="2574755" cy="2580775"/>
          </a:xfrm>
        </p:grpSpPr>
        <p:sp>
          <p:nvSpPr>
            <p:cNvPr id="11" name="Oval 10">
              <a:extLst>
                <a:ext uri="{FF2B5EF4-FFF2-40B4-BE49-F238E27FC236}">
                  <a16:creationId xmlns:a16="http://schemas.microsoft.com/office/drawing/2014/main" id="{9F41AB74-AC56-4443-B9D3-B5934815A702}"/>
                </a:ext>
              </a:extLst>
            </p:cNvPr>
            <p:cNvSpPr/>
            <p:nvPr/>
          </p:nvSpPr>
          <p:spPr>
            <a:xfrm>
              <a:off x="6224335" y="1934075"/>
              <a:ext cx="2574755" cy="2580775"/>
            </a:xfrm>
            <a:prstGeom prst="ellipse">
              <a:avLst/>
            </a:prstGeom>
            <a:solidFill>
              <a:srgbClr val="E8CDE5"/>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304310-0FDE-44A8-9518-79875CE82094}"/>
                </a:ext>
              </a:extLst>
            </p:cNvPr>
            <p:cNvSpPr txBox="1"/>
            <p:nvPr/>
          </p:nvSpPr>
          <p:spPr>
            <a:xfrm>
              <a:off x="6443909" y="2464642"/>
              <a:ext cx="2135605" cy="1569660"/>
            </a:xfrm>
            <a:prstGeom prst="rect">
              <a:avLst/>
            </a:prstGeom>
            <a:noFill/>
          </p:spPr>
          <p:txBody>
            <a:bodyPr wrap="square" rtlCol="0">
              <a:spAutoFit/>
            </a:bodyPr>
            <a:lstStyle/>
            <a:p>
              <a:pPr algn="ctr"/>
              <a:r>
                <a:rPr lang="es-ES" sz="2400" dirty="0">
                  <a:latin typeface="Univers" panose="020B0503020202020204" pitchFamily="34" charset="0"/>
                </a:rPr>
                <a:t>Cuenta con un árbol de decisiones interactivo</a:t>
              </a:r>
              <a:endParaRPr lang="en-US" sz="2400" dirty="0">
                <a:latin typeface="Univers" panose="020B0503020202020204" pitchFamily="34" charset="0"/>
              </a:endParaRPr>
            </a:p>
          </p:txBody>
        </p:sp>
      </p:grpSp>
      <p:grpSp>
        <p:nvGrpSpPr>
          <p:cNvPr id="13" name="Group 12">
            <a:extLst>
              <a:ext uri="{FF2B5EF4-FFF2-40B4-BE49-F238E27FC236}">
                <a16:creationId xmlns:a16="http://schemas.microsoft.com/office/drawing/2014/main" id="{5F648578-CB69-49B0-9794-EC6B84EAF793}"/>
              </a:ext>
            </a:extLst>
          </p:cNvPr>
          <p:cNvGrpSpPr/>
          <p:nvPr/>
        </p:nvGrpSpPr>
        <p:grpSpPr>
          <a:xfrm>
            <a:off x="9180094" y="3224462"/>
            <a:ext cx="2574755" cy="2580775"/>
            <a:chOff x="9180094" y="1934075"/>
            <a:chExt cx="2574755" cy="2580775"/>
          </a:xfrm>
        </p:grpSpPr>
        <p:sp>
          <p:nvSpPr>
            <p:cNvPr id="14" name="Oval 13">
              <a:extLst>
                <a:ext uri="{FF2B5EF4-FFF2-40B4-BE49-F238E27FC236}">
                  <a16:creationId xmlns:a16="http://schemas.microsoft.com/office/drawing/2014/main" id="{2896FD24-BE6C-45D9-B760-6E425A3DDDD9}"/>
                </a:ext>
              </a:extLst>
            </p:cNvPr>
            <p:cNvSpPr/>
            <p:nvPr/>
          </p:nvSpPr>
          <p:spPr>
            <a:xfrm>
              <a:off x="9180094" y="1934075"/>
              <a:ext cx="2574755" cy="2580775"/>
            </a:xfrm>
            <a:prstGeom prst="ellipse">
              <a:avLst/>
            </a:prstGeom>
            <a:solidFill>
              <a:srgbClr val="E8CDE5"/>
            </a:solidFill>
            <a:ln>
              <a:solidFill>
                <a:srgbClr val="791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EE7F61-A687-4596-901D-9ECC6BC39131}"/>
                </a:ext>
              </a:extLst>
            </p:cNvPr>
            <p:cNvSpPr txBox="1"/>
            <p:nvPr/>
          </p:nvSpPr>
          <p:spPr>
            <a:xfrm>
              <a:off x="9590216" y="2624297"/>
              <a:ext cx="1803499" cy="1200329"/>
            </a:xfrm>
            <a:prstGeom prst="rect">
              <a:avLst/>
            </a:prstGeom>
            <a:noFill/>
          </p:spPr>
          <p:txBody>
            <a:bodyPr wrap="square" rtlCol="0">
              <a:spAutoFit/>
            </a:bodyPr>
            <a:lstStyle/>
            <a:p>
              <a:pPr algn="ctr"/>
              <a:r>
                <a:rPr lang="es-ES" sz="2400" dirty="0">
                  <a:latin typeface="Univers" panose="020B0503020202020204" pitchFamily="34" charset="0"/>
                </a:rPr>
                <a:t>Disponible en más de 12 idiomas</a:t>
              </a:r>
              <a:endParaRPr lang="en-US" sz="2400" dirty="0">
                <a:latin typeface="Univers" panose="020B0503020202020204" pitchFamily="34" charset="0"/>
              </a:endParaRPr>
            </a:p>
          </p:txBody>
        </p:sp>
      </p:grpSp>
      <p:sp>
        <p:nvSpPr>
          <p:cNvPr id="17" name="CuadroTexto 16">
            <a:extLst>
              <a:ext uri="{FF2B5EF4-FFF2-40B4-BE49-F238E27FC236}">
                <a16:creationId xmlns:a16="http://schemas.microsoft.com/office/drawing/2014/main" id="{72D5C2A4-44B8-4C13-A479-2DE53BD74342}"/>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3" name="Picture 2">
            <a:extLst>
              <a:ext uri="{FF2B5EF4-FFF2-40B4-BE49-F238E27FC236}">
                <a16:creationId xmlns:a16="http://schemas.microsoft.com/office/drawing/2014/main" id="{71847C00-92FF-4788-B954-F22CD90E6537}"/>
              </a:ext>
            </a:extLst>
          </p:cNvPr>
          <p:cNvPicPr>
            <a:picLocks noChangeAspect="1"/>
          </p:cNvPicPr>
          <p:nvPr/>
        </p:nvPicPr>
        <p:blipFill>
          <a:blip r:embed="rId2"/>
          <a:stretch>
            <a:fillRect/>
          </a:stretch>
        </p:blipFill>
        <p:spPr>
          <a:xfrm>
            <a:off x="437151" y="147990"/>
            <a:ext cx="5621252" cy="5932309"/>
          </a:xfrm>
          <a:prstGeom prst="rect">
            <a:avLst/>
          </a:prstGeom>
        </p:spPr>
      </p:pic>
    </p:spTree>
    <p:extLst>
      <p:ext uri="{BB962C8B-B14F-4D97-AF65-F5344CB8AC3E}">
        <p14:creationId xmlns:p14="http://schemas.microsoft.com/office/powerpoint/2010/main" val="2971685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9A991F-3DBC-4D88-B803-7DAB3BEBE097}"/>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pic>
        <p:nvPicPr>
          <p:cNvPr id="5" name="Picture 4">
            <a:extLst>
              <a:ext uri="{FF2B5EF4-FFF2-40B4-BE49-F238E27FC236}">
                <a16:creationId xmlns:a16="http://schemas.microsoft.com/office/drawing/2014/main" id="{35D22A55-F8C7-420F-A7B2-438694113293}"/>
              </a:ext>
            </a:extLst>
          </p:cNvPr>
          <p:cNvPicPr>
            <a:picLocks noChangeAspect="1"/>
          </p:cNvPicPr>
          <p:nvPr/>
        </p:nvPicPr>
        <p:blipFill>
          <a:blip r:embed="rId2"/>
          <a:stretch>
            <a:fillRect/>
          </a:stretch>
        </p:blipFill>
        <p:spPr>
          <a:xfrm>
            <a:off x="3204661" y="24064"/>
            <a:ext cx="5782677" cy="6102667"/>
          </a:xfrm>
          <a:prstGeom prst="rect">
            <a:avLst/>
          </a:prstGeom>
        </p:spPr>
      </p:pic>
    </p:spTree>
    <p:extLst>
      <p:ext uri="{BB962C8B-B14F-4D97-AF65-F5344CB8AC3E}">
        <p14:creationId xmlns:p14="http://schemas.microsoft.com/office/powerpoint/2010/main" val="40205981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C1AC70-9D43-4560-AAE0-E1DDD6201615}"/>
              </a:ext>
            </a:extLst>
          </p:cNvPr>
          <p:cNvSpPr txBox="1">
            <a:spLocks/>
          </p:cNvSpPr>
          <p:nvPr/>
        </p:nvSpPr>
        <p:spPr>
          <a:xfrm>
            <a:off x="1763768" y="2622007"/>
            <a:ext cx="7577856" cy="812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400" b="1" dirty="0">
                <a:latin typeface="Univers"/>
              </a:rPr>
              <a:t>¿PREGUNTAS</a:t>
            </a:r>
            <a:r>
              <a:rPr lang="en-US" sz="5400" b="1" dirty="0">
                <a:latin typeface="Univers"/>
              </a:rPr>
              <a:t>?</a:t>
            </a:r>
            <a:endParaRPr lang="en-US" sz="5400" b="1" dirty="0">
              <a:latin typeface="Univers" panose="020B0503020202020204" pitchFamily="34" charset="0"/>
            </a:endParaRPr>
          </a:p>
        </p:txBody>
      </p:sp>
      <p:sp>
        <p:nvSpPr>
          <p:cNvPr id="3" name="CuadroTexto 2">
            <a:extLst>
              <a:ext uri="{FF2B5EF4-FFF2-40B4-BE49-F238E27FC236}">
                <a16:creationId xmlns:a16="http://schemas.microsoft.com/office/drawing/2014/main" id="{50CCBAD7-2055-48C3-945B-1E889D09979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349134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67BD6F-C2F9-4A91-92BE-F3D2FCF0F544}"/>
              </a:ext>
            </a:extLst>
          </p:cNvPr>
          <p:cNvSpPr txBox="1">
            <a:spLocks/>
          </p:cNvSpPr>
          <p:nvPr/>
        </p:nvSpPr>
        <p:spPr>
          <a:xfrm>
            <a:off x="645694" y="509458"/>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dirty="0">
                <a:ln>
                  <a:noFill/>
                </a:ln>
                <a:solidFill>
                  <a:schemeClr val="tx1"/>
                </a:solidFill>
                <a:effectLst/>
                <a:uLnTx/>
                <a:uFillTx/>
                <a:ea typeface="+mj-ea"/>
                <a:cs typeface="Calibri"/>
              </a:rPr>
              <a:t>Recursos y Soporte Adicional </a:t>
            </a:r>
          </a:p>
        </p:txBody>
      </p:sp>
      <p:sp>
        <p:nvSpPr>
          <p:cNvPr id="9" name="Content Placeholder 2">
            <a:extLst>
              <a:ext uri="{FF2B5EF4-FFF2-40B4-BE49-F238E27FC236}">
                <a16:creationId xmlns:a16="http://schemas.microsoft.com/office/drawing/2014/main" id="{7BDFDD90-4CDE-4520-A651-F5A7D67EFEE4}"/>
              </a:ext>
            </a:extLst>
          </p:cNvPr>
          <p:cNvSpPr txBox="1">
            <a:spLocks/>
          </p:cNvSpPr>
          <p:nvPr/>
        </p:nvSpPr>
        <p:spPr>
          <a:xfrm>
            <a:off x="645694" y="1059229"/>
            <a:ext cx="10900612" cy="155938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schemeClr val="accent4"/>
                </a:solidFill>
                <a:effectLst/>
                <a:uLnTx/>
                <a:uFillTx/>
                <a:latin typeface="+mj-lt"/>
                <a:ea typeface="+mn-ea"/>
                <a:cs typeface="+mn-cs"/>
              </a:rPr>
              <a:t>Subgrupos de violencia de género y Protección Infantil en su área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schemeClr val="accent4"/>
                </a:solidFill>
                <a:effectLst/>
                <a:uLnTx/>
                <a:uFillTx/>
                <a:latin typeface="+mj-lt"/>
                <a:ea typeface="+mn-ea"/>
                <a:cs typeface="+mn-cs"/>
              </a:rPr>
              <a:t>Servicio de Asistencia de Protección Infantil, accesible a través de  </a:t>
            </a:r>
            <a:r>
              <a:rPr kumimoji="0" lang="es-ES" sz="2000" b="0" i="0" u="none" strike="noStrike" kern="1200" cap="none" spc="0" normalizeH="0" baseline="0" dirty="0">
                <a:ln>
                  <a:noFill/>
                </a:ln>
                <a:solidFill>
                  <a:schemeClr val="accent4"/>
                </a:solidFill>
                <a:effectLst/>
                <a:uLnTx/>
                <a:uFillTx/>
                <a:latin typeface="+mj-lt"/>
                <a:ea typeface="+mn-ea"/>
                <a:cs typeface="+mn-cs"/>
                <a:hlinkClick r:id="rId2">
                  <a:extLst>
                    <a:ext uri="{A12FA001-AC4F-418D-AE19-62706E023703}">
                      <ahyp:hlinkClr xmlns:ahyp="http://schemas.microsoft.com/office/drawing/2018/hyperlinkcolor" val="tx"/>
                    </a:ext>
                  </a:extLst>
                </a:hlinkClick>
              </a:rPr>
              <a:t>https://www.cpaor.net/HelpDesk</a:t>
            </a:r>
            <a:endParaRPr kumimoji="0" lang="es-ES" sz="2000" b="0" i="0" u="none" strike="noStrike" kern="1200" cap="none" spc="0" normalizeH="0" baseline="0" dirty="0">
              <a:ln>
                <a:noFill/>
              </a:ln>
              <a:solidFill>
                <a:schemeClr val="accent4"/>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schemeClr val="accent4"/>
                </a:solidFill>
                <a:effectLst/>
                <a:uLnTx/>
                <a:uFillTx/>
                <a:latin typeface="+mj-lt"/>
                <a:ea typeface="+mn-ea"/>
                <a:cs typeface="+mn-cs"/>
              </a:rPr>
              <a:t>Servicio de Asistencia sobre </a:t>
            </a:r>
            <a:r>
              <a:rPr kumimoji="0" lang="es-ES" sz="2000" b="0" i="0" u="none" strike="noStrike" kern="1200" cap="none" spc="0" normalizeH="0" baseline="0" dirty="0" err="1">
                <a:ln>
                  <a:noFill/>
                </a:ln>
                <a:solidFill>
                  <a:schemeClr val="accent4"/>
                </a:solidFill>
                <a:effectLst/>
                <a:uLnTx/>
                <a:uFillTx/>
                <a:latin typeface="+mj-lt"/>
                <a:ea typeface="+mn-ea"/>
                <a:cs typeface="+mn-cs"/>
              </a:rPr>
              <a:t>VG</a:t>
            </a:r>
            <a:r>
              <a:rPr kumimoji="0" lang="es-ES" sz="2000" b="0" i="0" u="none" strike="noStrike" kern="1200" cap="none" spc="0" normalizeH="0" baseline="0" dirty="0">
                <a:ln>
                  <a:noFill/>
                </a:ln>
                <a:solidFill>
                  <a:schemeClr val="accent4"/>
                </a:solidFill>
                <a:effectLst/>
                <a:uLnTx/>
                <a:uFillTx/>
                <a:latin typeface="+mj-lt"/>
                <a:ea typeface="+mn-ea"/>
                <a:cs typeface="+mn-cs"/>
              </a:rPr>
              <a:t>, accesible a través de  </a:t>
            </a:r>
            <a:r>
              <a:rPr kumimoji="0" lang="es-ES" sz="2000" b="0" i="0" u="none" strike="noStrike" kern="1200" cap="none" spc="0" normalizeH="0" baseline="0" dirty="0">
                <a:ln>
                  <a:noFill/>
                </a:ln>
                <a:solidFill>
                  <a:schemeClr val="accent4"/>
                </a:solidFill>
                <a:effectLst/>
                <a:uLnTx/>
                <a:uFillTx/>
                <a:latin typeface="+mj-lt"/>
                <a:ea typeface="+mn-ea"/>
                <a:cs typeface="+mn-cs"/>
                <a:hlinkClick r:id="rId3">
                  <a:extLst>
                    <a:ext uri="{A12FA001-AC4F-418D-AE19-62706E023703}">
                      <ahyp:hlinkClr xmlns:ahyp="http://schemas.microsoft.com/office/drawing/2018/hyperlinkcolor" val="tx"/>
                    </a:ext>
                  </a:extLst>
                </a:hlinkClick>
              </a:rPr>
              <a:t>http://www.sddirect.org.uk/our-work/gbv-in-emergencies-helpdesk/</a:t>
            </a:r>
            <a:endParaRPr kumimoji="0" lang="es-ES" sz="2000" b="0" i="0" u="none" strike="noStrike" kern="1200" cap="none" spc="0" normalizeH="0" baseline="0" dirty="0">
              <a:ln>
                <a:noFill/>
              </a:ln>
              <a:solidFill>
                <a:schemeClr val="accent4"/>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accent4"/>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accent4"/>
              </a:solidFill>
              <a:effectLst/>
              <a:uLnTx/>
              <a:uFillTx/>
              <a:latin typeface="+mj-lt"/>
              <a:ea typeface="+mn-ea"/>
              <a:cs typeface="+mn-cs"/>
            </a:endParaRPr>
          </a:p>
        </p:txBody>
      </p:sp>
      <p:sp>
        <p:nvSpPr>
          <p:cNvPr id="10" name="Title 1">
            <a:extLst>
              <a:ext uri="{FF2B5EF4-FFF2-40B4-BE49-F238E27FC236}">
                <a16:creationId xmlns:a16="http://schemas.microsoft.com/office/drawing/2014/main" id="{AE478E7B-7D48-4C73-853E-98F10DCAEF2A}"/>
              </a:ext>
            </a:extLst>
          </p:cNvPr>
          <p:cNvSpPr txBox="1">
            <a:spLocks/>
          </p:cNvSpPr>
          <p:nvPr/>
        </p:nvSpPr>
        <p:spPr>
          <a:xfrm>
            <a:off x="645694" y="2999995"/>
            <a:ext cx="10341143" cy="66173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cs typeface="Calibri"/>
              </a:rPr>
              <a:t>Para la Traducción y Adaptación de la Guía de Bolsillo de </a:t>
            </a:r>
            <a:r>
              <a:rPr lang="es-ES" sz="2800" b="1" dirty="0" err="1">
                <a:cs typeface="Calibri"/>
              </a:rPr>
              <a:t>VG</a:t>
            </a:r>
            <a:endParaRPr lang="en-US" sz="2800" b="1" dirty="0">
              <a:cs typeface="Calibri"/>
            </a:endParaRPr>
          </a:p>
        </p:txBody>
      </p:sp>
      <p:sp>
        <p:nvSpPr>
          <p:cNvPr id="11" name="Content Placeholder 2">
            <a:extLst>
              <a:ext uri="{FF2B5EF4-FFF2-40B4-BE49-F238E27FC236}">
                <a16:creationId xmlns:a16="http://schemas.microsoft.com/office/drawing/2014/main" id="{4DD10B05-4314-4A13-BE60-E2BB3A62B1FB}"/>
              </a:ext>
            </a:extLst>
          </p:cNvPr>
          <p:cNvSpPr txBox="1">
            <a:spLocks/>
          </p:cNvSpPr>
          <p:nvPr/>
        </p:nvSpPr>
        <p:spPr>
          <a:xfrm>
            <a:off x="645694" y="3661732"/>
            <a:ext cx="10515600" cy="1559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schemeClr val="accent4"/>
                </a:solidFill>
                <a:effectLst/>
                <a:uLnTx/>
                <a:uFillTx/>
                <a:latin typeface="+mj-lt"/>
                <a:ea typeface="+mn-ea"/>
                <a:cs typeface="+mn-cs"/>
              </a:rPr>
              <a:t>Consulte el </a:t>
            </a:r>
            <a:r>
              <a:rPr kumimoji="0" lang="es-ES" sz="2000" b="1" i="0" u="none" strike="noStrike" kern="1200" cap="none" spc="0" normalizeH="0" baseline="0" dirty="0">
                <a:ln>
                  <a:noFill/>
                </a:ln>
                <a:solidFill>
                  <a:schemeClr val="accent4"/>
                </a:solidFill>
                <a:effectLst/>
                <a:uLnTx/>
                <a:uFillTx/>
                <a:latin typeface="+mj-lt"/>
                <a:ea typeface="+mn-ea"/>
                <a:cs typeface="+mn-cs"/>
              </a:rPr>
              <a:t>soporte de traducción y adaptación de la Guía de Bolsillo sobre </a:t>
            </a:r>
            <a:r>
              <a:rPr kumimoji="0" lang="es-ES" sz="2000" b="1" i="0" u="none" strike="noStrike" kern="1200" cap="none" spc="0" normalizeH="0" baseline="0" dirty="0" err="1">
                <a:ln>
                  <a:noFill/>
                </a:ln>
                <a:solidFill>
                  <a:schemeClr val="accent4"/>
                </a:solidFill>
                <a:effectLst/>
                <a:uLnTx/>
                <a:uFillTx/>
                <a:latin typeface="+mj-lt"/>
                <a:ea typeface="+mn-ea"/>
                <a:cs typeface="+mn-cs"/>
              </a:rPr>
              <a:t>VG</a:t>
            </a:r>
            <a:r>
              <a:rPr kumimoji="0" lang="es-ES" sz="2000" b="0" i="0" u="none" strike="noStrike" kern="1200" cap="none" spc="0" normalizeH="0" baseline="0" dirty="0">
                <a:ln>
                  <a:noFill/>
                </a:ln>
                <a:solidFill>
                  <a:schemeClr val="accent4"/>
                </a:solidFill>
                <a:effectLst/>
                <a:uLnTx/>
                <a:uFillTx/>
                <a:latin typeface="+mj-lt"/>
                <a:ea typeface="+mn-ea"/>
                <a:cs typeface="+mn-cs"/>
              </a:rPr>
              <a:t>, en </a:t>
            </a:r>
            <a:r>
              <a:rPr kumimoji="0" lang="es-ES" sz="2000" b="0" i="0" u="none" strike="noStrike" kern="1200" cap="none" spc="0" normalizeH="0" baseline="0" dirty="0">
                <a:ln>
                  <a:noFill/>
                </a:ln>
                <a:solidFill>
                  <a:schemeClr val="accent4"/>
                </a:solidFill>
                <a:effectLst/>
                <a:uLnTx/>
                <a:uFillTx/>
                <a:latin typeface="+mj-lt"/>
                <a:ea typeface="+mn-ea"/>
                <a:cs typeface="+mn-cs"/>
                <a:hlinkClick r:id="rId4">
                  <a:extLst>
                    <a:ext uri="{A12FA001-AC4F-418D-AE19-62706E023703}">
                      <ahyp:hlinkClr xmlns:ahyp="http://schemas.microsoft.com/office/drawing/2018/hyperlinkcolor" val="tx"/>
                    </a:ext>
                  </a:extLst>
                </a:hlinkClick>
              </a:rPr>
              <a:t>https://gbvguidelines.org/wp/wp-content/uploads/2020/06/GBV-Pocket-Guide-Translation-SOP.pdf</a:t>
            </a:r>
            <a:r>
              <a:rPr kumimoji="0" lang="es-ES" sz="2000" b="0" i="0" u="none" strike="noStrike" kern="1200" cap="none" spc="0" normalizeH="0" baseline="0" dirty="0">
                <a:ln>
                  <a:noFill/>
                </a:ln>
                <a:solidFill>
                  <a:schemeClr val="accent4"/>
                </a:solidFill>
                <a:effectLst/>
                <a:uLnTx/>
                <a:uFillTx/>
                <a:latin typeface="+mj-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schemeClr val="accent4"/>
                </a:solidFill>
                <a:effectLst/>
                <a:uLnTx/>
                <a:uFillTx/>
                <a:latin typeface="+mj-lt"/>
                <a:ea typeface="+mn-ea"/>
                <a:cs typeface="+mn-cs"/>
              </a:rPr>
              <a:t>Luego, comuníquese con </a:t>
            </a:r>
            <a:r>
              <a:rPr kumimoji="0" lang="es-ES" sz="2000" b="1" i="0" u="none" strike="noStrike" kern="1200" cap="none" spc="0" normalizeH="0" baseline="0" dirty="0">
                <a:ln>
                  <a:noFill/>
                </a:ln>
                <a:solidFill>
                  <a:schemeClr val="accent4"/>
                </a:solidFill>
                <a:effectLst/>
                <a:uLnTx/>
                <a:uFillTx/>
                <a:latin typeface="+mj-lt"/>
                <a:ea typeface="+mn-ea"/>
                <a:cs typeface="+mn-cs"/>
              </a:rPr>
              <a:t>gbvpocketguide@gmail.com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accent4"/>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accent4"/>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accent4"/>
              </a:solidFill>
              <a:effectLst/>
              <a:uLnTx/>
              <a:uFillTx/>
              <a:latin typeface="+mj-lt"/>
              <a:ea typeface="+mn-ea"/>
              <a:cs typeface="+mn-cs"/>
            </a:endParaRPr>
          </a:p>
        </p:txBody>
      </p:sp>
      <p:sp>
        <p:nvSpPr>
          <p:cNvPr id="6" name="CuadroTexto 5">
            <a:extLst>
              <a:ext uri="{FF2B5EF4-FFF2-40B4-BE49-F238E27FC236}">
                <a16:creationId xmlns:a16="http://schemas.microsoft.com/office/drawing/2014/main" id="{261309CF-A420-4FCA-A283-FC794CBA5EBD}"/>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02169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E538E9-0505-48EB-BFA4-FE76FF547D52}"/>
              </a:ext>
            </a:extLst>
          </p:cNvPr>
          <p:cNvSpPr txBox="1">
            <a:spLocks/>
          </p:cNvSpPr>
          <p:nvPr/>
        </p:nvSpPr>
        <p:spPr>
          <a:xfrm>
            <a:off x="838200" y="584283"/>
            <a:ext cx="10515600" cy="6670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rgbClr val="791E77"/>
                </a:solidFill>
                <a:latin typeface="+mj-lt"/>
                <a:ea typeface="+mj-ea"/>
                <a:cs typeface="Calibri"/>
              </a:defRPr>
            </a:lvl1pPr>
          </a:lstStyle>
          <a:p>
            <a:pPr algn="ctr"/>
            <a:r>
              <a:rPr lang="es-ES" b="1" dirty="0">
                <a:latin typeface="Univers" panose="020B0503020202020204" pitchFamily="34" charset="0"/>
              </a:rPr>
              <a:t>¿VERDADERO O FALSO?</a:t>
            </a:r>
          </a:p>
        </p:txBody>
      </p:sp>
      <p:sp>
        <p:nvSpPr>
          <p:cNvPr id="5" name="Content Placeholder 5">
            <a:extLst>
              <a:ext uri="{FF2B5EF4-FFF2-40B4-BE49-F238E27FC236}">
                <a16:creationId xmlns:a16="http://schemas.microsoft.com/office/drawing/2014/main" id="{2F38FC7A-74DB-4729-82BA-0BDB57DE2B38}"/>
              </a:ext>
            </a:extLst>
          </p:cNvPr>
          <p:cNvSpPr txBox="1">
            <a:spLocks/>
          </p:cNvSpPr>
          <p:nvPr/>
        </p:nvSpPr>
        <p:spPr>
          <a:xfrm>
            <a:off x="577516" y="1518029"/>
            <a:ext cx="110369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s-ES" sz="2500" dirty="0">
                <a:solidFill>
                  <a:schemeClr val="accent4"/>
                </a:solidFill>
                <a:latin typeface="Univers" panose="020B0503020202020204" pitchFamily="34" charset="0"/>
              </a:rPr>
              <a:t>La violencia de género tiene sus raíces en un desequilibrio de poder</a:t>
            </a:r>
            <a:r>
              <a:rPr lang="en-US" sz="2500" dirty="0">
                <a:solidFill>
                  <a:schemeClr val="accent4"/>
                </a:solidFill>
                <a:latin typeface="Univers" panose="020B0503020202020204" pitchFamily="34" charset="0"/>
              </a:rPr>
              <a:t> </a:t>
            </a:r>
          </a:p>
          <a:p>
            <a:pPr marL="457200" indent="-457200">
              <a:buFont typeface="+mj-lt"/>
              <a:buAutoNum type="arabicPeriod"/>
            </a:pPr>
            <a:r>
              <a:rPr lang="es-ES" sz="2500" dirty="0">
                <a:solidFill>
                  <a:schemeClr val="accent4"/>
                </a:solidFill>
                <a:latin typeface="Univers" panose="020B0503020202020204" pitchFamily="34" charset="0"/>
              </a:rPr>
              <a:t>La violencia de género no siempre viola los derechos humanos</a:t>
            </a:r>
            <a:r>
              <a:rPr lang="en-US" sz="2500" dirty="0">
                <a:solidFill>
                  <a:schemeClr val="accent4"/>
                </a:solidFill>
                <a:latin typeface="Univers" panose="020B0503020202020204" pitchFamily="34" charset="0"/>
              </a:rPr>
              <a:t> </a:t>
            </a:r>
          </a:p>
          <a:p>
            <a:pPr marL="457200" indent="-457200">
              <a:buFont typeface="+mj-lt"/>
              <a:buAutoNum type="arabicPeriod"/>
            </a:pPr>
            <a:r>
              <a:rPr lang="es-ES" sz="2500" dirty="0">
                <a:solidFill>
                  <a:schemeClr val="accent4"/>
                </a:solidFill>
                <a:latin typeface="Univers" panose="020B0503020202020204" pitchFamily="34" charset="0"/>
              </a:rPr>
              <a:t>La violencia de género puede tener lugar con el consentimiento del sobreviviente</a:t>
            </a:r>
            <a:r>
              <a:rPr lang="en-US" sz="2500" dirty="0">
                <a:solidFill>
                  <a:schemeClr val="accent4"/>
                </a:solidFill>
                <a:latin typeface="Univers" panose="020B0503020202020204" pitchFamily="34" charset="0"/>
              </a:rPr>
              <a:t> </a:t>
            </a:r>
          </a:p>
          <a:p>
            <a:pPr marL="457200" indent="-457200">
              <a:buFont typeface="+mj-lt"/>
              <a:buAutoNum type="arabicPeriod"/>
            </a:pPr>
            <a:r>
              <a:rPr lang="es-ES" sz="2500" dirty="0">
                <a:solidFill>
                  <a:schemeClr val="accent4"/>
                </a:solidFill>
                <a:latin typeface="Univers" panose="020B0503020202020204" pitchFamily="34" charset="0"/>
              </a:rPr>
              <a:t>La violencia de género resulta en daño para el sobreviviente</a:t>
            </a:r>
            <a:r>
              <a:rPr lang="en-US" sz="2500" dirty="0">
                <a:solidFill>
                  <a:schemeClr val="accent4"/>
                </a:solidFill>
                <a:latin typeface="Univers" panose="020B0503020202020204" pitchFamily="34" charset="0"/>
              </a:rPr>
              <a:t> </a:t>
            </a:r>
          </a:p>
          <a:p>
            <a:pPr marL="457200" indent="-457200">
              <a:buFont typeface="+mj-lt"/>
              <a:buAutoNum type="arabicPeriod"/>
            </a:pPr>
            <a:r>
              <a:rPr lang="es-ES" sz="2500" dirty="0">
                <a:solidFill>
                  <a:schemeClr val="accent4"/>
                </a:solidFill>
                <a:latin typeface="Univers" panose="020B0503020202020204" pitchFamily="34" charset="0"/>
              </a:rPr>
              <a:t>El género de una persona puede determinar su nivel de poder</a:t>
            </a:r>
            <a:r>
              <a:rPr lang="en-US" sz="2500" dirty="0">
                <a:solidFill>
                  <a:schemeClr val="accent4"/>
                </a:solidFill>
                <a:latin typeface="Univers" panose="020B0503020202020204" pitchFamily="34" charset="0"/>
              </a:rPr>
              <a:t> </a:t>
            </a:r>
          </a:p>
          <a:p>
            <a:pPr marL="457200" indent="-457200">
              <a:buFont typeface="+mj-lt"/>
              <a:buAutoNum type="arabicPeriod"/>
            </a:pPr>
            <a:r>
              <a:rPr lang="es-ES" sz="2500" dirty="0">
                <a:solidFill>
                  <a:schemeClr val="accent4"/>
                </a:solidFill>
                <a:latin typeface="Univers" panose="020B0503020202020204" pitchFamily="34" charset="0"/>
              </a:rPr>
              <a:t>La violación de un hombre gay por soldados fronterizos es violencia de género</a:t>
            </a:r>
            <a:endParaRPr lang="en-US" sz="2500" dirty="0">
              <a:solidFill>
                <a:schemeClr val="accent4"/>
              </a:solidFill>
              <a:latin typeface="Univers" panose="020B0503020202020204" pitchFamily="34" charset="0"/>
            </a:endParaRPr>
          </a:p>
          <a:p>
            <a:pPr marL="457200" indent="-457200">
              <a:buFont typeface="+mj-lt"/>
              <a:buAutoNum type="arabicPeriod"/>
            </a:pPr>
            <a:endParaRPr lang="en-US" sz="2500" dirty="0">
              <a:solidFill>
                <a:schemeClr val="accent4"/>
              </a:solidFill>
              <a:latin typeface="Univers" panose="020B0503020202020204" pitchFamily="34" charset="0"/>
            </a:endParaRPr>
          </a:p>
          <a:p>
            <a:endParaRPr lang="en-US" sz="2500" dirty="0">
              <a:solidFill>
                <a:schemeClr val="accent4"/>
              </a:solidFill>
              <a:latin typeface="Univers" panose="020B0503020202020204" pitchFamily="34" charset="0"/>
            </a:endParaRPr>
          </a:p>
        </p:txBody>
      </p:sp>
      <p:sp>
        <p:nvSpPr>
          <p:cNvPr id="6" name="CuadroTexto 5">
            <a:extLst>
              <a:ext uri="{FF2B5EF4-FFF2-40B4-BE49-F238E27FC236}">
                <a16:creationId xmlns:a16="http://schemas.microsoft.com/office/drawing/2014/main" id="{F7A5678B-CACB-485F-8036-E5E8516F7C58}"/>
              </a:ext>
            </a:extLst>
          </p:cNvPr>
          <p:cNvSpPr txBox="1"/>
          <p:nvPr/>
        </p:nvSpPr>
        <p:spPr>
          <a:xfrm>
            <a:off x="942975" y="6381750"/>
            <a:ext cx="9639300" cy="307777"/>
          </a:xfrm>
          <a:prstGeom prst="rect">
            <a:avLst/>
          </a:prstGeom>
          <a:solidFill>
            <a:srgbClr val="E2C9DF"/>
          </a:solidFill>
        </p:spPr>
        <p:txBody>
          <a:bodyPr wrap="square" rtlCol="0">
            <a:spAutoFit/>
          </a:bodyPr>
          <a:lstStyle/>
          <a:p>
            <a:r>
              <a:rPr lang="es-ES" sz="1400" i="1" dirty="0"/>
              <a:t>Directrices para la Integración de las Intervenciones contra la Violencia de Género en la Acción Humanitaria</a:t>
            </a:r>
          </a:p>
        </p:txBody>
      </p:sp>
    </p:spTree>
    <p:extLst>
      <p:ext uri="{BB962C8B-B14F-4D97-AF65-F5344CB8AC3E}">
        <p14:creationId xmlns:p14="http://schemas.microsoft.com/office/powerpoint/2010/main" val="4094663600"/>
      </p:ext>
    </p:extLst>
  </p:cSld>
  <p:clrMapOvr>
    <a:masterClrMapping/>
  </p:clrMapOvr>
</p:sld>
</file>

<file path=ppt/theme/theme1.xml><?xml version="1.0" encoding="utf-8"?>
<a:theme xmlns:a="http://schemas.openxmlformats.org/drawingml/2006/main" name="Office Theme">
  <a:themeElements>
    <a:clrScheme name="GBV Guidelines">
      <a:dk1>
        <a:srgbClr val="E2C9DF"/>
      </a:dk1>
      <a:lt1>
        <a:srgbClr val="9F0D93"/>
      </a:lt1>
      <a:dk2>
        <a:srgbClr val="FFFEFF"/>
      </a:dk2>
      <a:lt2>
        <a:srgbClr val="CA92C4"/>
      </a:lt2>
      <a:accent1>
        <a:srgbClr val="B55AAC"/>
      </a:accent1>
      <a:accent2>
        <a:srgbClr val="91A5AF"/>
      </a:accent2>
      <a:accent3>
        <a:srgbClr val="A5A5A5"/>
      </a:accent3>
      <a:accent4>
        <a:srgbClr val="000000"/>
      </a:accent4>
      <a:accent5>
        <a:srgbClr val="7F7F7F"/>
      </a:accent5>
      <a:accent6>
        <a:srgbClr val="FFFFFF"/>
      </a:accent6>
      <a:hlink>
        <a:srgbClr val="FFFEFF"/>
      </a:hlink>
      <a:folHlink>
        <a:srgbClr val="B55AAC"/>
      </a:folHlink>
    </a:clrScheme>
    <a:fontScheme name="Custom 2">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BV Guidelines">
  <a:themeElements>
    <a:clrScheme name="GBV Guidelines">
      <a:dk1>
        <a:srgbClr val="E2C9DF"/>
      </a:dk1>
      <a:lt1>
        <a:srgbClr val="9F0D93"/>
      </a:lt1>
      <a:dk2>
        <a:srgbClr val="FFFEFF"/>
      </a:dk2>
      <a:lt2>
        <a:srgbClr val="CA92C4"/>
      </a:lt2>
      <a:accent1>
        <a:srgbClr val="B55AAC"/>
      </a:accent1>
      <a:accent2>
        <a:srgbClr val="91A5AF"/>
      </a:accent2>
      <a:accent3>
        <a:srgbClr val="A5A5A5"/>
      </a:accent3>
      <a:accent4>
        <a:srgbClr val="000000"/>
      </a:accent4>
      <a:accent5>
        <a:srgbClr val="7F7F7F"/>
      </a:accent5>
      <a:accent6>
        <a:srgbClr val="FFFFFF"/>
      </a:accent6>
      <a:hlink>
        <a:srgbClr val="FFFEFF"/>
      </a:hlink>
      <a:folHlink>
        <a:srgbClr val="B55AAC"/>
      </a:folHlink>
    </a:clrScheme>
    <a:fontScheme name="Custom 2">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BV Guidelines" id="{69716F58-ADB6-4F85-BC54-E4BAD227AFCB}" vid="{9782F057-223F-4004-AA08-0E14F660E6C5}"/>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8064</Words>
  <Application>Microsoft Office PowerPoint</Application>
  <PresentationFormat>Widescreen</PresentationFormat>
  <Paragraphs>593</Paragraphs>
  <Slides>83</Slides>
  <Notes>32</Notes>
  <HiddenSlides>0</HiddenSlides>
  <MMClips>7</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83</vt:i4>
      </vt:variant>
    </vt:vector>
  </HeadingPairs>
  <TitlesOfParts>
    <vt:vector size="95" baseType="lpstr">
      <vt:lpstr>Arial</vt:lpstr>
      <vt:lpstr>Arial Narrow</vt:lpstr>
      <vt:lpstr>Calibri</vt:lpstr>
      <vt:lpstr>Calibri Light</vt:lpstr>
      <vt:lpstr>Courier New</vt:lpstr>
      <vt:lpstr>Univers</vt:lpstr>
      <vt:lpstr>Wingdings</vt:lpstr>
      <vt:lpstr>Office Theme</vt:lpstr>
      <vt:lpstr>Custom Design</vt:lpstr>
      <vt:lpstr>GBV Guidelines</vt:lpstr>
      <vt:lpstr>1_Custom Design</vt:lpstr>
      <vt:lpstr>Image</vt:lpstr>
      <vt:lpstr>Cómo apoyar a los sobrevivientes de la violencia de género cuando un actor de la violencia de género no está disponible en su área</vt:lpstr>
      <vt:lpstr>PowerPoint Presentation</vt:lpstr>
      <vt:lpstr>PowerPoint Presentation</vt:lpstr>
      <vt:lpstr>PowerPoint Presentation</vt:lpstr>
      <vt:lpstr>PowerPoint Presentation</vt:lpstr>
      <vt:lpstr>PowerPoint Presentation</vt:lpstr>
      <vt:lpstr>PowerPoint Presentation</vt:lpstr>
      <vt:lpstr>RECAPITULANDO, LA VG ES:</vt:lpstr>
      <vt:lpstr>PowerPoint Presentation</vt:lpstr>
      <vt:lpstr>PowerPoint Presentation</vt:lpstr>
      <vt:lpstr>¿Por qué se agrava la VG en situaciones de emergencia?</vt:lpstr>
      <vt:lpstr>TEMA III: Comprender su rol como actor especializado no relacionado con la violencia de género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haría? (ejercicio opcional basado en escenarios)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Hanania</dc:creator>
  <cp:lastModifiedBy>Dina Hanania</cp:lastModifiedBy>
  <cp:revision>84</cp:revision>
  <cp:lastPrinted>2021-08-12T16:59:34Z</cp:lastPrinted>
  <dcterms:created xsi:type="dcterms:W3CDTF">2021-04-01T13:01:30Z</dcterms:created>
  <dcterms:modified xsi:type="dcterms:W3CDTF">2021-08-18T20:33:37Z</dcterms:modified>
</cp:coreProperties>
</file>