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5" r:id="rId1"/>
  </p:sldMasterIdLst>
  <p:notesMasterIdLst>
    <p:notesMasterId r:id="rId27"/>
  </p:notesMasterIdLst>
  <p:sldIdLst>
    <p:sldId id="256" r:id="rId2"/>
    <p:sldId id="510" r:id="rId3"/>
    <p:sldId id="631" r:id="rId4"/>
    <p:sldId id="609" r:id="rId5"/>
    <p:sldId id="598" r:id="rId6"/>
    <p:sldId id="619" r:id="rId7"/>
    <p:sldId id="620" r:id="rId8"/>
    <p:sldId id="621" r:id="rId9"/>
    <p:sldId id="639" r:id="rId10"/>
    <p:sldId id="623" r:id="rId11"/>
    <p:sldId id="556" r:id="rId12"/>
    <p:sldId id="633" r:id="rId13"/>
    <p:sldId id="635" r:id="rId14"/>
    <p:sldId id="636" r:id="rId15"/>
    <p:sldId id="550" r:id="rId16"/>
    <p:sldId id="637" r:id="rId17"/>
    <p:sldId id="638" r:id="rId18"/>
    <p:sldId id="622" r:id="rId19"/>
    <p:sldId id="614" r:id="rId20"/>
    <p:sldId id="602" r:id="rId21"/>
    <p:sldId id="603" r:id="rId22"/>
    <p:sldId id="624" r:id="rId23"/>
    <p:sldId id="625" r:id="rId24"/>
    <p:sldId id="634" r:id="rId25"/>
    <p:sldId id="630" r:id="rId26"/>
  </p:sldIdLst>
  <p:sldSz cx="9144000" cy="5715000" type="screen16x10"/>
  <p:notesSz cx="6858000" cy="9144000"/>
  <p:defaultTextStyle>
    <a:defPPr>
      <a:defRPr lang="en-US"/>
    </a:defPPr>
    <a:lvl1pPr marL="0" algn="l" defTabSz="713232" rtl="0" eaLnBrk="1" latinLnBrk="0" hangingPunct="1">
      <a:defRPr sz="1404" kern="1200">
        <a:solidFill>
          <a:schemeClr val="tx1"/>
        </a:solidFill>
        <a:latin typeface="+mn-lt"/>
        <a:ea typeface="+mn-ea"/>
        <a:cs typeface="+mn-cs"/>
      </a:defRPr>
    </a:lvl1pPr>
    <a:lvl2pPr marL="356616" algn="l" defTabSz="713232" rtl="0" eaLnBrk="1" latinLnBrk="0" hangingPunct="1">
      <a:defRPr sz="1404" kern="1200">
        <a:solidFill>
          <a:schemeClr val="tx1"/>
        </a:solidFill>
        <a:latin typeface="+mn-lt"/>
        <a:ea typeface="+mn-ea"/>
        <a:cs typeface="+mn-cs"/>
      </a:defRPr>
    </a:lvl2pPr>
    <a:lvl3pPr marL="713232" algn="l" defTabSz="713232" rtl="0" eaLnBrk="1" latinLnBrk="0" hangingPunct="1">
      <a:defRPr sz="1404" kern="1200">
        <a:solidFill>
          <a:schemeClr val="tx1"/>
        </a:solidFill>
        <a:latin typeface="+mn-lt"/>
        <a:ea typeface="+mn-ea"/>
        <a:cs typeface="+mn-cs"/>
      </a:defRPr>
    </a:lvl3pPr>
    <a:lvl4pPr marL="1069848" algn="l" defTabSz="713232" rtl="0" eaLnBrk="1" latinLnBrk="0" hangingPunct="1">
      <a:defRPr sz="1404" kern="1200">
        <a:solidFill>
          <a:schemeClr val="tx1"/>
        </a:solidFill>
        <a:latin typeface="+mn-lt"/>
        <a:ea typeface="+mn-ea"/>
        <a:cs typeface="+mn-cs"/>
      </a:defRPr>
    </a:lvl4pPr>
    <a:lvl5pPr marL="1426464" algn="l" defTabSz="713232" rtl="0" eaLnBrk="1" latinLnBrk="0" hangingPunct="1">
      <a:defRPr sz="1404" kern="1200">
        <a:solidFill>
          <a:schemeClr val="tx1"/>
        </a:solidFill>
        <a:latin typeface="+mn-lt"/>
        <a:ea typeface="+mn-ea"/>
        <a:cs typeface="+mn-cs"/>
      </a:defRPr>
    </a:lvl5pPr>
    <a:lvl6pPr marL="1783080" algn="l" defTabSz="713232" rtl="0" eaLnBrk="1" latinLnBrk="0" hangingPunct="1">
      <a:defRPr sz="1404" kern="1200">
        <a:solidFill>
          <a:schemeClr val="tx1"/>
        </a:solidFill>
        <a:latin typeface="+mn-lt"/>
        <a:ea typeface="+mn-ea"/>
        <a:cs typeface="+mn-cs"/>
      </a:defRPr>
    </a:lvl6pPr>
    <a:lvl7pPr marL="2139696" algn="l" defTabSz="713232" rtl="0" eaLnBrk="1" latinLnBrk="0" hangingPunct="1">
      <a:defRPr sz="1404" kern="1200">
        <a:solidFill>
          <a:schemeClr val="tx1"/>
        </a:solidFill>
        <a:latin typeface="+mn-lt"/>
        <a:ea typeface="+mn-ea"/>
        <a:cs typeface="+mn-cs"/>
      </a:defRPr>
    </a:lvl7pPr>
    <a:lvl8pPr marL="2496312" algn="l" defTabSz="713232" rtl="0" eaLnBrk="1" latinLnBrk="0" hangingPunct="1">
      <a:defRPr sz="1404" kern="1200">
        <a:solidFill>
          <a:schemeClr val="tx1"/>
        </a:solidFill>
        <a:latin typeface="+mn-lt"/>
        <a:ea typeface="+mn-ea"/>
        <a:cs typeface="+mn-cs"/>
      </a:defRPr>
    </a:lvl8pPr>
    <a:lvl9pPr marL="2852928" algn="l" defTabSz="713232" rtl="0" eaLnBrk="1" latinLnBrk="0" hangingPunct="1">
      <a:defRPr sz="1404"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800" userDrawn="1">
          <p15:clr>
            <a:srgbClr val="A4A3A4"/>
          </p15:clr>
        </p15:guide>
        <p15:guide id="2" pos="129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8D0D0"/>
    <a:srgbClr val="FCA8B0"/>
    <a:srgbClr val="B9819E"/>
    <a:srgbClr val="D0D8E9"/>
    <a:srgbClr val="00FF00"/>
    <a:srgbClr val="CDC08D"/>
    <a:srgbClr val="F0E0A4"/>
    <a:srgbClr val="CE4143"/>
    <a:srgbClr val="999999"/>
    <a:srgbClr val="D9757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010" autoAdjust="0"/>
    <p:restoredTop sz="90567" autoAdjust="0"/>
  </p:normalViewPr>
  <p:slideViewPr>
    <p:cSldViewPr>
      <p:cViewPr varScale="1">
        <p:scale>
          <a:sx n="132" d="100"/>
          <a:sy n="132" d="100"/>
        </p:scale>
        <p:origin x="1304" y="176"/>
      </p:cViewPr>
      <p:guideLst>
        <p:guide orient="horz" pos="1800"/>
        <p:guide pos="1296"/>
      </p:guideLst>
    </p:cSldViewPr>
  </p:slideViewPr>
  <p:outlineViewPr>
    <p:cViewPr>
      <p:scale>
        <a:sx n="33" d="100"/>
        <a:sy n="33" d="100"/>
      </p:scale>
      <p:origin x="0" y="0"/>
    </p:cViewPr>
  </p:outlin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9093253-51AE-4C40-AB6B-AA3A7DF4D210}" type="datetimeFigureOut">
              <a:rPr lang="en-US" smtClean="0"/>
              <a:pPr/>
              <a:t>1/14/25</a:t>
            </a:fld>
            <a:endParaRPr lang="en-US"/>
          </a:p>
        </p:txBody>
      </p:sp>
      <p:sp>
        <p:nvSpPr>
          <p:cNvPr id="4" name="Slide Image Placeholder 3"/>
          <p:cNvSpPr>
            <a:spLocks noGrp="1" noRot="1" noChangeAspect="1"/>
          </p:cNvSpPr>
          <p:nvPr>
            <p:ph type="sldImg" idx="2"/>
          </p:nvPr>
        </p:nvSpPr>
        <p:spPr>
          <a:xfrm>
            <a:off x="960438" y="1143000"/>
            <a:ext cx="49371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9729AB-B77D-48AE-AA10-D1BD2B4D03EA}" type="slidenum">
              <a:rPr lang="en-US" smtClean="0"/>
              <a:pPr/>
              <a:t>‹#›</a:t>
            </a:fld>
            <a:endParaRPr lang="en-US"/>
          </a:p>
        </p:txBody>
      </p:sp>
    </p:spTree>
    <p:extLst>
      <p:ext uri="{BB962C8B-B14F-4D97-AF65-F5344CB8AC3E}">
        <p14:creationId xmlns:p14="http://schemas.microsoft.com/office/powerpoint/2010/main" val="2560305392"/>
      </p:ext>
    </p:extLst>
  </p:cSld>
  <p:clrMap bg1="lt1" tx1="dk1" bg2="lt2" tx2="dk2" accent1="accent1" accent2="accent2" accent3="accent3" accent4="accent4" accent5="accent5" accent6="accent6" hlink="hlink" folHlink="folHlink"/>
  <p:notesStyle>
    <a:lvl1pPr marL="0" algn="l" defTabSz="713232" rtl="0" eaLnBrk="1" latinLnBrk="0" hangingPunct="1">
      <a:defRPr sz="936" kern="1200">
        <a:solidFill>
          <a:schemeClr val="tx1"/>
        </a:solidFill>
        <a:latin typeface="+mn-lt"/>
        <a:ea typeface="+mn-ea"/>
        <a:cs typeface="+mn-cs"/>
      </a:defRPr>
    </a:lvl1pPr>
    <a:lvl2pPr marL="356616" algn="l" defTabSz="713232" rtl="0" eaLnBrk="1" latinLnBrk="0" hangingPunct="1">
      <a:defRPr sz="936" kern="1200">
        <a:solidFill>
          <a:schemeClr val="tx1"/>
        </a:solidFill>
        <a:latin typeface="+mn-lt"/>
        <a:ea typeface="+mn-ea"/>
        <a:cs typeface="+mn-cs"/>
      </a:defRPr>
    </a:lvl2pPr>
    <a:lvl3pPr marL="713232" algn="l" defTabSz="713232" rtl="0" eaLnBrk="1" latinLnBrk="0" hangingPunct="1">
      <a:defRPr sz="936" kern="1200">
        <a:solidFill>
          <a:schemeClr val="tx1"/>
        </a:solidFill>
        <a:latin typeface="+mn-lt"/>
        <a:ea typeface="+mn-ea"/>
        <a:cs typeface="+mn-cs"/>
      </a:defRPr>
    </a:lvl3pPr>
    <a:lvl4pPr marL="1069848" algn="l" defTabSz="713232" rtl="0" eaLnBrk="1" latinLnBrk="0" hangingPunct="1">
      <a:defRPr sz="936" kern="1200">
        <a:solidFill>
          <a:schemeClr val="tx1"/>
        </a:solidFill>
        <a:latin typeface="+mn-lt"/>
        <a:ea typeface="+mn-ea"/>
        <a:cs typeface="+mn-cs"/>
      </a:defRPr>
    </a:lvl4pPr>
    <a:lvl5pPr marL="1426464" algn="l" defTabSz="713232" rtl="0" eaLnBrk="1" latinLnBrk="0" hangingPunct="1">
      <a:defRPr sz="936" kern="1200">
        <a:solidFill>
          <a:schemeClr val="tx1"/>
        </a:solidFill>
        <a:latin typeface="+mn-lt"/>
        <a:ea typeface="+mn-ea"/>
        <a:cs typeface="+mn-cs"/>
      </a:defRPr>
    </a:lvl5pPr>
    <a:lvl6pPr marL="1783080" algn="l" defTabSz="713232" rtl="0" eaLnBrk="1" latinLnBrk="0" hangingPunct="1">
      <a:defRPr sz="936" kern="1200">
        <a:solidFill>
          <a:schemeClr val="tx1"/>
        </a:solidFill>
        <a:latin typeface="+mn-lt"/>
        <a:ea typeface="+mn-ea"/>
        <a:cs typeface="+mn-cs"/>
      </a:defRPr>
    </a:lvl6pPr>
    <a:lvl7pPr marL="2139696" algn="l" defTabSz="713232" rtl="0" eaLnBrk="1" latinLnBrk="0" hangingPunct="1">
      <a:defRPr sz="936" kern="1200">
        <a:solidFill>
          <a:schemeClr val="tx1"/>
        </a:solidFill>
        <a:latin typeface="+mn-lt"/>
        <a:ea typeface="+mn-ea"/>
        <a:cs typeface="+mn-cs"/>
      </a:defRPr>
    </a:lvl7pPr>
    <a:lvl8pPr marL="2496312" algn="l" defTabSz="713232" rtl="0" eaLnBrk="1" latinLnBrk="0" hangingPunct="1">
      <a:defRPr sz="936" kern="1200">
        <a:solidFill>
          <a:schemeClr val="tx1"/>
        </a:solidFill>
        <a:latin typeface="+mn-lt"/>
        <a:ea typeface="+mn-ea"/>
        <a:cs typeface="+mn-cs"/>
      </a:defRPr>
    </a:lvl8pPr>
    <a:lvl9pPr marL="2852928" algn="l" defTabSz="713232" rtl="0" eaLnBrk="1" latinLnBrk="0" hangingPunct="1">
      <a:defRPr sz="936"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99729AB-B77D-48AE-AA10-D1BD2B4D03EA}"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or if you want to be pedantic, zero extension works only on </a:t>
            </a:r>
            <a:r>
              <a:rPr lang="en-US" i="1" dirty="0"/>
              <a:t>positive</a:t>
            </a:r>
            <a:r>
              <a:rPr lang="en-US" i="0" dirty="0"/>
              <a:t> signed integers and fails on negative ones. </a:t>
            </a:r>
          </a:p>
          <a:p>
            <a:pPr marL="171450" indent="-171450">
              <a:buFontTx/>
              <a:buChar char="-"/>
            </a:pPr>
            <a:r>
              <a:rPr lang="en-US" i="0" dirty="0"/>
              <a:t>but an operation that only works “some of the time” isn’t very useful, is it?</a:t>
            </a:r>
            <a:endParaRPr lang="en-US" dirty="0"/>
          </a:p>
        </p:txBody>
      </p:sp>
      <p:sp>
        <p:nvSpPr>
          <p:cNvPr id="4" name="Slide Number Placeholder 3"/>
          <p:cNvSpPr>
            <a:spLocks noGrp="1"/>
          </p:cNvSpPr>
          <p:nvPr>
            <p:ph type="sldNum" sz="quarter" idx="5"/>
          </p:nvPr>
        </p:nvSpPr>
        <p:spPr/>
        <p:txBody>
          <a:bodyPr/>
          <a:lstStyle/>
          <a:p>
            <a:fld id="{999729AB-B77D-48AE-AA10-D1BD2B4D03EA}" type="slidenum">
              <a:rPr lang="en-US" smtClean="0"/>
              <a:pPr/>
              <a:t>14</a:t>
            </a:fld>
            <a:endParaRPr lang="en-US"/>
          </a:p>
        </p:txBody>
      </p:sp>
    </p:spTree>
    <p:extLst>
      <p:ext uri="{BB962C8B-B14F-4D97-AF65-F5344CB8AC3E}">
        <p14:creationId xmlns:p14="http://schemas.microsoft.com/office/powerpoint/2010/main" val="3810310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sign extension is important because it preserves the sign and value of signed numbers!</a:t>
            </a:r>
          </a:p>
          <a:p>
            <a:pPr marL="171450" indent="-171450">
              <a:buFontTx/>
              <a:buChar char="-"/>
            </a:pPr>
            <a:r>
              <a:rPr lang="en-US" dirty="0"/>
              <a:t>if you think of the original MSB as having a value of “-m”, then because each place is 2 times the next lower place, adding a 1 in front of a negative number is like adding “-2m + m”, which is “-m”, which is what you started with. this generalizes to any number of 1s you put in front (e.g. adding 11 in front is like adding “-4m + 2m + m” which is “-m”).</a:t>
            </a:r>
          </a:p>
        </p:txBody>
      </p:sp>
      <p:sp>
        <p:nvSpPr>
          <p:cNvPr id="4" name="Slide Number Placeholder 3"/>
          <p:cNvSpPr>
            <a:spLocks noGrp="1"/>
          </p:cNvSpPr>
          <p:nvPr>
            <p:ph type="sldNum" sz="quarter" idx="10"/>
          </p:nvPr>
        </p:nvSpPr>
        <p:spPr/>
        <p:txBody>
          <a:bodyPr/>
          <a:lstStyle/>
          <a:p>
            <a:fld id="{999729AB-B77D-48AE-AA10-D1BD2B4D03EA}" type="slidenum">
              <a:rPr lang="en-US" smtClean="0"/>
              <a:pPr/>
              <a:t>15</a:t>
            </a:fld>
            <a:endParaRPr lang="en-US"/>
          </a:p>
        </p:txBody>
      </p:sp>
    </p:spTree>
    <p:extLst>
      <p:ext uri="{BB962C8B-B14F-4D97-AF65-F5344CB8AC3E}">
        <p14:creationId xmlns:p14="http://schemas.microsoft.com/office/powerpoint/2010/main" val="7788355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truncation doesn’t </a:t>
            </a:r>
            <a:r>
              <a:rPr lang="en-US" i="1" dirty="0"/>
              <a:t>always</a:t>
            </a:r>
            <a:r>
              <a:rPr lang="en-US" i="0" dirty="0"/>
              <a:t> give you a different value. the first example worked fine.</a:t>
            </a:r>
          </a:p>
          <a:p>
            <a:pPr marL="528066" lvl="1" indent="-171450">
              <a:buFontTx/>
              <a:buChar char="-"/>
            </a:pPr>
            <a:r>
              <a:rPr lang="en-US" i="0" dirty="0"/>
              <a:t>the rule is, “if the value fits into the range of representable values for the target number of bits, it will work, otherwise you will get strange results.” </a:t>
            </a:r>
          </a:p>
          <a:p>
            <a:pPr marL="528066" lvl="1" indent="-171450">
              <a:buFontTx/>
              <a:buChar char="-"/>
            </a:pPr>
            <a:r>
              <a:rPr lang="en-US" i="0" dirty="0"/>
              <a:t>in the first example, 9 is in the range of representable values for 4 bits (0 to 15), so it works. </a:t>
            </a:r>
          </a:p>
          <a:p>
            <a:pPr marL="528066" lvl="1" indent="-171450">
              <a:buFontTx/>
              <a:buChar char="-"/>
            </a:pPr>
            <a:r>
              <a:rPr lang="en-US" i="0" dirty="0"/>
              <a:t>but in the second example, 9 is </a:t>
            </a:r>
            <a:r>
              <a:rPr lang="en-US" i="1" dirty="0"/>
              <a:t>not</a:t>
            </a:r>
            <a:r>
              <a:rPr lang="en-US" i="0" dirty="0"/>
              <a:t> in the range of representable values for 3 bits (0 to 7), so it fails.</a:t>
            </a:r>
            <a:endParaRPr lang="en-US" dirty="0"/>
          </a:p>
        </p:txBody>
      </p:sp>
      <p:sp>
        <p:nvSpPr>
          <p:cNvPr id="4" name="Slide Number Placeholder 3"/>
          <p:cNvSpPr>
            <a:spLocks noGrp="1"/>
          </p:cNvSpPr>
          <p:nvPr>
            <p:ph type="sldNum" sz="quarter" idx="5"/>
          </p:nvPr>
        </p:nvSpPr>
        <p:spPr/>
        <p:txBody>
          <a:bodyPr/>
          <a:lstStyle/>
          <a:p>
            <a:fld id="{999729AB-B77D-48AE-AA10-D1BD2B4D03EA}" type="slidenum">
              <a:rPr lang="en-US" smtClean="0"/>
              <a:pPr/>
              <a:t>16</a:t>
            </a:fld>
            <a:endParaRPr lang="en-US"/>
          </a:p>
        </p:txBody>
      </p:sp>
    </p:spTree>
    <p:extLst>
      <p:ext uri="{BB962C8B-B14F-4D97-AF65-F5344CB8AC3E}">
        <p14:creationId xmlns:p14="http://schemas.microsoft.com/office/powerpoint/2010/main" val="8489445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remember modulo gives you the </a:t>
            </a:r>
            <a:r>
              <a:rPr lang="en-US" i="1" dirty="0"/>
              <a:t>remainder after dividing. </a:t>
            </a:r>
            <a:r>
              <a:rPr lang="en-US" i="0" dirty="0"/>
              <a:t>so when I say “modulo 2</a:t>
            </a:r>
            <a:r>
              <a:rPr lang="en-US" i="0" baseline="30000" dirty="0"/>
              <a:t>n</a:t>
            </a:r>
            <a:r>
              <a:rPr lang="en-US" i="0" dirty="0"/>
              <a:t>”, that means “the remainder after you divide by 2</a:t>
            </a:r>
            <a:r>
              <a:rPr lang="en-US" i="0" baseline="30000" dirty="0"/>
              <a:t>n</a:t>
            </a:r>
            <a:r>
              <a:rPr lang="en-US" i="0" dirty="0"/>
              <a:t>.”</a:t>
            </a:r>
          </a:p>
          <a:p>
            <a:pPr marL="171450" indent="-171450">
              <a:buFontTx/>
              <a:buChar char="-"/>
            </a:pPr>
            <a:r>
              <a:rPr lang="en-US" i="0" dirty="0"/>
              <a:t>1111</a:t>
            </a:r>
            <a:r>
              <a:rPr lang="en-US" i="0" baseline="-25000" dirty="0"/>
              <a:t>2</a:t>
            </a:r>
            <a:r>
              <a:rPr lang="en-US" i="0" dirty="0"/>
              <a:t> + 0001</a:t>
            </a:r>
            <a:r>
              <a:rPr lang="en-US" i="0" baseline="-25000" dirty="0"/>
              <a:t>2</a:t>
            </a:r>
            <a:r>
              <a:rPr lang="en-US" i="0" dirty="0"/>
              <a:t> = 10000</a:t>
            </a:r>
            <a:r>
              <a:rPr lang="en-US" i="0" baseline="-25000" dirty="0"/>
              <a:t>2</a:t>
            </a:r>
            <a:r>
              <a:rPr lang="en-US" i="0" dirty="0"/>
              <a:t>, but truncated to 4 bits, it’s 0000</a:t>
            </a:r>
            <a:r>
              <a:rPr lang="en-US" i="0" baseline="-25000" dirty="0"/>
              <a:t>2</a:t>
            </a:r>
            <a:r>
              <a:rPr lang="en-US" i="0" dirty="0"/>
              <a:t>, because it’s modulo 2</a:t>
            </a:r>
            <a:r>
              <a:rPr lang="en-US" i="0" baseline="30000" dirty="0"/>
              <a:t>4</a:t>
            </a:r>
            <a:r>
              <a:rPr lang="en-US" i="0" dirty="0"/>
              <a:t> = 16!</a:t>
            </a:r>
          </a:p>
        </p:txBody>
      </p:sp>
      <p:sp>
        <p:nvSpPr>
          <p:cNvPr id="4" name="Slide Number Placeholder 3"/>
          <p:cNvSpPr>
            <a:spLocks noGrp="1"/>
          </p:cNvSpPr>
          <p:nvPr>
            <p:ph type="sldNum" sz="quarter" idx="5"/>
          </p:nvPr>
        </p:nvSpPr>
        <p:spPr/>
        <p:txBody>
          <a:bodyPr/>
          <a:lstStyle/>
          <a:p>
            <a:fld id="{999729AB-B77D-48AE-AA10-D1BD2B4D03EA}" type="slidenum">
              <a:rPr lang="en-US" smtClean="0"/>
              <a:pPr/>
              <a:t>17</a:t>
            </a:fld>
            <a:endParaRPr lang="en-US"/>
          </a:p>
        </p:txBody>
      </p:sp>
    </p:spTree>
    <p:extLst>
      <p:ext uri="{BB962C8B-B14F-4D97-AF65-F5344CB8AC3E}">
        <p14:creationId xmlns:p14="http://schemas.microsoft.com/office/powerpoint/2010/main" val="28825457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 there’s an interactive version of this on my page! Materials, Reference, The Number Circle. </a:t>
            </a:r>
          </a:p>
          <a:p>
            <a:r>
              <a:rPr lang="en-US" baseline="0" dirty="0"/>
              <a:t>- -2 + 5 takes us to 3, which is correct</a:t>
            </a:r>
            <a:r>
              <a:rPr lang="mr-IN" baseline="0" dirty="0"/>
              <a:t>…</a:t>
            </a:r>
            <a:r>
              <a:rPr lang="en-US" baseline="0" dirty="0"/>
              <a:t> interesting</a:t>
            </a:r>
          </a:p>
          <a:p>
            <a:pPr marL="0" marR="0" indent="0" algn="l" defTabSz="713232" rtl="0" eaLnBrk="1" fontAlgn="auto" latinLnBrk="0" hangingPunct="1">
              <a:lnSpc>
                <a:spcPct val="100000"/>
              </a:lnSpc>
              <a:spcBef>
                <a:spcPts val="0"/>
              </a:spcBef>
              <a:spcAft>
                <a:spcPts val="0"/>
              </a:spcAft>
              <a:buClrTx/>
              <a:buSzTx/>
              <a:buFontTx/>
              <a:buNone/>
              <a:tabLst/>
              <a:defRPr/>
            </a:pPr>
            <a:r>
              <a:rPr lang="en-US" dirty="0"/>
              <a:t>- 14 + 5 takes us to 3, which is weird,</a:t>
            </a:r>
            <a:r>
              <a:rPr lang="en-US" baseline="0" dirty="0"/>
              <a:t> but makes sense in this number circle</a:t>
            </a:r>
          </a:p>
          <a:p>
            <a:pPr marL="0" marR="0" indent="0" algn="l" defTabSz="713232" rtl="0" eaLnBrk="1" fontAlgn="auto" latinLnBrk="0" hangingPunct="1">
              <a:lnSpc>
                <a:spcPct val="100000"/>
              </a:lnSpc>
              <a:spcBef>
                <a:spcPts val="0"/>
              </a:spcBef>
              <a:spcAft>
                <a:spcPts val="0"/>
              </a:spcAft>
              <a:buClrTx/>
              <a:buSzTx/>
              <a:buFontTx/>
              <a:buNone/>
              <a:tabLst/>
              <a:defRPr/>
            </a:pPr>
            <a:r>
              <a:rPr lang="en-US" baseline="0" dirty="0"/>
              <a:t>	- this is modular arithmetic: we say 14 + 5 = 3 </a:t>
            </a:r>
            <a:r>
              <a:rPr lang="en-US" i="1" baseline="0" dirty="0"/>
              <a:t>mod</a:t>
            </a:r>
            <a:r>
              <a:rPr lang="en-US" baseline="0" dirty="0"/>
              <a:t> 16.</a:t>
            </a:r>
          </a:p>
          <a:p>
            <a:pPr marL="0" marR="0" indent="0" algn="l" defTabSz="713232" rtl="0" eaLnBrk="1" fontAlgn="auto" latinLnBrk="0" hangingPunct="1">
              <a:lnSpc>
                <a:spcPct val="100000"/>
              </a:lnSpc>
              <a:spcBef>
                <a:spcPts val="0"/>
              </a:spcBef>
              <a:spcAft>
                <a:spcPts val="0"/>
              </a:spcAft>
              <a:buClrTx/>
              <a:buSzTx/>
              <a:buFontTx/>
              <a:buNone/>
              <a:tabLst/>
              <a:defRPr/>
            </a:pPr>
            <a:r>
              <a:rPr lang="en-US" baseline="0" dirty="0"/>
              <a:t>- negation </a:t>
            </a:r>
            <a:r>
              <a:rPr lang="en-US" i="1" baseline="0" dirty="0"/>
              <a:t>mirrors</a:t>
            </a:r>
            <a:r>
              <a:rPr lang="en-US" i="0" baseline="0" dirty="0"/>
              <a:t> across the vertical axis</a:t>
            </a:r>
          </a:p>
          <a:p>
            <a:pPr marL="0" marR="0" indent="0" algn="l" defTabSz="713232" rtl="0" eaLnBrk="1" fontAlgn="auto" latinLnBrk="0" hangingPunct="1">
              <a:lnSpc>
                <a:spcPct val="100000"/>
              </a:lnSpc>
              <a:spcBef>
                <a:spcPts val="0"/>
              </a:spcBef>
              <a:spcAft>
                <a:spcPts val="0"/>
              </a:spcAft>
              <a:buClrTx/>
              <a:buSzTx/>
              <a:buFontTx/>
              <a:buNone/>
              <a:tabLst/>
              <a:defRPr/>
            </a:pPr>
            <a:r>
              <a:rPr lang="en-US" i="0" baseline="0" dirty="0"/>
              <a:t>	- so 0 is its own mirror, and so is the most-negative-integer!</a:t>
            </a:r>
            <a:endParaRPr lang="en-US" baseline="0" dirty="0"/>
          </a:p>
        </p:txBody>
      </p:sp>
      <p:sp>
        <p:nvSpPr>
          <p:cNvPr id="4" name="Slide Number Placeholder 3"/>
          <p:cNvSpPr>
            <a:spLocks noGrp="1"/>
          </p:cNvSpPr>
          <p:nvPr>
            <p:ph type="sldNum" sz="quarter" idx="10"/>
          </p:nvPr>
        </p:nvSpPr>
        <p:spPr/>
        <p:txBody>
          <a:bodyPr/>
          <a:lstStyle/>
          <a:p>
            <a:fld id="{999729AB-B77D-48AE-AA10-D1BD2B4D03EA}" type="slidenum">
              <a:rPr lang="en-US" smtClean="0"/>
              <a:pPr/>
              <a:t>18</a:t>
            </a:fld>
            <a:endParaRPr lang="en-US"/>
          </a:p>
        </p:txBody>
      </p:sp>
    </p:spTree>
    <p:extLst>
      <p:ext uri="{BB962C8B-B14F-4D97-AF65-F5344CB8AC3E}">
        <p14:creationId xmlns:p14="http://schemas.microsoft.com/office/powerpoint/2010/main" val="5861141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99729AB-B77D-48AE-AA10-D1BD2B4D03EA}" type="slidenum">
              <a:rPr lang="en-US" smtClean="0"/>
              <a:pPr/>
              <a:t>20</a:t>
            </a:fld>
            <a:endParaRPr lang="en-US"/>
          </a:p>
        </p:txBody>
      </p:sp>
    </p:spTree>
    <p:extLst>
      <p:ext uri="{BB962C8B-B14F-4D97-AF65-F5344CB8AC3E}">
        <p14:creationId xmlns:p14="http://schemas.microsoft.com/office/powerpoint/2010/main" val="32108107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4</a:t>
            </a:r>
            <a:r>
              <a:rPr lang="en-US" baseline="-25000" dirty="0"/>
              <a:t>10</a:t>
            </a:r>
            <a:r>
              <a:rPr lang="en-US" dirty="0"/>
              <a:t> = 0100</a:t>
            </a:r>
            <a:r>
              <a:rPr lang="en-US" baseline="-25000" dirty="0"/>
              <a:t>2</a:t>
            </a:r>
            <a:r>
              <a:rPr lang="en-US" dirty="0"/>
              <a:t>, and when we flip that we get 1011</a:t>
            </a:r>
            <a:r>
              <a:rPr lang="en-US" baseline="-25000" dirty="0"/>
              <a:t>2</a:t>
            </a:r>
            <a:r>
              <a:rPr lang="en-US" dirty="0"/>
              <a:t> = 11</a:t>
            </a:r>
            <a:r>
              <a:rPr lang="en-US" baseline="-25000" dirty="0"/>
              <a:t>10</a:t>
            </a:r>
            <a:r>
              <a:rPr lang="en-US" dirty="0"/>
              <a:t>, then + 1 = 12</a:t>
            </a:r>
            <a:r>
              <a:rPr lang="en-US" baseline="-25000" dirty="0"/>
              <a:t>10</a:t>
            </a:r>
            <a:r>
              <a:rPr lang="en-US" dirty="0"/>
              <a:t>.</a:t>
            </a:r>
          </a:p>
          <a:p>
            <a:pPr marL="171450" indent="-171450">
              <a:buFontTx/>
              <a:buChar char="-"/>
            </a:pPr>
            <a:r>
              <a:rPr lang="en-US" dirty="0"/>
              <a:t>well... the carry out from the MSB isn’t ALWAYS thrown out. later in the course we’ll learn more about what it indicates.</a:t>
            </a:r>
          </a:p>
        </p:txBody>
      </p:sp>
      <p:sp>
        <p:nvSpPr>
          <p:cNvPr id="4" name="Slide Number Placeholder 3"/>
          <p:cNvSpPr>
            <a:spLocks noGrp="1"/>
          </p:cNvSpPr>
          <p:nvPr>
            <p:ph type="sldNum" sz="quarter" idx="10"/>
          </p:nvPr>
        </p:nvSpPr>
        <p:spPr/>
        <p:txBody>
          <a:bodyPr/>
          <a:lstStyle/>
          <a:p>
            <a:fld id="{999729AB-B77D-48AE-AA10-D1BD2B4D03EA}" type="slidenum">
              <a:rPr lang="en-US" smtClean="0"/>
              <a:pPr/>
              <a:t>23</a:t>
            </a:fld>
            <a:endParaRPr lang="en-US"/>
          </a:p>
        </p:txBody>
      </p:sp>
    </p:spTree>
    <p:extLst>
      <p:ext uri="{BB962C8B-B14F-4D97-AF65-F5344CB8AC3E}">
        <p14:creationId xmlns:p14="http://schemas.microsoft.com/office/powerpoint/2010/main" val="24486263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99729AB-B77D-48AE-AA10-D1BD2B4D03EA}" type="slidenum">
              <a:rPr lang="en-US" smtClean="0"/>
              <a:pPr/>
              <a:t>24</a:t>
            </a:fld>
            <a:endParaRPr lang="en-US"/>
          </a:p>
        </p:txBody>
      </p:sp>
    </p:spTree>
    <p:extLst>
      <p:ext uri="{BB962C8B-B14F-4D97-AF65-F5344CB8AC3E}">
        <p14:creationId xmlns:p14="http://schemas.microsoft.com/office/powerpoint/2010/main" val="16090977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you look at the sign bit (MSB)!</a:t>
            </a:r>
          </a:p>
          <a:p>
            <a:pPr marL="171450" indent="-171450">
              <a:buFontTx/>
              <a:buChar char="-"/>
            </a:pPr>
            <a:r>
              <a:rPr lang="en-US" dirty="0"/>
              <a:t>the </a:t>
            </a:r>
            <a:r>
              <a:rPr lang="en-US" dirty="0" err="1"/>
              <a:t>Comparable.compareTo</a:t>
            </a:r>
            <a:r>
              <a:rPr lang="en-US" dirty="0"/>
              <a:t>() method uses this convention for the return value. </a:t>
            </a:r>
            <a:r>
              <a:rPr lang="en-US" dirty="0" err="1"/>
              <a:t>a.compareTo</a:t>
            </a:r>
            <a:r>
              <a:rPr lang="en-US" dirty="0"/>
              <a:t>(b) is positive if a &gt; b, negative if a &lt; b, and 0 if a == b. (in C, </a:t>
            </a:r>
            <a:r>
              <a:rPr lang="en-US" dirty="0" err="1"/>
              <a:t>strcmp</a:t>
            </a:r>
            <a:r>
              <a:rPr lang="en-US" dirty="0"/>
              <a:t>() also uses this convention.)</a:t>
            </a:r>
          </a:p>
        </p:txBody>
      </p:sp>
      <p:sp>
        <p:nvSpPr>
          <p:cNvPr id="4" name="Slide Number Placeholder 3"/>
          <p:cNvSpPr>
            <a:spLocks noGrp="1"/>
          </p:cNvSpPr>
          <p:nvPr>
            <p:ph type="sldNum" sz="quarter" idx="5"/>
          </p:nvPr>
        </p:nvSpPr>
        <p:spPr/>
        <p:txBody>
          <a:bodyPr/>
          <a:lstStyle/>
          <a:p>
            <a:fld id="{999729AB-B77D-48AE-AA10-D1BD2B4D03EA}" type="slidenum">
              <a:rPr lang="en-US" smtClean="0"/>
              <a:pPr/>
              <a:t>25</a:t>
            </a:fld>
            <a:endParaRPr lang="en-US"/>
          </a:p>
        </p:txBody>
      </p:sp>
    </p:spTree>
    <p:extLst>
      <p:ext uri="{BB962C8B-B14F-4D97-AF65-F5344CB8AC3E}">
        <p14:creationId xmlns:p14="http://schemas.microsoft.com/office/powerpoint/2010/main" val="39783097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99729AB-B77D-48AE-AA10-D1BD2B4D03EA}" type="slidenum">
              <a:rPr lang="en-US" smtClean="0"/>
              <a:pPr/>
              <a:t>2</a:t>
            </a:fld>
            <a:endParaRPr lang="en-US"/>
          </a:p>
        </p:txBody>
      </p:sp>
    </p:spTree>
    <p:extLst>
      <p:ext uri="{BB962C8B-B14F-4D97-AF65-F5344CB8AC3E}">
        <p14:creationId xmlns:p14="http://schemas.microsoft.com/office/powerpoint/2010/main" val="5960739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we write the sign in front</a:t>
            </a:r>
            <a:r>
              <a:rPr lang="mr-IN" dirty="0"/>
              <a:t>…</a:t>
            </a:r>
            <a:r>
              <a:rPr lang="en-US" dirty="0"/>
              <a:t>there are only two signs</a:t>
            </a:r>
            <a:r>
              <a:rPr lang="mr-IN" dirty="0"/>
              <a:t>…</a:t>
            </a:r>
            <a:endParaRPr lang="en-US" baseline="0" dirty="0"/>
          </a:p>
          <a:p>
            <a:r>
              <a:rPr lang="en-US" baseline="0" dirty="0"/>
              <a:t>- so </a:t>
            </a:r>
            <a:r>
              <a:rPr lang="en-US" dirty="0"/>
              <a:t>we could represent the sign with one bit,</a:t>
            </a:r>
            <a:r>
              <a:rPr lang="en-US" baseline="0" dirty="0"/>
              <a:t> </a:t>
            </a:r>
            <a:r>
              <a:rPr lang="en-US" dirty="0"/>
              <a:t>and use the </a:t>
            </a:r>
            <a:r>
              <a:rPr lang="en-US" b="1" dirty="0"/>
              <a:t>MSB</a:t>
            </a:r>
            <a:r>
              <a:rPr lang="en-US" b="1" baseline="0" dirty="0"/>
              <a:t> </a:t>
            </a:r>
            <a:r>
              <a:rPr lang="en-US" b="0" baseline="0" dirty="0"/>
              <a:t>as that sign bit</a:t>
            </a:r>
          </a:p>
          <a:p>
            <a:r>
              <a:rPr lang="en-US" b="0" baseline="0" dirty="0"/>
              <a:t>- you have to know how many bits the number is before knowing where the sign bit is.</a:t>
            </a:r>
          </a:p>
          <a:p>
            <a:r>
              <a:rPr lang="en-US" b="0" baseline="0" dirty="0"/>
              <a:t>	- this is why I've been writing leading 0s.</a:t>
            </a:r>
          </a:p>
        </p:txBody>
      </p:sp>
      <p:sp>
        <p:nvSpPr>
          <p:cNvPr id="4" name="Slide Number Placeholder 3"/>
          <p:cNvSpPr>
            <a:spLocks noGrp="1"/>
          </p:cNvSpPr>
          <p:nvPr>
            <p:ph type="sldNum" sz="quarter" idx="10"/>
          </p:nvPr>
        </p:nvSpPr>
        <p:spPr/>
        <p:txBody>
          <a:bodyPr/>
          <a:lstStyle/>
          <a:p>
            <a:fld id="{999729AB-B77D-48AE-AA10-D1BD2B4D03EA}" type="slidenum">
              <a:rPr lang="en-US" smtClean="0"/>
              <a:pPr/>
              <a:t>4</a:t>
            </a:fld>
            <a:endParaRPr lang="en-US"/>
          </a:p>
        </p:txBody>
      </p:sp>
    </p:spTree>
    <p:extLst>
      <p:ext uri="{BB962C8B-B14F-4D97-AF65-F5344CB8AC3E}">
        <p14:creationId xmlns:p14="http://schemas.microsoft.com/office/powerpoint/2010/main" val="5592035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having two zeroes is</a:t>
            </a:r>
            <a:r>
              <a:rPr lang="mr-IN" dirty="0"/>
              <a:t>…</a:t>
            </a:r>
            <a:r>
              <a:rPr lang="en-US" dirty="0"/>
              <a:t> a huge pain in</a:t>
            </a:r>
            <a:r>
              <a:rPr lang="en-US" baseline="0" dirty="0"/>
              <a:t> the ass (and that's an understatement)</a:t>
            </a:r>
          </a:p>
          <a:p>
            <a:pPr marL="171450" indent="-171450">
              <a:buFontTx/>
              <a:buChar char="-"/>
            </a:pPr>
            <a:r>
              <a:rPr lang="en-US" baseline="0" dirty="0"/>
              <a:t>zero is a super common number and having to special-case for it everywhere is not great.</a:t>
            </a:r>
          </a:p>
          <a:p>
            <a:pPr marL="171450" indent="-171450">
              <a:buFontTx/>
              <a:buChar char="-"/>
            </a:pPr>
            <a:r>
              <a:rPr lang="en-US" baseline="0" dirty="0"/>
              <a:t>the arithmetic is more difficult because you have to have special cases depending on the signs of the inputs (add in some cases, subtract in others, adjust the sign of the output appropriately). a computer has to be built to apply those rules in the right cases, and it’s just a lot of extra work.</a:t>
            </a:r>
          </a:p>
          <a:p>
            <a:endParaRPr lang="en-US" baseline="0" dirty="0"/>
          </a:p>
        </p:txBody>
      </p:sp>
      <p:sp>
        <p:nvSpPr>
          <p:cNvPr id="4" name="Slide Number Placeholder 3"/>
          <p:cNvSpPr>
            <a:spLocks noGrp="1"/>
          </p:cNvSpPr>
          <p:nvPr>
            <p:ph type="sldNum" sz="quarter" idx="10"/>
          </p:nvPr>
        </p:nvSpPr>
        <p:spPr/>
        <p:txBody>
          <a:bodyPr/>
          <a:lstStyle/>
          <a:p>
            <a:fld id="{999729AB-B77D-48AE-AA10-D1BD2B4D03EA}" type="slidenum">
              <a:rPr lang="en-US" smtClean="0"/>
              <a:pPr/>
              <a:t>5</a:t>
            </a:fld>
            <a:endParaRPr lang="en-US"/>
          </a:p>
        </p:txBody>
      </p:sp>
    </p:spTree>
    <p:extLst>
      <p:ext uri="{BB962C8B-B14F-4D97-AF65-F5344CB8AC3E}">
        <p14:creationId xmlns:p14="http://schemas.microsoft.com/office/powerpoint/2010/main" val="8904124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thanks to previous student Stevie </a:t>
            </a:r>
            <a:r>
              <a:rPr lang="en-US" dirty="0" err="1"/>
              <a:t>Priller</a:t>
            </a:r>
            <a:r>
              <a:rPr lang="en-US" dirty="0"/>
              <a:t> for sharing this insight</a:t>
            </a:r>
          </a:p>
          <a:p>
            <a:r>
              <a:rPr lang="en-US" dirty="0"/>
              <a:t>- it's -128 + 16 + 4 + 2 = </a:t>
            </a:r>
            <a:r>
              <a:rPr lang="en-US" b="1" dirty="0"/>
              <a:t>-106</a:t>
            </a:r>
          </a:p>
          <a:p>
            <a:r>
              <a:rPr lang="en-US" b="0" dirty="0"/>
              <a:t>- in the Long Long Ago, both s-m and </a:t>
            </a:r>
            <a:r>
              <a:rPr lang="en-US" b="0" i="1" dirty="0"/>
              <a:t>1's</a:t>
            </a:r>
            <a:r>
              <a:rPr lang="en-US" b="0" i="0" dirty="0"/>
              <a:t> complement were used for </a:t>
            </a:r>
            <a:r>
              <a:rPr lang="en-US" b="0" i="0" dirty="0" err="1"/>
              <a:t>ints</a:t>
            </a:r>
            <a:r>
              <a:rPr lang="en-US" b="0" i="0" dirty="0"/>
              <a:t>… but 2's </a:t>
            </a:r>
            <a:r>
              <a:rPr lang="en-US" b="0" i="0" dirty="0" err="1"/>
              <a:t>compl</a:t>
            </a:r>
            <a:r>
              <a:rPr lang="en-US" b="0" i="0" dirty="0"/>
              <a:t> won. cause it's best.</a:t>
            </a:r>
            <a:endParaRPr lang="en-US" b="0" dirty="0"/>
          </a:p>
        </p:txBody>
      </p:sp>
      <p:sp>
        <p:nvSpPr>
          <p:cNvPr id="4" name="Slide Number Placeholder 3"/>
          <p:cNvSpPr>
            <a:spLocks noGrp="1"/>
          </p:cNvSpPr>
          <p:nvPr>
            <p:ph type="sldNum" sz="quarter" idx="10"/>
          </p:nvPr>
        </p:nvSpPr>
        <p:spPr/>
        <p:txBody>
          <a:bodyPr/>
          <a:lstStyle/>
          <a:p>
            <a:fld id="{999729AB-B77D-48AE-AA10-D1BD2B4D03EA}" type="slidenum">
              <a:rPr lang="en-US" smtClean="0"/>
              <a:pPr/>
              <a:t>6</a:t>
            </a:fld>
            <a:endParaRPr lang="en-US"/>
          </a:p>
        </p:txBody>
      </p:sp>
    </p:spTree>
    <p:extLst>
      <p:ext uri="{BB962C8B-B14F-4D97-AF65-F5344CB8AC3E}">
        <p14:creationId xmlns:p14="http://schemas.microsoft.com/office/powerpoint/2010/main" val="6275292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9729AB-B77D-48AE-AA10-D1BD2B4D03EA}" type="slidenum">
              <a:rPr lang="en-US" smtClean="0"/>
              <a:pPr/>
              <a:t>7</a:t>
            </a:fld>
            <a:endParaRPr lang="en-US"/>
          </a:p>
        </p:txBody>
      </p:sp>
    </p:spTree>
    <p:extLst>
      <p:ext uri="{BB962C8B-B14F-4D97-AF65-F5344CB8AC3E}">
        <p14:creationId xmlns:p14="http://schemas.microsoft.com/office/powerpoint/2010/main" val="30171254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flip(0001) = 1110; then add 1 to get 1111. that's -1.</a:t>
            </a:r>
          </a:p>
          <a:p>
            <a:r>
              <a:rPr lang="en-US" dirty="0"/>
              <a:t>	- to get back, flip(1111) is 0000; then add 1 to get 0001. that's +1 again.</a:t>
            </a:r>
          </a:p>
          <a:p>
            <a:r>
              <a:rPr lang="en-US" dirty="0"/>
              <a:t>- Honestly, I wish we</a:t>
            </a:r>
            <a:r>
              <a:rPr lang="en-US" baseline="0" dirty="0"/>
              <a:t> settled on using this "most-negative-integer" as an "invalid value", like a "null for </a:t>
            </a:r>
            <a:r>
              <a:rPr lang="en-US" baseline="0" dirty="0" err="1"/>
              <a:t>ints</a:t>
            </a:r>
            <a:r>
              <a:rPr lang="en-US" baseline="0" dirty="0"/>
              <a:t>"</a:t>
            </a:r>
          </a:p>
          <a:p>
            <a:r>
              <a:rPr lang="en-US" baseline="0" dirty="0"/>
              <a:t>	- but we didn’t. and now we always have this weirdo value. </a:t>
            </a:r>
            <a:r>
              <a:rPr lang="en-US" baseline="0" dirty="0" err="1"/>
              <a:t>wahhhh</a:t>
            </a:r>
            <a:endParaRPr lang="en-US" dirty="0"/>
          </a:p>
        </p:txBody>
      </p:sp>
      <p:sp>
        <p:nvSpPr>
          <p:cNvPr id="4" name="Slide Number Placeholder 3"/>
          <p:cNvSpPr>
            <a:spLocks noGrp="1"/>
          </p:cNvSpPr>
          <p:nvPr>
            <p:ph type="sldNum" sz="quarter" idx="10"/>
          </p:nvPr>
        </p:nvSpPr>
        <p:spPr/>
        <p:txBody>
          <a:bodyPr/>
          <a:lstStyle/>
          <a:p>
            <a:fld id="{999729AB-B77D-48AE-AA10-D1BD2B4D03EA}" type="slidenum">
              <a:rPr lang="en-US" smtClean="0"/>
              <a:pPr/>
              <a:t>8</a:t>
            </a:fld>
            <a:endParaRPr lang="en-US"/>
          </a:p>
        </p:txBody>
      </p:sp>
    </p:spTree>
    <p:extLst>
      <p:ext uri="{BB962C8B-B14F-4D97-AF65-F5344CB8AC3E}">
        <p14:creationId xmlns:p14="http://schemas.microsoft.com/office/powerpoint/2010/main" val="14991060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it’s like we cut the unsigned number line between 7 and 8, then moved that upper part to the left of 0 and reassigned the meanings of those bit patterns. what was 8 (1000) becomes -8, what was 9 (1001) becomes -7, etc.</a:t>
            </a:r>
          </a:p>
          <a:p>
            <a:pPr marL="528066" lvl="1" indent="-171450">
              <a:buFontTx/>
              <a:buChar char="-"/>
            </a:pPr>
            <a:r>
              <a:rPr lang="en-US" dirty="0"/>
              <a:t>but we didn’t get any </a:t>
            </a:r>
            <a:r>
              <a:rPr lang="en-US" i="1" dirty="0"/>
              <a:t>new</a:t>
            </a:r>
            <a:r>
              <a:rPr lang="en-US" i="0" dirty="0"/>
              <a:t> bit patterns. we’re still stuck with 4 bits.</a:t>
            </a:r>
          </a:p>
          <a:p>
            <a:pPr marL="171450" lvl="0" indent="-171450">
              <a:buFontTx/>
              <a:buChar char="-"/>
            </a:pPr>
            <a:r>
              <a:rPr lang="en-US" i="0" dirty="0"/>
              <a:t>as a side note, the overlapping portion of the two number lines (here, 0 to 7) is the “safe” range of numbers that can be represented as both signed and unsigned integers. so in languages with both, only numbers in that range will preserve value when converted between signed and unsigned “flavors” of </a:t>
            </a:r>
            <a:r>
              <a:rPr lang="en-US" i="0" dirty="0" err="1"/>
              <a:t>ints</a:t>
            </a:r>
            <a:r>
              <a:rPr lang="en-US" i="0" dirty="0"/>
              <a:t>.</a:t>
            </a:r>
            <a:endParaRPr lang="en-US" dirty="0"/>
          </a:p>
        </p:txBody>
      </p:sp>
      <p:sp>
        <p:nvSpPr>
          <p:cNvPr id="4" name="Slide Number Placeholder 3"/>
          <p:cNvSpPr>
            <a:spLocks noGrp="1"/>
          </p:cNvSpPr>
          <p:nvPr>
            <p:ph type="sldNum" sz="quarter" idx="5"/>
          </p:nvPr>
        </p:nvSpPr>
        <p:spPr/>
        <p:txBody>
          <a:bodyPr/>
          <a:lstStyle/>
          <a:p>
            <a:fld id="{999729AB-B77D-48AE-AA10-D1BD2B4D03EA}" type="slidenum">
              <a:rPr lang="en-US" smtClean="0"/>
              <a:pPr/>
              <a:t>9</a:t>
            </a:fld>
            <a:endParaRPr lang="en-US"/>
          </a:p>
        </p:txBody>
      </p:sp>
    </p:spTree>
    <p:extLst>
      <p:ext uri="{BB962C8B-B14F-4D97-AF65-F5344CB8AC3E}">
        <p14:creationId xmlns:p14="http://schemas.microsoft.com/office/powerpoint/2010/main" val="8628166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and remember, there's always </a:t>
            </a:r>
            <a:r>
              <a:rPr lang="en-US" i="1" dirty="0"/>
              <a:t>one more </a:t>
            </a:r>
            <a:r>
              <a:rPr lang="en-US" b="1" i="1" dirty="0"/>
              <a:t>negative</a:t>
            </a:r>
            <a:r>
              <a:rPr lang="en-US" b="0" i="1" dirty="0"/>
              <a:t> </a:t>
            </a:r>
            <a:r>
              <a:rPr lang="en-US" b="0" dirty="0"/>
              <a:t>number than positive.</a:t>
            </a:r>
          </a:p>
        </p:txBody>
      </p:sp>
      <p:sp>
        <p:nvSpPr>
          <p:cNvPr id="4" name="Slide Number Placeholder 3"/>
          <p:cNvSpPr>
            <a:spLocks noGrp="1"/>
          </p:cNvSpPr>
          <p:nvPr>
            <p:ph type="sldNum" sz="quarter" idx="5"/>
          </p:nvPr>
        </p:nvSpPr>
        <p:spPr/>
        <p:txBody>
          <a:bodyPr/>
          <a:lstStyle/>
          <a:p>
            <a:fld id="{999729AB-B77D-48AE-AA10-D1BD2B4D03EA}" type="slidenum">
              <a:rPr lang="en-US" smtClean="0"/>
              <a:pPr/>
              <a:t>10</a:t>
            </a:fld>
            <a:endParaRPr lang="en-US"/>
          </a:p>
        </p:txBody>
      </p:sp>
    </p:spTree>
    <p:extLst>
      <p:ext uri="{BB962C8B-B14F-4D97-AF65-F5344CB8AC3E}">
        <p14:creationId xmlns:p14="http://schemas.microsoft.com/office/powerpoint/2010/main" val="1358646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202729"/>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14501"/>
            <a:ext cx="7772400" cy="1225021"/>
          </a:xfrm>
        </p:spPr>
        <p:txBody>
          <a:bodyPr anchor="b">
            <a:noAutofit/>
          </a:bodyPr>
          <a:lstStyle>
            <a:lvl1pPr algn="l">
              <a:defRPr sz="4800"/>
            </a:lvl1pPr>
          </a:lstStyle>
          <a:p>
            <a:r>
              <a:rPr lang="en-US" dirty="0"/>
              <a:t>Click to edit Master title style</a:t>
            </a:r>
          </a:p>
        </p:txBody>
      </p:sp>
      <p:sp>
        <p:nvSpPr>
          <p:cNvPr id="3" name="Subtitle 2"/>
          <p:cNvSpPr>
            <a:spLocks noGrp="1"/>
          </p:cNvSpPr>
          <p:nvPr>
            <p:ph type="subTitle" idx="1"/>
          </p:nvPr>
        </p:nvSpPr>
        <p:spPr>
          <a:xfrm>
            <a:off x="685800" y="3177645"/>
            <a:ext cx="7772400" cy="1460500"/>
          </a:xfrm>
          <a:noFill/>
        </p:spPr>
        <p:txBody>
          <a:bodyPr>
            <a:normAutofit/>
          </a:bodyPr>
          <a:lstStyle>
            <a:lvl1pPr marL="0" indent="0" algn="l">
              <a:buNone/>
              <a:defRPr sz="2400">
                <a:solidFill>
                  <a:schemeClr val="bg1"/>
                </a:solidFill>
              </a:defRPr>
            </a:lvl1pPr>
            <a:lvl2pPr marL="411480" indent="0" algn="ctr">
              <a:buNone/>
              <a:defRPr>
                <a:solidFill>
                  <a:schemeClr val="tx1">
                    <a:tint val="75000"/>
                  </a:schemeClr>
                </a:solidFill>
              </a:defRPr>
            </a:lvl2pPr>
            <a:lvl3pPr marL="822960" indent="0" algn="ctr">
              <a:buNone/>
              <a:defRPr>
                <a:solidFill>
                  <a:schemeClr val="tx1">
                    <a:tint val="75000"/>
                  </a:schemeClr>
                </a:solidFill>
              </a:defRPr>
            </a:lvl3pPr>
            <a:lvl4pPr marL="1234440" indent="0" algn="ctr">
              <a:buNone/>
              <a:defRPr>
                <a:solidFill>
                  <a:schemeClr val="tx1">
                    <a:tint val="75000"/>
                  </a:schemeClr>
                </a:solidFill>
              </a:defRPr>
            </a:lvl4pPr>
            <a:lvl5pPr marL="1645920" indent="0" algn="ctr">
              <a:buNone/>
              <a:defRPr>
                <a:solidFill>
                  <a:schemeClr val="tx1">
                    <a:tint val="75000"/>
                  </a:schemeClr>
                </a:solidFill>
              </a:defRPr>
            </a:lvl5pPr>
            <a:lvl6pPr marL="2057400" indent="0" algn="ctr">
              <a:buNone/>
              <a:defRPr>
                <a:solidFill>
                  <a:schemeClr val="tx1">
                    <a:tint val="75000"/>
                  </a:schemeClr>
                </a:solidFill>
              </a:defRPr>
            </a:lvl6pPr>
            <a:lvl7pPr marL="2468880" indent="0" algn="ctr">
              <a:buNone/>
              <a:defRPr>
                <a:solidFill>
                  <a:schemeClr val="tx1">
                    <a:tint val="75000"/>
                  </a:schemeClr>
                </a:solidFill>
              </a:defRPr>
            </a:lvl7pPr>
            <a:lvl8pPr marL="2880360" indent="0" algn="ctr">
              <a:buNone/>
              <a:defRPr>
                <a:solidFill>
                  <a:schemeClr val="tx1">
                    <a:tint val="75000"/>
                  </a:schemeClr>
                </a:solidFill>
              </a:defRPr>
            </a:lvl8pPr>
            <a:lvl9pPr marL="3291840" indent="0" algn="ctr">
              <a:buNone/>
              <a:defRPr>
                <a:solidFill>
                  <a:schemeClr val="tx1">
                    <a:tint val="75000"/>
                  </a:schemeClr>
                </a:solidFill>
              </a:defRPr>
            </a:lvl9pPr>
          </a:lstStyle>
          <a:p>
            <a:r>
              <a:rPr lang="en-US"/>
              <a:t>Click to edit Master subtitle style</a:t>
            </a:r>
            <a:endParaRPr lang="en-US" dirty="0"/>
          </a:p>
        </p:txBody>
      </p:sp>
      <p:sp>
        <p:nvSpPr>
          <p:cNvPr id="5" name="Footer Placeholder 4"/>
          <p:cNvSpPr>
            <a:spLocks noGrp="1"/>
          </p:cNvSpPr>
          <p:nvPr>
            <p:ph type="ftr" sz="quarter" idx="11"/>
          </p:nvPr>
        </p:nvSpPr>
        <p:spPr/>
        <p:txBody>
          <a:bodyPr/>
          <a:lstStyle/>
          <a:p>
            <a:r>
              <a:rPr lang="is-IS"/>
              <a:t>CS447</a:t>
            </a:r>
            <a:endParaRPr lang="en-US" dirty="0"/>
          </a:p>
        </p:txBody>
      </p:sp>
      <p:sp>
        <p:nvSpPr>
          <p:cNvPr id="6" name="Slide Number Placeholder 5"/>
          <p:cNvSpPr>
            <a:spLocks noGrp="1"/>
          </p:cNvSpPr>
          <p:nvPr>
            <p:ph type="sldNum" sz="quarter" idx="12"/>
          </p:nvPr>
        </p:nvSpPr>
        <p:spPr/>
        <p:txBody>
          <a:bodyPr/>
          <a:lstStyle/>
          <a:p>
            <a:fld id="{3552B95B-556F-44BD-91A5-D80C1B9E2BB3}" type="slidenum">
              <a:rPr lang="en-US" smtClean="0"/>
              <a:pPr/>
              <a:t>‹#›</a:t>
            </a:fld>
            <a:endParaRPr lang="en-US"/>
          </a:p>
        </p:txBody>
      </p:sp>
      <p:sp>
        <p:nvSpPr>
          <p:cNvPr id="7" name="Rectangle 6"/>
          <p:cNvSpPr/>
          <p:nvPr/>
        </p:nvSpPr>
        <p:spPr>
          <a:xfrm>
            <a:off x="0" y="3162300"/>
            <a:ext cx="9144000" cy="18288"/>
          </a:xfrm>
          <a:prstGeom prst="rect">
            <a:avLst/>
          </a:prstGeom>
          <a:solidFill>
            <a:srgbClr val="5639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20" dirty="0"/>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18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2880"/>
            </a:lvl1pPr>
            <a:lvl2pPr marL="411480" indent="0">
              <a:buNone/>
              <a:defRPr sz="2520"/>
            </a:lvl2pPr>
            <a:lvl3pPr marL="822960" indent="0">
              <a:buNone/>
              <a:defRPr sz="2160"/>
            </a:lvl3pPr>
            <a:lvl4pPr marL="1234440" indent="0">
              <a:buNone/>
              <a:defRPr sz="1800"/>
            </a:lvl4pPr>
            <a:lvl5pPr marL="1645920" indent="0">
              <a:buNone/>
              <a:defRPr sz="1800"/>
            </a:lvl5pPr>
            <a:lvl6pPr marL="2057400" indent="0">
              <a:buNone/>
              <a:defRPr sz="1800"/>
            </a:lvl6pPr>
            <a:lvl7pPr marL="2468880" indent="0">
              <a:buNone/>
              <a:defRPr sz="1800"/>
            </a:lvl7pPr>
            <a:lvl8pPr marL="2880360" indent="0">
              <a:buNone/>
              <a:defRPr sz="1800"/>
            </a:lvl8pPr>
            <a:lvl9pPr marL="3291840" indent="0">
              <a:buNone/>
              <a:defRPr sz="18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1792288" y="4472783"/>
            <a:ext cx="5486400" cy="670719"/>
          </a:xfrm>
        </p:spPr>
        <p:txBody>
          <a:bodyPr/>
          <a:lstStyle>
            <a:lvl1pPr marL="0" indent="0">
              <a:buNone/>
              <a:defRPr sz="1260"/>
            </a:lvl1pPr>
            <a:lvl2pPr marL="411480" indent="0">
              <a:buNone/>
              <a:defRPr sz="1080"/>
            </a:lvl2pPr>
            <a:lvl3pPr marL="822960" indent="0">
              <a:buNone/>
              <a:defRPr sz="900"/>
            </a:lvl3pPr>
            <a:lvl4pPr marL="1234440" indent="0">
              <a:buNone/>
              <a:defRPr sz="810"/>
            </a:lvl4pPr>
            <a:lvl5pPr marL="1645920" indent="0">
              <a:buNone/>
              <a:defRPr sz="810"/>
            </a:lvl5pPr>
            <a:lvl6pPr marL="2057400" indent="0">
              <a:buNone/>
              <a:defRPr sz="810"/>
            </a:lvl6pPr>
            <a:lvl7pPr marL="2468880" indent="0">
              <a:buNone/>
              <a:defRPr sz="810"/>
            </a:lvl7pPr>
            <a:lvl8pPr marL="2880360" indent="0">
              <a:buNone/>
              <a:defRPr sz="810"/>
            </a:lvl8pPr>
            <a:lvl9pPr marL="3291840" indent="0">
              <a:buNone/>
              <a:defRPr sz="810"/>
            </a:lvl9pPr>
          </a:lstStyle>
          <a:p>
            <a:pPr lvl="0"/>
            <a:r>
              <a:rPr lang="en-US"/>
              <a:t>Click to edit Master text styles</a:t>
            </a:r>
          </a:p>
        </p:txBody>
      </p:sp>
      <p:sp>
        <p:nvSpPr>
          <p:cNvPr id="5" name="Date Placeholder 4"/>
          <p:cNvSpPr>
            <a:spLocks noGrp="1"/>
          </p:cNvSpPr>
          <p:nvPr>
            <p:ph type="dt" sz="half" idx="10"/>
          </p:nvPr>
        </p:nvSpPr>
        <p:spPr>
          <a:xfrm>
            <a:off x="457200" y="5296960"/>
            <a:ext cx="2133600" cy="304271"/>
          </a:xfrm>
          <a:prstGeom prst="rect">
            <a:avLst/>
          </a:prstGeom>
        </p:spPr>
        <p:txBody>
          <a:bodyPr/>
          <a:lstStyle/>
          <a:p>
            <a:endParaRPr lang="en-US"/>
          </a:p>
        </p:txBody>
      </p:sp>
      <p:sp>
        <p:nvSpPr>
          <p:cNvPr id="6" name="Footer Placeholder 5"/>
          <p:cNvSpPr>
            <a:spLocks noGrp="1"/>
          </p:cNvSpPr>
          <p:nvPr>
            <p:ph type="ftr" sz="quarter" idx="11"/>
          </p:nvPr>
        </p:nvSpPr>
        <p:spPr/>
        <p:txBody>
          <a:bodyPr/>
          <a:lstStyle/>
          <a:p>
            <a:r>
              <a:rPr lang="is-IS"/>
              <a:t>CS447</a:t>
            </a:r>
            <a:endParaRPr lang="en-US"/>
          </a:p>
        </p:txBody>
      </p:sp>
      <p:sp>
        <p:nvSpPr>
          <p:cNvPr id="7" name="Slide Number Placeholder 6"/>
          <p:cNvSpPr>
            <a:spLocks noGrp="1"/>
          </p:cNvSpPr>
          <p:nvPr>
            <p:ph type="sldNum" sz="quarter" idx="12"/>
          </p:nvPr>
        </p:nvSpPr>
        <p:spPr/>
        <p:txBody>
          <a:bodyPr/>
          <a:lstStyle/>
          <a:p>
            <a:fld id="{3552B95B-556F-44BD-91A5-D80C1B9E2BB3}" type="slidenum">
              <a:rPr lang="en-US" smtClean="0"/>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5296960"/>
            <a:ext cx="2133600" cy="304271"/>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r>
              <a:rPr lang="is-IS"/>
              <a:t>CS447</a:t>
            </a:r>
            <a:endParaRPr lang="en-US"/>
          </a:p>
        </p:txBody>
      </p:sp>
      <p:sp>
        <p:nvSpPr>
          <p:cNvPr id="6" name="Slide Number Placeholder 5"/>
          <p:cNvSpPr>
            <a:spLocks noGrp="1"/>
          </p:cNvSpPr>
          <p:nvPr>
            <p:ph type="sldNum" sz="quarter" idx="12"/>
          </p:nvPr>
        </p:nvSpPr>
        <p:spPr/>
        <p:txBody>
          <a:bodyPr/>
          <a:lstStyle/>
          <a:p>
            <a:fld id="{3552B95B-556F-44BD-91A5-D80C1B9E2BB3}" type="slidenum">
              <a:rPr lang="en-US" smtClean="0"/>
              <a:pPr/>
              <a:t>‹#›</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7"/>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7"/>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5296960"/>
            <a:ext cx="2133600" cy="304271"/>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r>
              <a:rPr lang="is-IS"/>
              <a:t>CS447</a:t>
            </a:r>
            <a:endParaRPr lang="en-US"/>
          </a:p>
        </p:txBody>
      </p:sp>
      <p:sp>
        <p:nvSpPr>
          <p:cNvPr id="6" name="Slide Number Placeholder 5"/>
          <p:cNvSpPr>
            <a:spLocks noGrp="1"/>
          </p:cNvSpPr>
          <p:nvPr>
            <p:ph type="sldNum" sz="quarter" idx="12"/>
          </p:nvPr>
        </p:nvSpPr>
        <p:spPr/>
        <p:txBody>
          <a:bodyPr/>
          <a:lstStyle/>
          <a:p>
            <a:fld id="{3552B95B-556F-44BD-91A5-D80C1B9E2BB3}" type="slidenum">
              <a:rPr lang="en-US" smtClean="0"/>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PhAnim="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991600" cy="495300"/>
          </a:xfrm>
        </p:spPr>
        <p:txBody>
          <a:bodyPr>
            <a:noAutofit/>
          </a:bodyPr>
          <a:lstStyle>
            <a:lvl1pPr>
              <a:defRPr sz="2800"/>
            </a:lvl1pPr>
          </a:lstStyle>
          <a:p>
            <a:r>
              <a:rPr lang="en-US" dirty="0"/>
              <a:t>Click to edit Master title style</a:t>
            </a:r>
          </a:p>
        </p:txBody>
      </p:sp>
      <p:sp>
        <p:nvSpPr>
          <p:cNvPr id="3" name="Content Placeholder 2"/>
          <p:cNvSpPr>
            <a:spLocks noGrp="1"/>
          </p:cNvSpPr>
          <p:nvPr>
            <p:ph idx="1"/>
          </p:nvPr>
        </p:nvSpPr>
        <p:spPr>
          <a:xfrm>
            <a:off x="152400" y="495301"/>
            <a:ext cx="8991600" cy="4801659"/>
          </a:xfrm>
        </p:spPr>
        <p:txBody>
          <a:bodyPr>
            <a:normAutofit/>
          </a:bodyPr>
          <a:lstStyle>
            <a:lvl1pPr marL="257175" indent="-257175">
              <a:buSzPct val="100000"/>
              <a:buFont typeface="Trebuchet MS" pitchFamily="34" charset="0"/>
              <a:buChar char="●"/>
              <a:defRPr sz="2200"/>
            </a:lvl1pPr>
            <a:lvl2pPr marL="515780" indent="-257175">
              <a:defRPr sz="2200"/>
            </a:lvl2pPr>
            <a:lvl3pPr marL="772955" indent="-250032">
              <a:tabLst/>
              <a:defRPr sz="2200" b="0"/>
            </a:lvl3pPr>
            <a:lvl4pPr marL="1031558" indent="-257175">
              <a:tabLst/>
              <a:defRPr sz="2200" b="0"/>
            </a:lvl4pPr>
            <a:lvl5pPr marL="1285875" indent="-254318">
              <a:defRPr sz="2200" b="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p:txBody>
          <a:bodyPr/>
          <a:lstStyle>
            <a:lvl1pPr>
              <a:defRPr sz="1200"/>
            </a:lvl1pPr>
          </a:lstStyle>
          <a:p>
            <a:r>
              <a:rPr lang="is-IS"/>
              <a:t>CS447</a:t>
            </a:r>
            <a:endParaRPr lang="en-US"/>
          </a:p>
        </p:txBody>
      </p:sp>
      <p:sp>
        <p:nvSpPr>
          <p:cNvPr id="6" name="Slide Number Placeholder 5"/>
          <p:cNvSpPr>
            <a:spLocks noGrp="1"/>
          </p:cNvSpPr>
          <p:nvPr>
            <p:ph type="sldNum" sz="quarter" idx="12"/>
          </p:nvPr>
        </p:nvSpPr>
        <p:spPr/>
        <p:txBody>
          <a:bodyPr/>
          <a:lstStyle>
            <a:lvl1pPr>
              <a:defRPr sz="1200"/>
            </a:lvl1pPr>
          </a:lstStyle>
          <a:p>
            <a:fld id="{3552B95B-556F-44BD-91A5-D80C1B9E2BB3}" type="slidenum">
              <a:rPr lang="en-US" smtClean="0"/>
              <a:pPr/>
              <a:t>‹#›</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tmplLst>
          <p:tmpl lvl="1">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2">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3">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4">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5">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Lst>
      </p:bldP>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PhAnim="0" type="obj" preserve="1">
  <p:cSld name="Title and Content (no anim)">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991600" cy="495300"/>
          </a:xfrm>
        </p:spPr>
        <p:txBody>
          <a:bodyPr>
            <a:noAutofit/>
          </a:bodyPr>
          <a:lstStyle>
            <a:lvl1pPr>
              <a:defRPr sz="2800"/>
            </a:lvl1pPr>
          </a:lstStyle>
          <a:p>
            <a:r>
              <a:rPr lang="en-US" dirty="0"/>
              <a:t>Click to edit Master title style</a:t>
            </a:r>
          </a:p>
        </p:txBody>
      </p:sp>
      <p:sp>
        <p:nvSpPr>
          <p:cNvPr id="3" name="Content Placeholder 2"/>
          <p:cNvSpPr>
            <a:spLocks noGrp="1"/>
          </p:cNvSpPr>
          <p:nvPr>
            <p:ph idx="1"/>
          </p:nvPr>
        </p:nvSpPr>
        <p:spPr>
          <a:xfrm>
            <a:off x="152400" y="495301"/>
            <a:ext cx="8991600" cy="4801659"/>
          </a:xfrm>
        </p:spPr>
        <p:txBody>
          <a:bodyPr>
            <a:normAutofit/>
          </a:bodyPr>
          <a:lstStyle>
            <a:lvl1pPr marL="257175" indent="-257175">
              <a:buSzPct val="100000"/>
              <a:buFont typeface="Trebuchet MS" pitchFamily="34" charset="0"/>
              <a:buChar char="●"/>
              <a:defRPr sz="2200"/>
            </a:lvl1pPr>
            <a:lvl2pPr marL="515780" indent="-257175">
              <a:defRPr sz="2200"/>
            </a:lvl2pPr>
            <a:lvl3pPr marL="772955" indent="-250032">
              <a:tabLst/>
              <a:defRPr sz="2200" b="0"/>
            </a:lvl3pPr>
            <a:lvl4pPr marL="1031558" indent="-257175">
              <a:tabLst/>
              <a:defRPr sz="2200" b="0"/>
            </a:lvl4pPr>
            <a:lvl5pPr marL="1285875" indent="-254318">
              <a:defRPr sz="2200" b="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p:txBody>
          <a:bodyPr/>
          <a:lstStyle>
            <a:lvl1pPr>
              <a:defRPr sz="1200"/>
            </a:lvl1pPr>
          </a:lstStyle>
          <a:p>
            <a:r>
              <a:rPr lang="is-IS"/>
              <a:t>CS447</a:t>
            </a:r>
            <a:endParaRPr lang="en-US"/>
          </a:p>
        </p:txBody>
      </p:sp>
      <p:sp>
        <p:nvSpPr>
          <p:cNvPr id="6" name="Slide Number Placeholder 5"/>
          <p:cNvSpPr>
            <a:spLocks noGrp="1"/>
          </p:cNvSpPr>
          <p:nvPr>
            <p:ph type="sldNum" sz="quarter" idx="12"/>
          </p:nvPr>
        </p:nvSpPr>
        <p:spPr/>
        <p:txBody>
          <a:bodyPr/>
          <a:lstStyle>
            <a:lvl1pPr>
              <a:defRPr sz="1200"/>
            </a:lvl1pPr>
          </a:lstStyle>
          <a:p>
            <a:fld id="{3552B95B-556F-44BD-91A5-D80C1B9E2BB3}" type="slidenum">
              <a:rPr lang="en-US" smtClean="0"/>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Section Header">
    <p:bg>
      <p:bgPr>
        <a:solidFill>
          <a:srgbClr val="202729"/>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14501"/>
            <a:ext cx="7772400" cy="1225021"/>
          </a:xfrm>
        </p:spPr>
        <p:txBody>
          <a:bodyPr anchor="b">
            <a:noAutofit/>
          </a:bodyPr>
          <a:lstStyle>
            <a:lvl1pPr algn="l">
              <a:defRPr sz="4800"/>
            </a:lvl1pPr>
          </a:lstStyle>
          <a:p>
            <a:r>
              <a:rPr lang="en-US" dirty="0"/>
              <a:t>Click to edit Master title style</a:t>
            </a:r>
          </a:p>
        </p:txBody>
      </p:sp>
      <p:sp>
        <p:nvSpPr>
          <p:cNvPr id="5" name="Footer Placeholder 4"/>
          <p:cNvSpPr>
            <a:spLocks noGrp="1"/>
          </p:cNvSpPr>
          <p:nvPr>
            <p:ph type="ftr" sz="quarter" idx="11"/>
          </p:nvPr>
        </p:nvSpPr>
        <p:spPr/>
        <p:txBody>
          <a:bodyPr/>
          <a:lstStyle/>
          <a:p>
            <a:r>
              <a:rPr lang="is-IS"/>
              <a:t>CS447</a:t>
            </a:r>
            <a:endParaRPr lang="en-US" dirty="0"/>
          </a:p>
        </p:txBody>
      </p:sp>
      <p:sp>
        <p:nvSpPr>
          <p:cNvPr id="6" name="Slide Number Placeholder 5"/>
          <p:cNvSpPr>
            <a:spLocks noGrp="1"/>
          </p:cNvSpPr>
          <p:nvPr>
            <p:ph type="sldNum" sz="quarter" idx="12"/>
          </p:nvPr>
        </p:nvSpPr>
        <p:spPr/>
        <p:txBody>
          <a:bodyPr/>
          <a:lstStyle/>
          <a:p>
            <a:fld id="{3552B95B-556F-44BD-91A5-D80C1B9E2BB3}" type="slidenum">
              <a:rPr lang="en-US" smtClean="0"/>
              <a:pPr/>
              <a:t>‹#›</a:t>
            </a:fld>
            <a:endParaRPr lang="en-US"/>
          </a:p>
        </p:txBody>
      </p:sp>
      <p:sp>
        <p:nvSpPr>
          <p:cNvPr id="7" name="Rectangle 6"/>
          <p:cNvSpPr/>
          <p:nvPr/>
        </p:nvSpPr>
        <p:spPr>
          <a:xfrm>
            <a:off x="0" y="3162300"/>
            <a:ext cx="9144000" cy="18288"/>
          </a:xfrm>
          <a:prstGeom prst="rect">
            <a:avLst/>
          </a:prstGeom>
          <a:solidFill>
            <a:srgbClr val="5639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20" dirty="0"/>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57200" y="1333501"/>
            <a:ext cx="4038600" cy="3771636"/>
          </a:xfrm>
        </p:spPr>
        <p:txBody>
          <a:bodyPr/>
          <a:lstStyle>
            <a:lvl1pPr>
              <a:defRPr sz="2520"/>
            </a:lvl1pPr>
            <a:lvl2pPr>
              <a:defRPr sz="2160"/>
            </a:lvl2pPr>
            <a:lvl3pPr>
              <a:defRPr sz="1800"/>
            </a:lvl3pPr>
            <a:lvl4pPr>
              <a:defRPr sz="1620"/>
            </a:lvl4pPr>
            <a:lvl5pPr>
              <a:defRPr sz="1620"/>
            </a:lvl5pPr>
            <a:lvl6pPr>
              <a:defRPr sz="1620"/>
            </a:lvl6pPr>
            <a:lvl7pPr>
              <a:defRPr sz="1620"/>
            </a:lvl7pPr>
            <a:lvl8pPr>
              <a:defRPr sz="1620"/>
            </a:lvl8pPr>
            <a:lvl9pPr>
              <a:defRPr sz="162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333501"/>
            <a:ext cx="4038600" cy="3771636"/>
          </a:xfrm>
        </p:spPr>
        <p:txBody>
          <a:bodyPr/>
          <a:lstStyle>
            <a:lvl1pPr>
              <a:defRPr sz="2520"/>
            </a:lvl1pPr>
            <a:lvl2pPr>
              <a:defRPr sz="2160"/>
            </a:lvl2pPr>
            <a:lvl3pPr>
              <a:defRPr sz="1800"/>
            </a:lvl3pPr>
            <a:lvl4pPr>
              <a:defRPr sz="1620"/>
            </a:lvl4pPr>
            <a:lvl5pPr>
              <a:defRPr sz="1620"/>
            </a:lvl5pPr>
            <a:lvl6pPr>
              <a:defRPr sz="1620"/>
            </a:lvl6pPr>
            <a:lvl7pPr>
              <a:defRPr sz="1620"/>
            </a:lvl7pPr>
            <a:lvl8pPr>
              <a:defRPr sz="1620"/>
            </a:lvl8pPr>
            <a:lvl9pPr>
              <a:defRPr sz="162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5296960"/>
            <a:ext cx="2133600" cy="304271"/>
          </a:xfrm>
          <a:prstGeom prst="rect">
            <a:avLst/>
          </a:prstGeom>
        </p:spPr>
        <p:txBody>
          <a:bodyPr/>
          <a:lstStyle/>
          <a:p>
            <a:endParaRPr lang="en-US"/>
          </a:p>
        </p:txBody>
      </p:sp>
      <p:sp>
        <p:nvSpPr>
          <p:cNvPr id="6" name="Footer Placeholder 5"/>
          <p:cNvSpPr>
            <a:spLocks noGrp="1"/>
          </p:cNvSpPr>
          <p:nvPr>
            <p:ph type="ftr" sz="quarter" idx="11"/>
          </p:nvPr>
        </p:nvSpPr>
        <p:spPr/>
        <p:txBody>
          <a:bodyPr/>
          <a:lstStyle/>
          <a:p>
            <a:r>
              <a:rPr lang="is-IS"/>
              <a:t>CS447</a:t>
            </a:r>
            <a:endParaRPr lang="en-US"/>
          </a:p>
        </p:txBody>
      </p:sp>
      <p:sp>
        <p:nvSpPr>
          <p:cNvPr id="7" name="Slide Number Placeholder 6"/>
          <p:cNvSpPr>
            <a:spLocks noGrp="1"/>
          </p:cNvSpPr>
          <p:nvPr>
            <p:ph type="sldNum" sz="quarter" idx="12"/>
          </p:nvPr>
        </p:nvSpPr>
        <p:spPr/>
        <p:txBody>
          <a:bodyPr/>
          <a:lstStyle/>
          <a:p>
            <a:fld id="{3552B95B-556F-44BD-91A5-D80C1B9E2BB3}" type="slidenum">
              <a:rPr lang="en-US" smtClean="0"/>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6"/>
          </a:xfrm>
        </p:spPr>
        <p:txBody>
          <a:bodyPr anchor="b"/>
          <a:lstStyle>
            <a:lvl1pPr marL="0" indent="0">
              <a:buNone/>
              <a:defRPr sz="2160" b="1"/>
            </a:lvl1pPr>
            <a:lvl2pPr marL="411480" indent="0">
              <a:buNone/>
              <a:defRPr sz="1800" b="1"/>
            </a:lvl2pPr>
            <a:lvl3pPr marL="822960" indent="0">
              <a:buNone/>
              <a:defRPr sz="1620" b="1"/>
            </a:lvl3pPr>
            <a:lvl4pPr marL="1234440" indent="0">
              <a:buNone/>
              <a:defRPr sz="1440" b="1"/>
            </a:lvl4pPr>
            <a:lvl5pPr marL="1645920" indent="0">
              <a:buNone/>
              <a:defRPr sz="1440" b="1"/>
            </a:lvl5pPr>
            <a:lvl6pPr marL="2057400" indent="0">
              <a:buNone/>
              <a:defRPr sz="1440" b="1"/>
            </a:lvl6pPr>
            <a:lvl7pPr marL="2468880" indent="0">
              <a:buNone/>
              <a:defRPr sz="1440" b="1"/>
            </a:lvl7pPr>
            <a:lvl8pPr marL="2880360" indent="0">
              <a:buNone/>
              <a:defRPr sz="1440" b="1"/>
            </a:lvl8pPr>
            <a:lvl9pPr marL="3291840" indent="0">
              <a:buNone/>
              <a:defRPr sz="144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160"/>
            </a:lvl1pPr>
            <a:lvl2pPr>
              <a:defRPr sz="1800"/>
            </a:lvl2pPr>
            <a:lvl3pPr>
              <a:defRPr sz="1620"/>
            </a:lvl3pPr>
            <a:lvl4pPr>
              <a:defRPr sz="1440"/>
            </a:lvl4pPr>
            <a:lvl5pPr>
              <a:defRPr sz="1440"/>
            </a:lvl5pPr>
            <a:lvl6pPr>
              <a:defRPr sz="1440"/>
            </a:lvl6pPr>
            <a:lvl7pPr>
              <a:defRPr sz="1440"/>
            </a:lvl7pPr>
            <a:lvl8pPr>
              <a:defRPr sz="1440"/>
            </a:lvl8pPr>
            <a:lvl9pPr>
              <a:defRPr sz="144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8" y="1279261"/>
            <a:ext cx="4041775" cy="533136"/>
          </a:xfrm>
        </p:spPr>
        <p:txBody>
          <a:bodyPr anchor="b"/>
          <a:lstStyle>
            <a:lvl1pPr marL="0" indent="0">
              <a:buNone/>
              <a:defRPr sz="2160" b="1"/>
            </a:lvl1pPr>
            <a:lvl2pPr marL="411480" indent="0">
              <a:buNone/>
              <a:defRPr sz="1800" b="1"/>
            </a:lvl2pPr>
            <a:lvl3pPr marL="822960" indent="0">
              <a:buNone/>
              <a:defRPr sz="1620" b="1"/>
            </a:lvl3pPr>
            <a:lvl4pPr marL="1234440" indent="0">
              <a:buNone/>
              <a:defRPr sz="1440" b="1"/>
            </a:lvl4pPr>
            <a:lvl5pPr marL="1645920" indent="0">
              <a:buNone/>
              <a:defRPr sz="1440" b="1"/>
            </a:lvl5pPr>
            <a:lvl6pPr marL="2057400" indent="0">
              <a:buNone/>
              <a:defRPr sz="1440" b="1"/>
            </a:lvl6pPr>
            <a:lvl7pPr marL="2468880" indent="0">
              <a:buNone/>
              <a:defRPr sz="1440" b="1"/>
            </a:lvl7pPr>
            <a:lvl8pPr marL="2880360" indent="0">
              <a:buNone/>
              <a:defRPr sz="1440" b="1"/>
            </a:lvl8pPr>
            <a:lvl9pPr marL="3291840" indent="0">
              <a:buNone/>
              <a:defRPr sz="1440" b="1"/>
            </a:lvl9pPr>
          </a:lstStyle>
          <a:p>
            <a:pPr lvl="0"/>
            <a:r>
              <a:rPr lang="en-US"/>
              <a:t>Click to edit Master text styles</a:t>
            </a:r>
          </a:p>
        </p:txBody>
      </p:sp>
      <p:sp>
        <p:nvSpPr>
          <p:cNvPr id="6" name="Content Placeholder 5"/>
          <p:cNvSpPr>
            <a:spLocks noGrp="1"/>
          </p:cNvSpPr>
          <p:nvPr>
            <p:ph sz="quarter" idx="4"/>
          </p:nvPr>
        </p:nvSpPr>
        <p:spPr>
          <a:xfrm>
            <a:off x="4645028" y="1812396"/>
            <a:ext cx="4041775" cy="3292740"/>
          </a:xfrm>
        </p:spPr>
        <p:txBody>
          <a:bodyPr/>
          <a:lstStyle>
            <a:lvl1pPr>
              <a:defRPr sz="2160"/>
            </a:lvl1pPr>
            <a:lvl2pPr>
              <a:defRPr sz="1800"/>
            </a:lvl2pPr>
            <a:lvl3pPr>
              <a:defRPr sz="1620"/>
            </a:lvl3pPr>
            <a:lvl4pPr>
              <a:defRPr sz="1440"/>
            </a:lvl4pPr>
            <a:lvl5pPr>
              <a:defRPr sz="1440"/>
            </a:lvl5pPr>
            <a:lvl6pPr>
              <a:defRPr sz="1440"/>
            </a:lvl6pPr>
            <a:lvl7pPr>
              <a:defRPr sz="1440"/>
            </a:lvl7pPr>
            <a:lvl8pPr>
              <a:defRPr sz="1440"/>
            </a:lvl8pPr>
            <a:lvl9pPr>
              <a:defRPr sz="144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5296960"/>
            <a:ext cx="2133600" cy="304271"/>
          </a:xfrm>
          <a:prstGeom prst="rect">
            <a:avLst/>
          </a:prstGeom>
        </p:spPr>
        <p:txBody>
          <a:bodyPr/>
          <a:lstStyle/>
          <a:p>
            <a:endParaRPr lang="en-US"/>
          </a:p>
        </p:txBody>
      </p:sp>
      <p:sp>
        <p:nvSpPr>
          <p:cNvPr id="8" name="Footer Placeholder 7"/>
          <p:cNvSpPr>
            <a:spLocks noGrp="1"/>
          </p:cNvSpPr>
          <p:nvPr>
            <p:ph type="ftr" sz="quarter" idx="11"/>
          </p:nvPr>
        </p:nvSpPr>
        <p:spPr/>
        <p:txBody>
          <a:bodyPr/>
          <a:lstStyle/>
          <a:p>
            <a:r>
              <a:rPr lang="is-IS"/>
              <a:t>CS447</a:t>
            </a:r>
            <a:endParaRPr lang="en-US"/>
          </a:p>
        </p:txBody>
      </p:sp>
      <p:sp>
        <p:nvSpPr>
          <p:cNvPr id="9" name="Slide Number Placeholder 8"/>
          <p:cNvSpPr>
            <a:spLocks noGrp="1"/>
          </p:cNvSpPr>
          <p:nvPr>
            <p:ph type="sldNum" sz="quarter" idx="12"/>
          </p:nvPr>
        </p:nvSpPr>
        <p:spPr/>
        <p:txBody>
          <a:bodyPr/>
          <a:lstStyle/>
          <a:p>
            <a:fld id="{3552B95B-556F-44BD-91A5-D80C1B9E2BB3}" type="slidenum">
              <a:rPr lang="en-US" smtClean="0"/>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5296960"/>
            <a:ext cx="2133600" cy="304271"/>
          </a:xfrm>
          <a:prstGeom prst="rect">
            <a:avLst/>
          </a:prstGeom>
        </p:spPr>
        <p:txBody>
          <a:bodyPr/>
          <a:lstStyle/>
          <a:p>
            <a:endParaRPr lang="en-US"/>
          </a:p>
        </p:txBody>
      </p:sp>
      <p:sp>
        <p:nvSpPr>
          <p:cNvPr id="4" name="Footer Placeholder 3"/>
          <p:cNvSpPr>
            <a:spLocks noGrp="1"/>
          </p:cNvSpPr>
          <p:nvPr>
            <p:ph type="ftr" sz="quarter" idx="11"/>
          </p:nvPr>
        </p:nvSpPr>
        <p:spPr/>
        <p:txBody>
          <a:bodyPr/>
          <a:lstStyle/>
          <a:p>
            <a:r>
              <a:rPr lang="is-IS"/>
              <a:t>CS447</a:t>
            </a:r>
            <a:endParaRPr lang="en-US"/>
          </a:p>
        </p:txBody>
      </p:sp>
      <p:sp>
        <p:nvSpPr>
          <p:cNvPr id="5" name="Slide Number Placeholder 4"/>
          <p:cNvSpPr>
            <a:spLocks noGrp="1"/>
          </p:cNvSpPr>
          <p:nvPr>
            <p:ph type="sldNum" sz="quarter" idx="12"/>
          </p:nvPr>
        </p:nvSpPr>
        <p:spPr/>
        <p:txBody>
          <a:bodyPr/>
          <a:lstStyle/>
          <a:p>
            <a:fld id="{3552B95B-556F-44BD-91A5-D80C1B9E2BB3}" type="slidenum">
              <a:rPr lang="en-US" smtClean="0"/>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5296960"/>
            <a:ext cx="2133600" cy="304271"/>
          </a:xfrm>
          <a:prstGeom prst="rect">
            <a:avLst/>
          </a:prstGeom>
        </p:spPr>
        <p:txBody>
          <a:bodyPr/>
          <a:lstStyle/>
          <a:p>
            <a:endParaRPr lang="en-US"/>
          </a:p>
        </p:txBody>
      </p:sp>
      <p:sp>
        <p:nvSpPr>
          <p:cNvPr id="3" name="Footer Placeholder 2"/>
          <p:cNvSpPr>
            <a:spLocks noGrp="1"/>
          </p:cNvSpPr>
          <p:nvPr>
            <p:ph type="ftr" sz="quarter" idx="11"/>
          </p:nvPr>
        </p:nvSpPr>
        <p:spPr/>
        <p:txBody>
          <a:bodyPr/>
          <a:lstStyle/>
          <a:p>
            <a:r>
              <a:rPr lang="is-IS"/>
              <a:t>CS447</a:t>
            </a:r>
            <a:endParaRPr lang="en-US"/>
          </a:p>
        </p:txBody>
      </p:sp>
      <p:sp>
        <p:nvSpPr>
          <p:cNvPr id="4" name="Slide Number Placeholder 3"/>
          <p:cNvSpPr>
            <a:spLocks noGrp="1"/>
          </p:cNvSpPr>
          <p:nvPr>
            <p:ph type="sldNum" sz="quarter" idx="12"/>
          </p:nvPr>
        </p:nvSpPr>
        <p:spPr/>
        <p:txBody>
          <a:bodyPr/>
          <a:lstStyle/>
          <a:p>
            <a:fld id="{3552B95B-556F-44BD-91A5-D80C1B9E2BB3}" type="slidenum">
              <a:rPr lang="en-US" smtClean="0"/>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27541"/>
            <a:ext cx="3008313" cy="968376"/>
          </a:xfrm>
        </p:spPr>
        <p:txBody>
          <a:bodyPr anchor="b"/>
          <a:lstStyle>
            <a:lvl1pPr algn="l">
              <a:defRPr sz="1800" b="1"/>
            </a:lvl1pPr>
          </a:lstStyle>
          <a:p>
            <a:r>
              <a:rPr lang="en-US"/>
              <a:t>Click to edit Master title style</a:t>
            </a:r>
          </a:p>
        </p:txBody>
      </p:sp>
      <p:sp>
        <p:nvSpPr>
          <p:cNvPr id="3" name="Content Placeholder 2"/>
          <p:cNvSpPr>
            <a:spLocks noGrp="1"/>
          </p:cNvSpPr>
          <p:nvPr>
            <p:ph idx="1"/>
          </p:nvPr>
        </p:nvSpPr>
        <p:spPr>
          <a:xfrm>
            <a:off x="3575050" y="227544"/>
            <a:ext cx="5111750" cy="4877594"/>
          </a:xfrm>
        </p:spPr>
        <p:txBody>
          <a:bodyPr/>
          <a:lstStyle>
            <a:lvl1pPr>
              <a:defRPr sz="2880"/>
            </a:lvl1pPr>
            <a:lvl2pPr>
              <a:defRPr sz="2520"/>
            </a:lvl2pPr>
            <a:lvl3pPr>
              <a:defRPr sz="216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195919"/>
            <a:ext cx="3008313" cy="3909219"/>
          </a:xfrm>
        </p:spPr>
        <p:txBody>
          <a:bodyPr/>
          <a:lstStyle>
            <a:lvl1pPr marL="0" indent="0">
              <a:buNone/>
              <a:defRPr sz="1260"/>
            </a:lvl1pPr>
            <a:lvl2pPr marL="411480" indent="0">
              <a:buNone/>
              <a:defRPr sz="1080"/>
            </a:lvl2pPr>
            <a:lvl3pPr marL="822960" indent="0">
              <a:buNone/>
              <a:defRPr sz="900"/>
            </a:lvl3pPr>
            <a:lvl4pPr marL="1234440" indent="0">
              <a:buNone/>
              <a:defRPr sz="810"/>
            </a:lvl4pPr>
            <a:lvl5pPr marL="1645920" indent="0">
              <a:buNone/>
              <a:defRPr sz="810"/>
            </a:lvl5pPr>
            <a:lvl6pPr marL="2057400" indent="0">
              <a:buNone/>
              <a:defRPr sz="810"/>
            </a:lvl6pPr>
            <a:lvl7pPr marL="2468880" indent="0">
              <a:buNone/>
              <a:defRPr sz="810"/>
            </a:lvl7pPr>
            <a:lvl8pPr marL="2880360" indent="0">
              <a:buNone/>
              <a:defRPr sz="810"/>
            </a:lvl8pPr>
            <a:lvl9pPr marL="3291840" indent="0">
              <a:buNone/>
              <a:defRPr sz="810"/>
            </a:lvl9pPr>
          </a:lstStyle>
          <a:p>
            <a:pPr lvl="0"/>
            <a:r>
              <a:rPr lang="en-US"/>
              <a:t>Click to edit Master text styles</a:t>
            </a:r>
          </a:p>
        </p:txBody>
      </p:sp>
      <p:sp>
        <p:nvSpPr>
          <p:cNvPr id="5" name="Date Placeholder 4"/>
          <p:cNvSpPr>
            <a:spLocks noGrp="1"/>
          </p:cNvSpPr>
          <p:nvPr>
            <p:ph type="dt" sz="half" idx="10"/>
          </p:nvPr>
        </p:nvSpPr>
        <p:spPr>
          <a:xfrm>
            <a:off x="457200" y="5296960"/>
            <a:ext cx="2133600" cy="304271"/>
          </a:xfrm>
          <a:prstGeom prst="rect">
            <a:avLst/>
          </a:prstGeom>
        </p:spPr>
        <p:txBody>
          <a:bodyPr/>
          <a:lstStyle/>
          <a:p>
            <a:endParaRPr lang="en-US"/>
          </a:p>
        </p:txBody>
      </p:sp>
      <p:sp>
        <p:nvSpPr>
          <p:cNvPr id="6" name="Footer Placeholder 5"/>
          <p:cNvSpPr>
            <a:spLocks noGrp="1"/>
          </p:cNvSpPr>
          <p:nvPr>
            <p:ph type="ftr" sz="quarter" idx="11"/>
          </p:nvPr>
        </p:nvSpPr>
        <p:spPr/>
        <p:txBody>
          <a:bodyPr/>
          <a:lstStyle/>
          <a:p>
            <a:r>
              <a:rPr lang="is-IS"/>
              <a:t>CS447</a:t>
            </a:r>
            <a:endParaRPr lang="en-US"/>
          </a:p>
        </p:txBody>
      </p:sp>
      <p:sp>
        <p:nvSpPr>
          <p:cNvPr id="7" name="Slide Number Placeholder 6"/>
          <p:cNvSpPr>
            <a:spLocks noGrp="1"/>
          </p:cNvSpPr>
          <p:nvPr>
            <p:ph type="sldNum" sz="quarter" idx="12"/>
          </p:nvPr>
        </p:nvSpPr>
        <p:spPr/>
        <p:txBody>
          <a:bodyPr/>
          <a:lstStyle/>
          <a:p>
            <a:fld id="{3552B95B-556F-44BD-91A5-D80C1B9E2BB3}" type="slidenum">
              <a:rPr lang="en-US" smtClean="0"/>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 name="Rectangle 8"/>
          <p:cNvSpPr/>
          <p:nvPr/>
        </p:nvSpPr>
        <p:spPr>
          <a:xfrm>
            <a:off x="0" y="5600700"/>
            <a:ext cx="9144000" cy="114300"/>
          </a:xfrm>
          <a:prstGeom prst="rect">
            <a:avLst/>
          </a:prstGeom>
          <a:solidFill>
            <a:srgbClr val="5639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20" dirty="0"/>
          </a:p>
        </p:txBody>
      </p:sp>
      <p:sp>
        <p:nvSpPr>
          <p:cNvPr id="7" name="Rectangle 6"/>
          <p:cNvSpPr/>
          <p:nvPr/>
        </p:nvSpPr>
        <p:spPr>
          <a:xfrm>
            <a:off x="0" y="0"/>
            <a:ext cx="9144000" cy="495300"/>
          </a:xfrm>
          <a:prstGeom prst="rect">
            <a:avLst/>
          </a:prstGeom>
          <a:solidFill>
            <a:srgbClr val="5639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20" dirty="0"/>
          </a:p>
        </p:txBody>
      </p:sp>
      <p:sp>
        <p:nvSpPr>
          <p:cNvPr id="2" name="Title Placeholder 1"/>
          <p:cNvSpPr>
            <a:spLocks noGrp="1"/>
          </p:cNvSpPr>
          <p:nvPr>
            <p:ph type="title"/>
          </p:nvPr>
        </p:nvSpPr>
        <p:spPr>
          <a:xfrm>
            <a:off x="152400" y="0"/>
            <a:ext cx="8991600" cy="495300"/>
          </a:xfrm>
          <a:prstGeom prst="rect">
            <a:avLst/>
          </a:prstGeom>
        </p:spPr>
        <p:txBody>
          <a:bodyPr vert="horz" lIns="91440" tIns="45720" rIns="91440" bIns="45720" rtlCol="0" anchor="ctr">
            <a:noAutofit/>
          </a:bodyPr>
          <a:lstStyle/>
          <a:p>
            <a:r>
              <a:rPr lang="en-US" dirty="0"/>
              <a:t>Click to edit Master title style</a:t>
            </a:r>
          </a:p>
        </p:txBody>
      </p:sp>
      <p:sp>
        <p:nvSpPr>
          <p:cNvPr id="3" name="Text Placeholder 2"/>
          <p:cNvSpPr>
            <a:spLocks noGrp="1"/>
          </p:cNvSpPr>
          <p:nvPr>
            <p:ph type="body" idx="1"/>
          </p:nvPr>
        </p:nvSpPr>
        <p:spPr>
          <a:xfrm>
            <a:off x="152400" y="495301"/>
            <a:ext cx="8991600" cy="4801659"/>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0" y="5296960"/>
            <a:ext cx="1219200" cy="304271"/>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is-IS"/>
              <a:t>CS447</a:t>
            </a:r>
            <a:endParaRPr lang="en-US" dirty="0"/>
          </a:p>
        </p:txBody>
      </p:sp>
      <p:sp>
        <p:nvSpPr>
          <p:cNvPr id="6" name="Slide Number Placeholder 5"/>
          <p:cNvSpPr>
            <a:spLocks noGrp="1"/>
          </p:cNvSpPr>
          <p:nvPr>
            <p:ph type="sldNum" sz="quarter" idx="4"/>
          </p:nvPr>
        </p:nvSpPr>
        <p:spPr>
          <a:xfrm>
            <a:off x="8458200" y="5296960"/>
            <a:ext cx="685800" cy="304271"/>
          </a:xfrm>
          <a:prstGeom prst="rect">
            <a:avLst/>
          </a:prstGeom>
        </p:spPr>
        <p:txBody>
          <a:bodyPr vert="horz" lIns="91440" tIns="45720" rIns="91440" bIns="45720" rtlCol="0" anchor="ctr"/>
          <a:lstStyle>
            <a:lvl1pPr algn="r">
              <a:defRPr sz="1200">
                <a:solidFill>
                  <a:schemeClr val="tx1">
                    <a:tint val="75000"/>
                  </a:schemeClr>
                </a:solidFill>
              </a:defRPr>
            </a:lvl1pPr>
          </a:lstStyle>
          <a:p>
            <a:fld id="{3552B95B-556F-44BD-91A5-D80C1B9E2BB3}" type="slidenum">
              <a:rPr lang="en-US" smtClean="0"/>
              <a:pPr/>
              <a:t>‹#›</a:t>
            </a:fld>
            <a:endParaRPr lang="en-US"/>
          </a:p>
        </p:txBody>
      </p:sp>
    </p:spTree>
    <p:extLst>
      <p:ext uri="{BB962C8B-B14F-4D97-AF65-F5344CB8AC3E}">
        <p14:creationId xmlns:p14="http://schemas.microsoft.com/office/powerpoint/2010/main" val="1187342188"/>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Lst>
  <p:transition/>
  <p:hf hdr="0" dt="0"/>
  <p:txStyles>
    <p:titleStyle>
      <a:lvl1pPr algn="l" defTabSz="822960" rtl="0" eaLnBrk="1" latinLnBrk="0" hangingPunct="1">
        <a:spcBef>
          <a:spcPct val="0"/>
        </a:spcBef>
        <a:buNone/>
        <a:defRPr sz="2800" b="1" kern="1200">
          <a:solidFill>
            <a:schemeClr val="bg1"/>
          </a:solidFill>
          <a:latin typeface="+mj-lt"/>
          <a:ea typeface="GulimChe" pitchFamily="49" charset="-127"/>
          <a:cs typeface="MoolBoran" pitchFamily="34" charset="0"/>
        </a:defRPr>
      </a:lvl1pPr>
    </p:titleStyle>
    <p:bodyStyle>
      <a:lvl1pPr marL="204312" indent="-204312" algn="l" defTabSz="822960" rtl="0" eaLnBrk="1" latinLnBrk="0" hangingPunct="1">
        <a:spcBef>
          <a:spcPts val="0"/>
        </a:spcBef>
        <a:buSzPct val="150000"/>
        <a:buFont typeface="Arial" pitchFamily="34" charset="0"/>
        <a:buChar char="•"/>
        <a:defRPr sz="2200" kern="1200">
          <a:solidFill>
            <a:schemeClr val="tx1"/>
          </a:solidFill>
          <a:latin typeface="+mn-lt"/>
          <a:ea typeface="+mn-ea"/>
          <a:cs typeface="+mn-cs"/>
        </a:defRPr>
      </a:lvl1pPr>
      <a:lvl2pPr marL="415767" indent="-207170" algn="l" defTabSz="822960" rtl="0" eaLnBrk="1" latinLnBrk="0" hangingPunct="1">
        <a:spcBef>
          <a:spcPts val="0"/>
        </a:spcBef>
        <a:buFont typeface="Courier New" pitchFamily="49" charset="0"/>
        <a:buChar char="o"/>
        <a:defRPr sz="2200" kern="1200">
          <a:solidFill>
            <a:schemeClr val="tx1"/>
          </a:solidFill>
          <a:latin typeface="+mn-lt"/>
          <a:ea typeface="+mn-ea"/>
          <a:cs typeface="+mn-cs"/>
        </a:defRPr>
      </a:lvl2pPr>
      <a:lvl3pPr marL="620078" indent="-205740" algn="l" defTabSz="822960" rtl="0" eaLnBrk="1" latinLnBrk="0" hangingPunct="1">
        <a:spcBef>
          <a:spcPts val="0"/>
        </a:spcBef>
        <a:buFont typeface="Wingdings" pitchFamily="2" charset="2"/>
        <a:buChar char="§"/>
        <a:defRPr sz="2200" kern="1200">
          <a:solidFill>
            <a:schemeClr val="tx1"/>
          </a:solidFill>
          <a:latin typeface="+mn-lt"/>
          <a:ea typeface="+mn-ea"/>
          <a:cs typeface="+mn-cs"/>
        </a:defRPr>
      </a:lvl3pPr>
      <a:lvl4pPr marL="821532" indent="-205740" algn="l" defTabSz="822960" rtl="0" eaLnBrk="1" latinLnBrk="0" hangingPunct="1">
        <a:spcBef>
          <a:spcPts val="0"/>
        </a:spcBef>
        <a:buFont typeface="Arial" pitchFamily="34" charset="0"/>
        <a:buChar char="–"/>
        <a:defRPr sz="2200" kern="1200">
          <a:solidFill>
            <a:schemeClr val="tx1"/>
          </a:solidFill>
          <a:latin typeface="+mn-lt"/>
          <a:ea typeface="+mn-ea"/>
          <a:cs typeface="+mn-cs"/>
        </a:defRPr>
      </a:lvl4pPr>
      <a:lvl5pPr marL="1028700" indent="-205740" algn="l" defTabSz="822960" rtl="0" eaLnBrk="1" latinLnBrk="0" hangingPunct="1">
        <a:spcBef>
          <a:spcPts val="0"/>
        </a:spcBef>
        <a:buFont typeface="Arial" pitchFamily="34" charset="0"/>
        <a:buChar char="»"/>
        <a:defRPr sz="2200" kern="1200">
          <a:solidFill>
            <a:schemeClr val="tx1"/>
          </a:solidFill>
          <a:latin typeface="+mn-lt"/>
          <a:ea typeface="+mn-ea"/>
          <a:cs typeface="+mn-cs"/>
        </a:defRPr>
      </a:lvl5pPr>
      <a:lvl6pPr marL="2263140" indent="-205740" algn="l" defTabSz="82296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674620" indent="-205740" algn="l" defTabSz="82296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086100" indent="-205740" algn="l" defTabSz="82296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497580" indent="-205740" algn="l" defTabSz="822960" rtl="0" eaLnBrk="1" latinLnBrk="0" hangingPunct="1">
        <a:spcBef>
          <a:spcPct val="20000"/>
        </a:spcBef>
        <a:buFont typeface="Arial" pitchFamily="34" charset="0"/>
        <a:buChar char="•"/>
        <a:defRPr sz="1800" kern="1200">
          <a:solidFill>
            <a:schemeClr val="tx1"/>
          </a:solidFill>
          <a:latin typeface="+mn-lt"/>
          <a:ea typeface="+mn-ea"/>
          <a:cs typeface="+mn-cs"/>
        </a:defRPr>
      </a:lvl9pPr>
    </p:bodyStyle>
    <p:otherStyle>
      <a:defPPr>
        <a:defRPr lang="en-US"/>
      </a:defPPr>
      <a:lvl1pPr marL="0" algn="l" defTabSz="822960" rtl="0" eaLnBrk="1" latinLnBrk="0" hangingPunct="1">
        <a:defRPr sz="1620" kern="1200">
          <a:solidFill>
            <a:schemeClr val="tx1"/>
          </a:solidFill>
          <a:latin typeface="+mn-lt"/>
          <a:ea typeface="+mn-ea"/>
          <a:cs typeface="+mn-cs"/>
        </a:defRPr>
      </a:lvl1pPr>
      <a:lvl2pPr marL="411480" algn="l" defTabSz="822960" rtl="0" eaLnBrk="1" latinLnBrk="0" hangingPunct="1">
        <a:defRPr sz="1620" kern="1200">
          <a:solidFill>
            <a:schemeClr val="tx1"/>
          </a:solidFill>
          <a:latin typeface="+mn-lt"/>
          <a:ea typeface="+mn-ea"/>
          <a:cs typeface="+mn-cs"/>
        </a:defRPr>
      </a:lvl2pPr>
      <a:lvl3pPr marL="822960" algn="l" defTabSz="822960" rtl="0" eaLnBrk="1" latinLnBrk="0" hangingPunct="1">
        <a:defRPr sz="1620" kern="1200">
          <a:solidFill>
            <a:schemeClr val="tx1"/>
          </a:solidFill>
          <a:latin typeface="+mn-lt"/>
          <a:ea typeface="+mn-ea"/>
          <a:cs typeface="+mn-cs"/>
        </a:defRPr>
      </a:lvl3pPr>
      <a:lvl4pPr marL="1234440" algn="l" defTabSz="822960" rtl="0" eaLnBrk="1" latinLnBrk="0" hangingPunct="1">
        <a:defRPr sz="1620" kern="1200">
          <a:solidFill>
            <a:schemeClr val="tx1"/>
          </a:solidFill>
          <a:latin typeface="+mn-lt"/>
          <a:ea typeface="+mn-ea"/>
          <a:cs typeface="+mn-cs"/>
        </a:defRPr>
      </a:lvl4pPr>
      <a:lvl5pPr marL="1645920" algn="l" defTabSz="822960" rtl="0" eaLnBrk="1" latinLnBrk="0" hangingPunct="1">
        <a:defRPr sz="1620" kern="1200">
          <a:solidFill>
            <a:schemeClr val="tx1"/>
          </a:solidFill>
          <a:latin typeface="+mn-lt"/>
          <a:ea typeface="+mn-ea"/>
          <a:cs typeface="+mn-cs"/>
        </a:defRPr>
      </a:lvl5pPr>
      <a:lvl6pPr marL="2057400" algn="l" defTabSz="822960" rtl="0" eaLnBrk="1" latinLnBrk="0" hangingPunct="1">
        <a:defRPr sz="1620" kern="1200">
          <a:solidFill>
            <a:schemeClr val="tx1"/>
          </a:solidFill>
          <a:latin typeface="+mn-lt"/>
          <a:ea typeface="+mn-ea"/>
          <a:cs typeface="+mn-cs"/>
        </a:defRPr>
      </a:lvl6pPr>
      <a:lvl7pPr marL="2468880" algn="l" defTabSz="822960" rtl="0" eaLnBrk="1" latinLnBrk="0" hangingPunct="1">
        <a:defRPr sz="1620" kern="1200">
          <a:solidFill>
            <a:schemeClr val="tx1"/>
          </a:solidFill>
          <a:latin typeface="+mn-lt"/>
          <a:ea typeface="+mn-ea"/>
          <a:cs typeface="+mn-cs"/>
        </a:defRPr>
      </a:lvl7pPr>
      <a:lvl8pPr marL="2880360" algn="l" defTabSz="822960" rtl="0" eaLnBrk="1" latinLnBrk="0" hangingPunct="1">
        <a:defRPr sz="1620" kern="1200">
          <a:solidFill>
            <a:schemeClr val="tx1"/>
          </a:solidFill>
          <a:latin typeface="+mn-lt"/>
          <a:ea typeface="+mn-ea"/>
          <a:cs typeface="+mn-cs"/>
        </a:defRPr>
      </a:lvl8pPr>
      <a:lvl9pPr marL="3291840" algn="l" defTabSz="822960" rtl="0" eaLnBrk="1" latinLnBrk="0" hangingPunct="1">
        <a:defRPr sz="16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14501"/>
            <a:ext cx="8077200" cy="1225021"/>
          </a:xfrm>
        </p:spPr>
        <p:txBody>
          <a:bodyPr/>
          <a:lstStyle/>
          <a:p>
            <a:r>
              <a:rPr lang="en-US" dirty="0"/>
              <a:t>Signed Integers, Extension, Truncation, and Addition</a:t>
            </a:r>
            <a:endParaRPr lang="en-US" sz="2400" b="1" dirty="0">
              <a:latin typeface="+mj-lt"/>
            </a:endParaRPr>
          </a:p>
        </p:txBody>
      </p:sp>
      <p:sp>
        <p:nvSpPr>
          <p:cNvPr id="3" name="Subtitle 2"/>
          <p:cNvSpPr>
            <a:spLocks noGrp="1"/>
          </p:cNvSpPr>
          <p:nvPr>
            <p:ph type="subTitle" idx="1"/>
          </p:nvPr>
        </p:nvSpPr>
        <p:spPr/>
        <p:txBody>
          <a:bodyPr/>
          <a:lstStyle/>
          <a:p>
            <a:r>
              <a:rPr lang="en-US"/>
              <a:t>CS 0447</a:t>
            </a:r>
            <a:endParaRPr lang="en-US" dirty="0"/>
          </a:p>
          <a:p>
            <a:r>
              <a:rPr lang="en-US" dirty="0"/>
              <a:t>Jarrett Billingsley</a:t>
            </a:r>
          </a:p>
        </p:txBody>
      </p:sp>
    </p:spTree>
    <p:extLst>
      <p:ext uri="{BB962C8B-B14F-4D97-AF65-F5344CB8AC3E}">
        <p14:creationId xmlns:p14="http://schemas.microsoft.com/office/powerpoint/2010/main" val="361208656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Range of unsigned vs. signed numbers</a:t>
            </a:r>
          </a:p>
        </p:txBody>
      </p:sp>
      <p:sp>
        <p:nvSpPr>
          <p:cNvPr id="3" name="Content Placeholder 2"/>
          <p:cNvSpPr>
            <a:spLocks noGrp="1"/>
          </p:cNvSpPr>
          <p:nvPr>
            <p:ph idx="1"/>
          </p:nvPr>
        </p:nvSpPr>
        <p:spPr>
          <a:xfrm>
            <a:off x="152400" y="495302"/>
            <a:ext cx="8991600" cy="2255344"/>
          </a:xfrm>
        </p:spPr>
        <p:txBody>
          <a:bodyPr>
            <a:normAutofit/>
          </a:bodyPr>
          <a:lstStyle/>
          <a:p>
            <a:r>
              <a:rPr lang="en-US" dirty="0"/>
              <a:t>how many </a:t>
            </a:r>
            <a:r>
              <a:rPr lang="en-US" i="1" dirty="0"/>
              <a:t>different</a:t>
            </a:r>
            <a:r>
              <a:rPr lang="en-US" dirty="0"/>
              <a:t> values can you represent with </a:t>
            </a:r>
            <a:r>
              <a:rPr lang="en-US" i="1" dirty="0"/>
              <a:t>n</a:t>
            </a:r>
            <a:r>
              <a:rPr lang="en-US" dirty="0"/>
              <a:t> bits?</a:t>
            </a:r>
          </a:p>
          <a:p>
            <a:pPr lvl="1"/>
            <a:r>
              <a:rPr lang="en-US" b="1" dirty="0"/>
              <a:t>2</a:t>
            </a:r>
            <a:r>
              <a:rPr lang="en-US" b="1" i="1" baseline="30000" dirty="0"/>
              <a:t>n</a:t>
            </a:r>
          </a:p>
          <a:p>
            <a:r>
              <a:rPr lang="en-US" dirty="0"/>
              <a:t>and what are the smallest and the biggest?</a:t>
            </a:r>
          </a:p>
          <a:p>
            <a:pPr lvl="1"/>
            <a:r>
              <a:rPr lang="en-US" b="1" dirty="0"/>
              <a:t>0</a:t>
            </a:r>
            <a:r>
              <a:rPr lang="en-US" dirty="0"/>
              <a:t> to </a:t>
            </a:r>
            <a:r>
              <a:rPr lang="en-US" b="1" dirty="0"/>
              <a:t>2</a:t>
            </a:r>
            <a:r>
              <a:rPr lang="en-US" b="1" i="1" baseline="30000" dirty="0"/>
              <a:t>n</a:t>
            </a:r>
            <a:r>
              <a:rPr lang="en-US" b="1" dirty="0"/>
              <a:t>-1… for </a:t>
            </a:r>
            <a:r>
              <a:rPr lang="en-US" b="1" i="1" dirty="0"/>
              <a:t>unsigned integers.</a:t>
            </a:r>
            <a:endParaRPr lang="en-US" b="1" dirty="0"/>
          </a:p>
          <a:p>
            <a:r>
              <a:rPr lang="en-US" dirty="0"/>
              <a:t>well, for signed numbers, the range is </a:t>
            </a:r>
            <a:r>
              <a:rPr lang="en-US" b="1" dirty="0"/>
              <a:t>-2</a:t>
            </a:r>
            <a:r>
              <a:rPr lang="en-US" b="1" i="1" baseline="30000" dirty="0">
                <a:solidFill>
                  <a:srgbClr val="FF0000"/>
                </a:solidFill>
              </a:rPr>
              <a:t>n</a:t>
            </a:r>
            <a:r>
              <a:rPr lang="en-US" b="1" baseline="30000" dirty="0">
                <a:solidFill>
                  <a:srgbClr val="FF0000"/>
                </a:solidFill>
              </a:rPr>
              <a:t>-1</a:t>
            </a:r>
            <a:r>
              <a:rPr lang="en-US" dirty="0"/>
              <a:t> to </a:t>
            </a:r>
            <a:r>
              <a:rPr lang="en-US" b="1" dirty="0"/>
              <a:t>2</a:t>
            </a:r>
            <a:r>
              <a:rPr lang="en-US" b="1" i="1" baseline="30000" dirty="0">
                <a:solidFill>
                  <a:srgbClr val="FF0000"/>
                </a:solidFill>
              </a:rPr>
              <a:t>n</a:t>
            </a:r>
            <a:r>
              <a:rPr lang="en-US" b="1" baseline="30000" dirty="0">
                <a:solidFill>
                  <a:srgbClr val="FF0000"/>
                </a:solidFill>
              </a:rPr>
              <a:t>-1</a:t>
            </a:r>
            <a:r>
              <a:rPr lang="en-US" b="1" dirty="0"/>
              <a:t>-1 </a:t>
            </a:r>
            <a:r>
              <a:rPr lang="en-US" sz="1400" dirty="0"/>
              <a:t>(see </a:t>
            </a:r>
            <a:r>
              <a:rPr lang="en-US" sz="1400" b="1" dirty="0" err="1">
                <a:latin typeface="Consolas" panose="020B0609020204030204" pitchFamily="49" charset="0"/>
                <a:cs typeface="Consolas" panose="020B0609020204030204" pitchFamily="49" charset="0"/>
              </a:rPr>
              <a:t>IntRanges.java</a:t>
            </a:r>
            <a:r>
              <a:rPr lang="en-US" sz="1400" dirty="0"/>
              <a:t>)</a:t>
            </a:r>
            <a:endParaRPr lang="en-US" dirty="0"/>
          </a:p>
          <a:p>
            <a:r>
              <a:rPr lang="en-US" dirty="0"/>
              <a:t>that feels </a:t>
            </a:r>
            <a:r>
              <a:rPr lang="en-US" dirty="0" err="1"/>
              <a:t>kinda</a:t>
            </a:r>
            <a:r>
              <a:rPr lang="en-US" dirty="0"/>
              <a:t> awkward, so let's get some intuition</a:t>
            </a:r>
            <a:r>
              <a:rPr lang="mr-IN" dirty="0"/>
              <a:t>…</a:t>
            </a:r>
            <a:endParaRPr lang="en-US" dirty="0"/>
          </a:p>
        </p:txBody>
      </p:sp>
      <p:sp>
        <p:nvSpPr>
          <p:cNvPr id="4" name="Footer Placeholder 3"/>
          <p:cNvSpPr>
            <a:spLocks noGrp="1"/>
          </p:cNvSpPr>
          <p:nvPr>
            <p:ph type="ftr" sz="quarter" idx="11"/>
          </p:nvPr>
        </p:nvSpPr>
        <p:spPr/>
        <p:txBody>
          <a:bodyPr/>
          <a:lstStyle/>
          <a:p>
            <a:r>
              <a:rPr lang="is-IS"/>
              <a:t>CS447</a:t>
            </a:r>
            <a:endParaRPr lang="en-US"/>
          </a:p>
        </p:txBody>
      </p:sp>
      <p:sp>
        <p:nvSpPr>
          <p:cNvPr id="5" name="Slide Number Placeholder 4"/>
          <p:cNvSpPr>
            <a:spLocks noGrp="1"/>
          </p:cNvSpPr>
          <p:nvPr>
            <p:ph type="sldNum" sz="quarter" idx="12"/>
          </p:nvPr>
        </p:nvSpPr>
        <p:spPr/>
        <p:txBody>
          <a:bodyPr/>
          <a:lstStyle/>
          <a:p>
            <a:fld id="{3552B95B-556F-44BD-91A5-D80C1B9E2BB3}" type="slidenum">
              <a:rPr lang="en-US" smtClean="0"/>
              <a:pPr/>
              <a:t>10</a:t>
            </a:fld>
            <a:endParaRPr lang="en-US"/>
          </a:p>
        </p:txBody>
      </p:sp>
      <p:sp>
        <p:nvSpPr>
          <p:cNvPr id="26" name="TextBox 25"/>
          <p:cNvSpPr txBox="1"/>
          <p:nvPr/>
        </p:nvSpPr>
        <p:spPr>
          <a:xfrm>
            <a:off x="352301" y="2628060"/>
            <a:ext cx="3853218" cy="1107996"/>
          </a:xfrm>
          <a:prstGeom prst="rect">
            <a:avLst/>
          </a:prstGeom>
          <a:noFill/>
        </p:spPr>
        <p:txBody>
          <a:bodyPr wrap="square" rtlCol="0">
            <a:spAutoFit/>
          </a:bodyPr>
          <a:lstStyle/>
          <a:p>
            <a:pPr algn="ctr"/>
            <a:r>
              <a:rPr lang="en-US" sz="2200" dirty="0"/>
              <a:t>in 2’s complement, </a:t>
            </a:r>
            <a:r>
              <a:rPr lang="en-US" sz="2200" b="1" u="sng" dirty="0"/>
              <a:t>half</a:t>
            </a:r>
            <a:r>
              <a:rPr lang="en-US" sz="2200" b="1" dirty="0"/>
              <a:t> of the bit patterns </a:t>
            </a:r>
            <a:r>
              <a:rPr lang="en-US" sz="2200" dirty="0"/>
              <a:t>are assigned negative values.</a:t>
            </a:r>
          </a:p>
        </p:txBody>
      </p:sp>
      <p:sp>
        <p:nvSpPr>
          <p:cNvPr id="27" name="TextBox 26"/>
          <p:cNvSpPr txBox="1"/>
          <p:nvPr/>
        </p:nvSpPr>
        <p:spPr>
          <a:xfrm>
            <a:off x="51640" y="4384692"/>
            <a:ext cx="6690434" cy="430887"/>
          </a:xfrm>
          <a:prstGeom prst="rect">
            <a:avLst/>
          </a:prstGeom>
          <a:noFill/>
        </p:spPr>
        <p:txBody>
          <a:bodyPr wrap="square" rtlCol="0">
            <a:spAutoFit/>
          </a:bodyPr>
          <a:lstStyle/>
          <a:p>
            <a:pPr algn="ctr"/>
            <a:r>
              <a:rPr lang="en-US" sz="2200" dirty="0"/>
              <a:t>so if you know the </a:t>
            </a:r>
            <a:r>
              <a:rPr lang="en-US" sz="2200" i="1" dirty="0"/>
              <a:t>unsigned</a:t>
            </a:r>
            <a:r>
              <a:rPr lang="en-US" sz="2200" dirty="0"/>
              <a:t> range, </a:t>
            </a:r>
            <a:r>
              <a:rPr lang="en-US" sz="2200" b="1" dirty="0"/>
              <a:t>chop it in half.</a:t>
            </a:r>
          </a:p>
        </p:txBody>
      </p:sp>
      <p:sp>
        <p:nvSpPr>
          <p:cNvPr id="28" name="TextBox 27"/>
          <p:cNvSpPr txBox="1"/>
          <p:nvPr/>
        </p:nvSpPr>
        <p:spPr>
          <a:xfrm>
            <a:off x="2895600" y="4762500"/>
            <a:ext cx="4222772" cy="430887"/>
          </a:xfrm>
          <a:prstGeom prst="rect">
            <a:avLst/>
          </a:prstGeom>
          <a:noFill/>
        </p:spPr>
        <p:txBody>
          <a:bodyPr wrap="square" rtlCol="0">
            <a:spAutoFit/>
          </a:bodyPr>
          <a:lstStyle/>
          <a:p>
            <a:pPr algn="ctr"/>
            <a:r>
              <a:rPr lang="en-US" sz="2200" dirty="0"/>
              <a:t>8 bits </a:t>
            </a:r>
            <a:r>
              <a:rPr lang="en-US" sz="2200" b="1" dirty="0"/>
              <a:t>unsigned</a:t>
            </a:r>
            <a:r>
              <a:rPr lang="en-US" sz="2200" dirty="0"/>
              <a:t> = 0 to 255, so…</a:t>
            </a:r>
          </a:p>
        </p:txBody>
      </p:sp>
      <p:sp>
        <p:nvSpPr>
          <p:cNvPr id="29" name="TextBox 28">
            <a:extLst>
              <a:ext uri="{FF2B5EF4-FFF2-40B4-BE49-F238E27FC236}">
                <a16:creationId xmlns:a16="http://schemas.microsoft.com/office/drawing/2014/main" id="{9D7F07EA-B7B4-834F-B998-DB06B48326DA}"/>
              </a:ext>
            </a:extLst>
          </p:cNvPr>
          <p:cNvSpPr txBox="1"/>
          <p:nvPr/>
        </p:nvSpPr>
        <p:spPr>
          <a:xfrm>
            <a:off x="4083028" y="5101699"/>
            <a:ext cx="4222772" cy="430887"/>
          </a:xfrm>
          <a:prstGeom prst="rect">
            <a:avLst/>
          </a:prstGeom>
          <a:noFill/>
        </p:spPr>
        <p:txBody>
          <a:bodyPr wrap="square" rtlCol="0">
            <a:spAutoFit/>
          </a:bodyPr>
          <a:lstStyle/>
          <a:p>
            <a:pPr algn="ctr"/>
            <a:r>
              <a:rPr lang="en-US" sz="2200" dirty="0"/>
              <a:t>8 bits </a:t>
            </a:r>
            <a:r>
              <a:rPr lang="en-US" sz="2200" b="1" dirty="0"/>
              <a:t>signed</a:t>
            </a:r>
            <a:r>
              <a:rPr lang="en-US" sz="2200" dirty="0"/>
              <a:t> is -128 to +127.</a:t>
            </a:r>
          </a:p>
        </p:txBody>
      </p:sp>
      <p:grpSp>
        <p:nvGrpSpPr>
          <p:cNvPr id="6" name="Group 5">
            <a:extLst>
              <a:ext uri="{FF2B5EF4-FFF2-40B4-BE49-F238E27FC236}">
                <a16:creationId xmlns:a16="http://schemas.microsoft.com/office/drawing/2014/main" id="{71690E79-2112-9740-B66A-6820FEF97F64}"/>
              </a:ext>
            </a:extLst>
          </p:cNvPr>
          <p:cNvGrpSpPr/>
          <p:nvPr/>
        </p:nvGrpSpPr>
        <p:grpSpPr>
          <a:xfrm>
            <a:off x="2074107" y="2857500"/>
            <a:ext cx="7069893" cy="1480246"/>
            <a:chOff x="19050" y="3029502"/>
            <a:chExt cx="9032043" cy="1891068"/>
          </a:xfrm>
        </p:grpSpPr>
        <p:grpSp>
          <p:nvGrpSpPr>
            <p:cNvPr id="31" name="Group 30">
              <a:extLst>
                <a:ext uri="{FF2B5EF4-FFF2-40B4-BE49-F238E27FC236}">
                  <a16:creationId xmlns:a16="http://schemas.microsoft.com/office/drawing/2014/main" id="{612D8302-91FD-2D4A-A9E1-95150A0B8C0C}"/>
                </a:ext>
              </a:extLst>
            </p:cNvPr>
            <p:cNvGrpSpPr/>
            <p:nvPr/>
          </p:nvGrpSpPr>
          <p:grpSpPr>
            <a:xfrm>
              <a:off x="392868" y="4087072"/>
              <a:ext cx="5514975" cy="466725"/>
              <a:chOff x="381000" y="2552700"/>
              <a:chExt cx="5572125" cy="466725"/>
            </a:xfrm>
          </p:grpSpPr>
          <p:cxnSp>
            <p:nvCxnSpPr>
              <p:cNvPr id="50" name="Straight Connector 49">
                <a:extLst>
                  <a:ext uri="{FF2B5EF4-FFF2-40B4-BE49-F238E27FC236}">
                    <a16:creationId xmlns:a16="http://schemas.microsoft.com/office/drawing/2014/main" id="{C8274432-6C24-C34F-9F76-25ABFFD88668}"/>
                  </a:ext>
                </a:extLst>
              </p:cNvPr>
              <p:cNvCxnSpPr>
                <a:cxnSpLocks/>
              </p:cNvCxnSpPr>
              <p:nvPr/>
            </p:nvCxnSpPr>
            <p:spPr>
              <a:xfrm>
                <a:off x="381000" y="2781300"/>
                <a:ext cx="28956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F2006E70-F1CF-4F4E-8C60-D8803BFCA234}"/>
                  </a:ext>
                </a:extLst>
              </p:cNvPr>
              <p:cNvCxnSpPr>
                <a:cxnSpLocks/>
              </p:cNvCxnSpPr>
              <p:nvPr/>
            </p:nvCxnSpPr>
            <p:spPr>
              <a:xfrm>
                <a:off x="3276600" y="2781300"/>
                <a:ext cx="2667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1E2807C9-7C0D-6E4C-BC45-2C10B98885C2}"/>
                  </a:ext>
                </a:extLst>
              </p:cNvPr>
              <p:cNvCxnSpPr>
                <a:cxnSpLocks/>
              </p:cNvCxnSpPr>
              <p:nvPr/>
            </p:nvCxnSpPr>
            <p:spPr>
              <a:xfrm>
                <a:off x="381000" y="2781300"/>
                <a:ext cx="0" cy="2286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E9BF7018-42F3-9943-988D-7515EC67A08B}"/>
                  </a:ext>
                </a:extLst>
              </p:cNvPr>
              <p:cNvCxnSpPr>
                <a:cxnSpLocks/>
              </p:cNvCxnSpPr>
              <p:nvPr/>
            </p:nvCxnSpPr>
            <p:spPr>
              <a:xfrm>
                <a:off x="5953125" y="2790825"/>
                <a:ext cx="0" cy="2286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810A3F13-F478-D245-8C0E-D8B26ACB8585}"/>
                  </a:ext>
                </a:extLst>
              </p:cNvPr>
              <p:cNvCxnSpPr>
                <a:cxnSpLocks/>
              </p:cNvCxnSpPr>
              <p:nvPr/>
            </p:nvCxnSpPr>
            <p:spPr>
              <a:xfrm>
                <a:off x="3276600" y="2552700"/>
                <a:ext cx="0" cy="4572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55" name="Group 54">
              <a:extLst>
                <a:ext uri="{FF2B5EF4-FFF2-40B4-BE49-F238E27FC236}">
                  <a16:creationId xmlns:a16="http://schemas.microsoft.com/office/drawing/2014/main" id="{9F1E8BD8-1399-FD44-9FC3-D5E9490D413B}"/>
                </a:ext>
              </a:extLst>
            </p:cNvPr>
            <p:cNvGrpSpPr/>
            <p:nvPr/>
          </p:nvGrpSpPr>
          <p:grpSpPr>
            <a:xfrm>
              <a:off x="3259893" y="3029502"/>
              <a:ext cx="5486400" cy="457200"/>
              <a:chOff x="3276600" y="1485900"/>
              <a:chExt cx="5486400" cy="457200"/>
            </a:xfrm>
          </p:grpSpPr>
          <p:cxnSp>
            <p:nvCxnSpPr>
              <p:cNvPr id="56" name="Straight Connector 55">
                <a:extLst>
                  <a:ext uri="{FF2B5EF4-FFF2-40B4-BE49-F238E27FC236}">
                    <a16:creationId xmlns:a16="http://schemas.microsoft.com/office/drawing/2014/main" id="{50E463B0-7EC6-2943-A150-D7DDA958EE1C}"/>
                  </a:ext>
                </a:extLst>
              </p:cNvPr>
              <p:cNvCxnSpPr/>
              <p:nvPr/>
            </p:nvCxnSpPr>
            <p:spPr>
              <a:xfrm>
                <a:off x="6019800" y="1714500"/>
                <a:ext cx="27432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C067FC89-B1C0-7D42-8F0C-D29CB0BE9B14}"/>
                  </a:ext>
                </a:extLst>
              </p:cNvPr>
              <p:cNvCxnSpPr/>
              <p:nvPr/>
            </p:nvCxnSpPr>
            <p:spPr>
              <a:xfrm>
                <a:off x="3276600" y="1714500"/>
                <a:ext cx="27432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BB3D03BC-C760-814D-BBF6-49DCDD892244}"/>
                  </a:ext>
                </a:extLst>
              </p:cNvPr>
              <p:cNvCxnSpPr>
                <a:cxnSpLocks/>
              </p:cNvCxnSpPr>
              <p:nvPr/>
            </p:nvCxnSpPr>
            <p:spPr>
              <a:xfrm>
                <a:off x="8763000" y="1714500"/>
                <a:ext cx="0" cy="2286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9EDEE623-BB81-F347-926F-9FDFB8E0A4FA}"/>
                  </a:ext>
                </a:extLst>
              </p:cNvPr>
              <p:cNvCxnSpPr>
                <a:cxnSpLocks/>
              </p:cNvCxnSpPr>
              <p:nvPr/>
            </p:nvCxnSpPr>
            <p:spPr>
              <a:xfrm>
                <a:off x="3276600" y="1485900"/>
                <a:ext cx="0" cy="4572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60" name="TextBox 59">
              <a:extLst>
                <a:ext uri="{FF2B5EF4-FFF2-40B4-BE49-F238E27FC236}">
                  <a16:creationId xmlns:a16="http://schemas.microsoft.com/office/drawing/2014/main" id="{30DB8F82-F284-6E4A-BAB2-60EA3117553B}"/>
                </a:ext>
              </a:extLst>
            </p:cNvPr>
            <p:cNvSpPr txBox="1"/>
            <p:nvPr/>
          </p:nvSpPr>
          <p:spPr>
            <a:xfrm>
              <a:off x="3094430" y="3444136"/>
              <a:ext cx="330926" cy="400110"/>
            </a:xfrm>
            <a:prstGeom prst="rect">
              <a:avLst/>
            </a:prstGeom>
            <a:noFill/>
          </p:spPr>
          <p:txBody>
            <a:bodyPr wrap="square" rtlCol="0">
              <a:spAutoFit/>
            </a:bodyPr>
            <a:lstStyle/>
            <a:p>
              <a:pPr algn="ctr"/>
              <a:r>
                <a:rPr lang="en-US" sz="2000" b="1" dirty="0">
                  <a:latin typeface="Consolas" charset="0"/>
                  <a:ea typeface="Consolas" charset="0"/>
                  <a:cs typeface="Consolas" charset="0"/>
                </a:rPr>
                <a:t>0</a:t>
              </a:r>
            </a:p>
          </p:txBody>
        </p:sp>
        <p:sp>
          <p:nvSpPr>
            <p:cNvPr id="61" name="TextBox 60">
              <a:extLst>
                <a:ext uri="{FF2B5EF4-FFF2-40B4-BE49-F238E27FC236}">
                  <a16:creationId xmlns:a16="http://schemas.microsoft.com/office/drawing/2014/main" id="{803C68C3-0ED3-A548-8BDC-52087DD21379}"/>
                </a:ext>
              </a:extLst>
            </p:cNvPr>
            <p:cNvSpPr txBox="1"/>
            <p:nvPr/>
          </p:nvSpPr>
          <p:spPr>
            <a:xfrm>
              <a:off x="8441493" y="3484999"/>
              <a:ext cx="609600" cy="400110"/>
            </a:xfrm>
            <a:prstGeom prst="rect">
              <a:avLst/>
            </a:prstGeom>
            <a:noFill/>
          </p:spPr>
          <p:txBody>
            <a:bodyPr wrap="square" rtlCol="0">
              <a:spAutoFit/>
            </a:bodyPr>
            <a:lstStyle/>
            <a:p>
              <a:pPr algn="ctr"/>
              <a:r>
                <a:rPr lang="en-US" sz="2000" b="1" dirty="0">
                  <a:latin typeface="Consolas" charset="0"/>
                  <a:ea typeface="Consolas" charset="0"/>
                  <a:cs typeface="Consolas" charset="0"/>
                </a:rPr>
                <a:t>15</a:t>
              </a:r>
            </a:p>
          </p:txBody>
        </p:sp>
        <p:sp>
          <p:nvSpPr>
            <p:cNvPr id="62" name="TextBox 61">
              <a:extLst>
                <a:ext uri="{FF2B5EF4-FFF2-40B4-BE49-F238E27FC236}">
                  <a16:creationId xmlns:a16="http://schemas.microsoft.com/office/drawing/2014/main" id="{77F2C094-612D-9044-B478-0557EA9EA048}"/>
                </a:ext>
              </a:extLst>
            </p:cNvPr>
            <p:cNvSpPr txBox="1"/>
            <p:nvPr/>
          </p:nvSpPr>
          <p:spPr>
            <a:xfrm>
              <a:off x="5622093" y="4520460"/>
              <a:ext cx="609600" cy="400110"/>
            </a:xfrm>
            <a:prstGeom prst="rect">
              <a:avLst/>
            </a:prstGeom>
            <a:noFill/>
          </p:spPr>
          <p:txBody>
            <a:bodyPr wrap="square" rtlCol="0">
              <a:spAutoFit/>
            </a:bodyPr>
            <a:lstStyle/>
            <a:p>
              <a:pPr algn="ctr"/>
              <a:r>
                <a:rPr lang="en-US" sz="2000" b="1" dirty="0">
                  <a:solidFill>
                    <a:srgbClr val="FF0000"/>
                  </a:solidFill>
                  <a:latin typeface="Consolas" charset="0"/>
                  <a:ea typeface="Consolas" charset="0"/>
                  <a:cs typeface="Consolas" charset="0"/>
                </a:rPr>
                <a:t>+</a:t>
              </a:r>
              <a:r>
                <a:rPr lang="en-US" sz="2000" b="1" dirty="0">
                  <a:latin typeface="Consolas" charset="0"/>
                  <a:ea typeface="Consolas" charset="0"/>
                  <a:cs typeface="Consolas" charset="0"/>
                </a:rPr>
                <a:t>7</a:t>
              </a:r>
            </a:p>
          </p:txBody>
        </p:sp>
        <p:sp>
          <p:nvSpPr>
            <p:cNvPr id="63" name="TextBox 62">
              <a:extLst>
                <a:ext uri="{FF2B5EF4-FFF2-40B4-BE49-F238E27FC236}">
                  <a16:creationId xmlns:a16="http://schemas.microsoft.com/office/drawing/2014/main" id="{4E393F97-A8AD-4247-9976-F8FCB31E7E1E}"/>
                </a:ext>
              </a:extLst>
            </p:cNvPr>
            <p:cNvSpPr txBox="1"/>
            <p:nvPr/>
          </p:nvSpPr>
          <p:spPr>
            <a:xfrm>
              <a:off x="19050" y="4520460"/>
              <a:ext cx="609600" cy="400110"/>
            </a:xfrm>
            <a:prstGeom prst="rect">
              <a:avLst/>
            </a:prstGeom>
            <a:noFill/>
          </p:spPr>
          <p:txBody>
            <a:bodyPr wrap="square" rtlCol="0">
              <a:spAutoFit/>
            </a:bodyPr>
            <a:lstStyle/>
            <a:p>
              <a:pPr algn="ctr"/>
              <a:r>
                <a:rPr lang="en-US" sz="2000" b="1" dirty="0">
                  <a:solidFill>
                    <a:srgbClr val="FF0000"/>
                  </a:solidFill>
                  <a:latin typeface="Consolas" charset="0"/>
                  <a:ea typeface="Consolas" charset="0"/>
                  <a:cs typeface="Consolas" charset="0"/>
                </a:rPr>
                <a:t>-</a:t>
              </a:r>
              <a:r>
                <a:rPr lang="en-US" sz="2000" b="1" dirty="0">
                  <a:latin typeface="Consolas" charset="0"/>
                  <a:ea typeface="Consolas" charset="0"/>
                  <a:cs typeface="Consolas" charset="0"/>
                </a:rPr>
                <a:t>8</a:t>
              </a:r>
            </a:p>
          </p:txBody>
        </p:sp>
        <p:sp>
          <p:nvSpPr>
            <p:cNvPr id="64" name="TextBox 63">
              <a:extLst>
                <a:ext uri="{FF2B5EF4-FFF2-40B4-BE49-F238E27FC236}">
                  <a16:creationId xmlns:a16="http://schemas.microsoft.com/office/drawing/2014/main" id="{493DCECF-3203-BC49-A0A0-53BBF86E5BCB}"/>
                </a:ext>
              </a:extLst>
            </p:cNvPr>
            <p:cNvSpPr txBox="1"/>
            <p:nvPr/>
          </p:nvSpPr>
          <p:spPr>
            <a:xfrm>
              <a:off x="3094430" y="4520460"/>
              <a:ext cx="330926" cy="400110"/>
            </a:xfrm>
            <a:prstGeom prst="rect">
              <a:avLst/>
            </a:prstGeom>
            <a:noFill/>
          </p:spPr>
          <p:txBody>
            <a:bodyPr wrap="square" rtlCol="0">
              <a:spAutoFit/>
            </a:bodyPr>
            <a:lstStyle/>
            <a:p>
              <a:pPr algn="ctr"/>
              <a:r>
                <a:rPr lang="en-US" sz="2000" b="1" dirty="0">
                  <a:latin typeface="Consolas" charset="0"/>
                  <a:ea typeface="Consolas" charset="0"/>
                  <a:cs typeface="Consolas" charset="0"/>
                </a:rPr>
                <a:t>0</a:t>
              </a:r>
            </a:p>
          </p:txBody>
        </p:sp>
        <p:sp>
          <p:nvSpPr>
            <p:cNvPr id="65" name="TextBox 64">
              <a:extLst>
                <a:ext uri="{FF2B5EF4-FFF2-40B4-BE49-F238E27FC236}">
                  <a16:creationId xmlns:a16="http://schemas.microsoft.com/office/drawing/2014/main" id="{F09B8360-E83C-AE41-991F-37E6C8FF7B74}"/>
                </a:ext>
              </a:extLst>
            </p:cNvPr>
            <p:cNvSpPr txBox="1"/>
            <p:nvPr/>
          </p:nvSpPr>
          <p:spPr>
            <a:xfrm>
              <a:off x="5593616" y="3484999"/>
              <a:ext cx="609600" cy="400110"/>
            </a:xfrm>
            <a:prstGeom prst="rect">
              <a:avLst/>
            </a:prstGeom>
            <a:noFill/>
          </p:spPr>
          <p:txBody>
            <a:bodyPr wrap="square" rtlCol="0">
              <a:spAutoFit/>
            </a:bodyPr>
            <a:lstStyle/>
            <a:p>
              <a:pPr algn="ctr"/>
              <a:r>
                <a:rPr lang="en-US" sz="2000" b="1" dirty="0">
                  <a:latin typeface="Consolas" charset="0"/>
                  <a:ea typeface="Consolas" charset="0"/>
                  <a:cs typeface="Consolas" charset="0"/>
                </a:rPr>
                <a:t>7</a:t>
              </a:r>
            </a:p>
          </p:txBody>
        </p:sp>
        <p:sp>
          <p:nvSpPr>
            <p:cNvPr id="66" name="TextBox 65">
              <a:extLst>
                <a:ext uri="{FF2B5EF4-FFF2-40B4-BE49-F238E27FC236}">
                  <a16:creationId xmlns:a16="http://schemas.microsoft.com/office/drawing/2014/main" id="{4D66571C-793A-1D43-A91F-D86E4941B352}"/>
                </a:ext>
              </a:extLst>
            </p:cNvPr>
            <p:cNvSpPr txBox="1"/>
            <p:nvPr/>
          </p:nvSpPr>
          <p:spPr>
            <a:xfrm>
              <a:off x="5946041" y="3484999"/>
              <a:ext cx="609600" cy="400110"/>
            </a:xfrm>
            <a:prstGeom prst="rect">
              <a:avLst/>
            </a:prstGeom>
            <a:noFill/>
          </p:spPr>
          <p:txBody>
            <a:bodyPr wrap="square" rtlCol="0">
              <a:spAutoFit/>
            </a:bodyPr>
            <a:lstStyle/>
            <a:p>
              <a:pPr algn="ctr"/>
              <a:r>
                <a:rPr lang="en-US" sz="2000" b="1" dirty="0">
                  <a:latin typeface="Consolas" charset="0"/>
                  <a:ea typeface="Consolas" charset="0"/>
                  <a:cs typeface="Consolas" charset="0"/>
                </a:rPr>
                <a:t>8</a:t>
              </a:r>
            </a:p>
          </p:txBody>
        </p:sp>
        <p:sp>
          <p:nvSpPr>
            <p:cNvPr id="67" name="TextBox 66">
              <a:extLst>
                <a:ext uri="{FF2B5EF4-FFF2-40B4-BE49-F238E27FC236}">
                  <a16:creationId xmlns:a16="http://schemas.microsoft.com/office/drawing/2014/main" id="{B28A7AAE-7695-9142-B469-9B8B2B524893}"/>
                </a:ext>
              </a:extLst>
            </p:cNvPr>
            <p:cNvSpPr txBox="1"/>
            <p:nvPr/>
          </p:nvSpPr>
          <p:spPr>
            <a:xfrm>
              <a:off x="4231540" y="3484999"/>
              <a:ext cx="913073" cy="400110"/>
            </a:xfrm>
            <a:prstGeom prst="rect">
              <a:avLst/>
            </a:prstGeom>
            <a:noFill/>
          </p:spPr>
          <p:txBody>
            <a:bodyPr wrap="square" rtlCol="0">
              <a:spAutoFit/>
            </a:bodyPr>
            <a:lstStyle/>
            <a:p>
              <a:pPr algn="ctr"/>
              <a:r>
                <a:rPr lang="en-US" sz="2000" b="1" dirty="0">
                  <a:latin typeface="Consolas" charset="0"/>
                  <a:ea typeface="Consolas" charset="0"/>
                  <a:cs typeface="Consolas" charset="0"/>
                </a:rPr>
                <a:t>...</a:t>
              </a:r>
            </a:p>
          </p:txBody>
        </p:sp>
        <p:sp>
          <p:nvSpPr>
            <p:cNvPr id="68" name="TextBox 67">
              <a:extLst>
                <a:ext uri="{FF2B5EF4-FFF2-40B4-BE49-F238E27FC236}">
                  <a16:creationId xmlns:a16="http://schemas.microsoft.com/office/drawing/2014/main" id="{4922F3F7-BE8A-4549-AD8A-7BAF272B4404}"/>
                </a:ext>
              </a:extLst>
            </p:cNvPr>
            <p:cNvSpPr txBox="1"/>
            <p:nvPr/>
          </p:nvSpPr>
          <p:spPr>
            <a:xfrm>
              <a:off x="6993790" y="3484999"/>
              <a:ext cx="913073" cy="400110"/>
            </a:xfrm>
            <a:prstGeom prst="rect">
              <a:avLst/>
            </a:prstGeom>
            <a:noFill/>
          </p:spPr>
          <p:txBody>
            <a:bodyPr wrap="square" rtlCol="0">
              <a:spAutoFit/>
            </a:bodyPr>
            <a:lstStyle/>
            <a:p>
              <a:pPr algn="ctr"/>
              <a:r>
                <a:rPr lang="en-US" sz="2000" b="1" dirty="0">
                  <a:latin typeface="Consolas" charset="0"/>
                  <a:ea typeface="Consolas" charset="0"/>
                  <a:cs typeface="Consolas" charset="0"/>
                </a:rPr>
                <a:t>...</a:t>
              </a:r>
            </a:p>
          </p:txBody>
        </p:sp>
      </p:grpSp>
    </p:spTree>
    <p:extLst>
      <p:ext uri="{BB962C8B-B14F-4D97-AF65-F5344CB8AC3E}">
        <p14:creationId xmlns:p14="http://schemas.microsoft.com/office/powerpoint/2010/main" val="95097614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27" grpId="0"/>
      <p:bldP spid="28" grpId="0"/>
      <p:bldP spid="2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Extension and Truncation</a:t>
            </a:r>
          </a:p>
        </p:txBody>
      </p:sp>
      <p:sp>
        <p:nvSpPr>
          <p:cNvPr id="3" name="Footer Placeholder 2"/>
          <p:cNvSpPr>
            <a:spLocks noGrp="1"/>
          </p:cNvSpPr>
          <p:nvPr>
            <p:ph type="ftr" sz="quarter" idx="11"/>
          </p:nvPr>
        </p:nvSpPr>
        <p:spPr/>
        <p:txBody>
          <a:bodyPr/>
          <a:lstStyle/>
          <a:p>
            <a:r>
              <a:rPr lang="is-IS"/>
              <a:t>CS447</a:t>
            </a:r>
            <a:endParaRPr lang="en-US" dirty="0"/>
          </a:p>
        </p:txBody>
      </p:sp>
      <p:sp>
        <p:nvSpPr>
          <p:cNvPr id="4" name="Slide Number Placeholder 3"/>
          <p:cNvSpPr>
            <a:spLocks noGrp="1"/>
          </p:cNvSpPr>
          <p:nvPr>
            <p:ph type="sldNum" sz="quarter" idx="12"/>
          </p:nvPr>
        </p:nvSpPr>
        <p:spPr/>
        <p:txBody>
          <a:bodyPr/>
          <a:lstStyle/>
          <a:p>
            <a:fld id="{3552B95B-556F-44BD-91A5-D80C1B9E2BB3}" type="slidenum">
              <a:rPr lang="en-US" smtClean="0"/>
              <a:pPr/>
              <a:t>11</a:t>
            </a:fld>
            <a:endParaRPr lang="en-US"/>
          </a:p>
        </p:txBody>
      </p:sp>
    </p:spTree>
    <p:extLst>
      <p:ext uri="{BB962C8B-B14F-4D97-AF65-F5344CB8AC3E}">
        <p14:creationId xmlns:p14="http://schemas.microsoft.com/office/powerpoint/2010/main" val="2233357368"/>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D810BF-79A2-AA4A-8A78-736DDCAEE6DE}"/>
              </a:ext>
            </a:extLst>
          </p:cNvPr>
          <p:cNvSpPr>
            <a:spLocks noGrp="1"/>
          </p:cNvSpPr>
          <p:nvPr>
            <p:ph type="title"/>
          </p:nvPr>
        </p:nvSpPr>
        <p:spPr/>
        <p:txBody>
          <a:bodyPr/>
          <a:lstStyle/>
          <a:p>
            <a:r>
              <a:rPr lang="en-US" dirty="0"/>
              <a:t>Changing the number of bits</a:t>
            </a:r>
          </a:p>
        </p:txBody>
      </p:sp>
      <p:sp>
        <p:nvSpPr>
          <p:cNvPr id="3" name="Content Placeholder 2">
            <a:extLst>
              <a:ext uri="{FF2B5EF4-FFF2-40B4-BE49-F238E27FC236}">
                <a16:creationId xmlns:a16="http://schemas.microsoft.com/office/drawing/2014/main" id="{20DD967F-28A2-0048-929D-A0A2BF5499C5}"/>
              </a:ext>
            </a:extLst>
          </p:cNvPr>
          <p:cNvSpPr>
            <a:spLocks noGrp="1"/>
          </p:cNvSpPr>
          <p:nvPr>
            <p:ph idx="1"/>
          </p:nvPr>
        </p:nvSpPr>
        <p:spPr/>
        <p:txBody>
          <a:bodyPr/>
          <a:lstStyle/>
          <a:p>
            <a:r>
              <a:rPr lang="en-US" dirty="0"/>
              <a:t>integers on computers have a fixed number of bits.</a:t>
            </a:r>
          </a:p>
          <a:p>
            <a:r>
              <a:rPr lang="en-US" dirty="0"/>
              <a:t>but what happens in this situation?</a:t>
            </a:r>
          </a:p>
          <a:p>
            <a:pPr marL="515780" lvl="2" indent="0">
              <a:buNone/>
            </a:pPr>
            <a:r>
              <a:rPr lang="en-US" b="1" dirty="0">
                <a:solidFill>
                  <a:srgbClr val="FF0000"/>
                </a:solidFill>
                <a:latin typeface="Consolas" panose="020B0609020204030204" pitchFamily="49" charset="0"/>
                <a:cs typeface="Consolas" panose="020B0609020204030204" pitchFamily="49" charset="0"/>
              </a:rPr>
              <a:t>byte</a:t>
            </a:r>
            <a:r>
              <a:rPr lang="en-US" b="1" dirty="0">
                <a:latin typeface="Consolas" panose="020B0609020204030204" pitchFamily="49" charset="0"/>
                <a:cs typeface="Consolas" panose="020B0609020204030204" pitchFamily="49" charset="0"/>
              </a:rPr>
              <a:t> b = </a:t>
            </a:r>
            <a:r>
              <a:rPr lang="en-US" b="1" dirty="0">
                <a:solidFill>
                  <a:schemeClr val="accent3">
                    <a:lumMod val="75000"/>
                  </a:schemeClr>
                </a:solidFill>
                <a:latin typeface="Consolas" panose="020B0609020204030204" pitchFamily="49" charset="0"/>
                <a:cs typeface="Consolas" panose="020B0609020204030204" pitchFamily="49" charset="0"/>
              </a:rPr>
              <a:t>10</a:t>
            </a:r>
            <a:r>
              <a:rPr lang="en-US" b="1" dirty="0">
                <a:latin typeface="Consolas" panose="020B0609020204030204" pitchFamily="49" charset="0"/>
                <a:cs typeface="Consolas" panose="020B0609020204030204" pitchFamily="49" charset="0"/>
              </a:rPr>
              <a:t>; </a:t>
            </a:r>
            <a:r>
              <a:rPr lang="en-US" i="1" dirty="0">
                <a:solidFill>
                  <a:schemeClr val="accent3">
                    <a:lumMod val="50000"/>
                  </a:schemeClr>
                </a:solidFill>
                <a:latin typeface="Consolas" panose="020B0609020204030204" pitchFamily="49" charset="0"/>
                <a:cs typeface="Consolas" panose="020B0609020204030204" pitchFamily="49" charset="0"/>
              </a:rPr>
              <a:t>// 8 bits</a:t>
            </a:r>
          </a:p>
          <a:p>
            <a:pPr marL="515780" lvl="2" indent="0">
              <a:buNone/>
            </a:pPr>
            <a:r>
              <a:rPr lang="en-US" b="1" dirty="0" err="1">
                <a:solidFill>
                  <a:srgbClr val="FF0000"/>
                </a:solidFill>
                <a:latin typeface="Consolas" panose="020B0609020204030204" pitchFamily="49" charset="0"/>
                <a:cs typeface="Consolas" panose="020B0609020204030204" pitchFamily="49" charset="0"/>
              </a:rPr>
              <a:t>int</a:t>
            </a:r>
            <a:r>
              <a:rPr lang="en-US" b="1" dirty="0">
                <a:latin typeface="Consolas" panose="020B0609020204030204" pitchFamily="49" charset="0"/>
                <a:cs typeface="Consolas" panose="020B0609020204030204" pitchFamily="49" charset="0"/>
              </a:rPr>
              <a:t>  </a:t>
            </a:r>
            <a:r>
              <a:rPr lang="en-US" b="1" dirty="0" err="1">
                <a:latin typeface="Consolas" panose="020B0609020204030204" pitchFamily="49" charset="0"/>
                <a:cs typeface="Consolas" panose="020B0609020204030204" pitchFamily="49" charset="0"/>
              </a:rPr>
              <a:t>i</a:t>
            </a:r>
            <a:r>
              <a:rPr lang="en-US" b="1" dirty="0">
                <a:latin typeface="Consolas" panose="020B0609020204030204" pitchFamily="49" charset="0"/>
                <a:cs typeface="Consolas" panose="020B0609020204030204" pitchFamily="49" charset="0"/>
              </a:rPr>
              <a:t> = b;  </a:t>
            </a:r>
            <a:r>
              <a:rPr lang="en-US" i="1" dirty="0">
                <a:solidFill>
                  <a:schemeClr val="accent3">
                    <a:lumMod val="50000"/>
                  </a:schemeClr>
                </a:solidFill>
                <a:latin typeface="Consolas" panose="020B0609020204030204" pitchFamily="49" charset="0"/>
                <a:cs typeface="Consolas" panose="020B0609020204030204" pitchFamily="49" charset="0"/>
              </a:rPr>
              <a:t>// 32 bits</a:t>
            </a:r>
          </a:p>
          <a:p>
            <a:r>
              <a:rPr lang="en-US" dirty="0"/>
              <a:t>you would </a:t>
            </a:r>
            <a:r>
              <a:rPr lang="en-US" sz="1600" dirty="0"/>
              <a:t>(reasonably) </a:t>
            </a:r>
            <a:r>
              <a:rPr lang="en-US" dirty="0"/>
              <a:t>expect that </a:t>
            </a:r>
            <a:r>
              <a:rPr lang="en-US" b="1" dirty="0" err="1">
                <a:latin typeface="Consolas" panose="020B0609020204030204" pitchFamily="49" charset="0"/>
                <a:cs typeface="Consolas" panose="020B0609020204030204" pitchFamily="49" charset="0"/>
              </a:rPr>
              <a:t>i</a:t>
            </a:r>
            <a:r>
              <a:rPr lang="en-US" b="1" dirty="0">
                <a:latin typeface="Consolas" panose="020B0609020204030204" pitchFamily="49" charset="0"/>
                <a:cs typeface="Consolas" panose="020B0609020204030204" pitchFamily="49" charset="0"/>
              </a:rPr>
              <a:t> == </a:t>
            </a:r>
            <a:r>
              <a:rPr lang="en-US" b="1" dirty="0">
                <a:solidFill>
                  <a:schemeClr val="accent3">
                    <a:lumMod val="75000"/>
                  </a:schemeClr>
                </a:solidFill>
                <a:latin typeface="Consolas" panose="020B0609020204030204" pitchFamily="49" charset="0"/>
                <a:cs typeface="Consolas" panose="020B0609020204030204" pitchFamily="49" charset="0"/>
              </a:rPr>
              <a:t>10</a:t>
            </a:r>
            <a:r>
              <a:rPr lang="en-US" dirty="0"/>
              <a:t>, and sure enough it does.</a:t>
            </a:r>
          </a:p>
          <a:p>
            <a:pPr lvl="1"/>
            <a:r>
              <a:rPr lang="en-US" dirty="0"/>
              <a:t>but how does that happen? how did we go from 8 bits to 32?</a:t>
            </a:r>
          </a:p>
          <a:p>
            <a:r>
              <a:rPr lang="en-US" dirty="0"/>
              <a:t>also what happens in the other direction?</a:t>
            </a:r>
          </a:p>
          <a:p>
            <a:pPr marL="515780" lvl="2" indent="0">
              <a:buNone/>
            </a:pPr>
            <a:r>
              <a:rPr lang="en-US" b="1" dirty="0" err="1">
                <a:solidFill>
                  <a:srgbClr val="FF0000"/>
                </a:solidFill>
                <a:latin typeface="Consolas" panose="020B0609020204030204" pitchFamily="49" charset="0"/>
                <a:cs typeface="Consolas" panose="020B0609020204030204" pitchFamily="49" charset="0"/>
              </a:rPr>
              <a:t>int</a:t>
            </a:r>
            <a:r>
              <a:rPr lang="en-US" b="1" dirty="0">
                <a:latin typeface="Consolas" panose="020B0609020204030204" pitchFamily="49" charset="0"/>
                <a:cs typeface="Consolas" panose="020B0609020204030204" pitchFamily="49" charset="0"/>
              </a:rPr>
              <a:t>  </a:t>
            </a:r>
            <a:r>
              <a:rPr lang="en-US" b="1" dirty="0" err="1">
                <a:latin typeface="Consolas" panose="020B0609020204030204" pitchFamily="49" charset="0"/>
                <a:cs typeface="Consolas" panose="020B0609020204030204" pitchFamily="49" charset="0"/>
              </a:rPr>
              <a:t>i</a:t>
            </a:r>
            <a:r>
              <a:rPr lang="en-US" b="1" dirty="0">
                <a:latin typeface="Consolas" panose="020B0609020204030204" pitchFamily="49" charset="0"/>
                <a:cs typeface="Consolas" panose="020B0609020204030204" pitchFamily="49" charset="0"/>
              </a:rPr>
              <a:t> = </a:t>
            </a:r>
            <a:r>
              <a:rPr lang="en-US" b="1" dirty="0">
                <a:solidFill>
                  <a:schemeClr val="accent3">
                    <a:lumMod val="75000"/>
                  </a:schemeClr>
                </a:solidFill>
                <a:latin typeface="Consolas" panose="020B0609020204030204" pitchFamily="49" charset="0"/>
                <a:cs typeface="Consolas" panose="020B0609020204030204" pitchFamily="49" charset="0"/>
              </a:rPr>
              <a:t>20</a:t>
            </a:r>
            <a:r>
              <a:rPr lang="en-US" b="1" dirty="0">
                <a:latin typeface="Consolas" panose="020B0609020204030204" pitchFamily="49" charset="0"/>
                <a:cs typeface="Consolas" panose="020B0609020204030204" pitchFamily="49" charset="0"/>
              </a:rPr>
              <a:t>;</a:t>
            </a:r>
            <a:endParaRPr lang="en-US" i="1" dirty="0">
              <a:solidFill>
                <a:schemeClr val="accent3">
                  <a:lumMod val="50000"/>
                </a:schemeClr>
              </a:solidFill>
              <a:latin typeface="Consolas" panose="020B0609020204030204" pitchFamily="49" charset="0"/>
              <a:cs typeface="Consolas" panose="020B0609020204030204" pitchFamily="49" charset="0"/>
            </a:endParaRPr>
          </a:p>
          <a:p>
            <a:pPr marL="515780" lvl="2" indent="0">
              <a:buNone/>
            </a:pPr>
            <a:r>
              <a:rPr lang="en-US" b="1" dirty="0">
                <a:solidFill>
                  <a:srgbClr val="FF0000"/>
                </a:solidFill>
                <a:latin typeface="Consolas" panose="020B0609020204030204" pitchFamily="49" charset="0"/>
                <a:cs typeface="Consolas" panose="020B0609020204030204" pitchFamily="49" charset="0"/>
              </a:rPr>
              <a:t>byte</a:t>
            </a:r>
            <a:r>
              <a:rPr lang="en-US" b="1" dirty="0">
                <a:latin typeface="Consolas" panose="020B0609020204030204" pitchFamily="49" charset="0"/>
                <a:cs typeface="Consolas" panose="020B0609020204030204" pitchFamily="49" charset="0"/>
              </a:rPr>
              <a:t> b = </a:t>
            </a:r>
            <a:r>
              <a:rPr lang="en-US" b="1" dirty="0" err="1">
                <a:latin typeface="Consolas" panose="020B0609020204030204" pitchFamily="49" charset="0"/>
                <a:cs typeface="Consolas" panose="020B0609020204030204" pitchFamily="49" charset="0"/>
              </a:rPr>
              <a:t>i</a:t>
            </a:r>
            <a:r>
              <a:rPr lang="en-US" b="1" dirty="0">
                <a:latin typeface="Consolas" panose="020B0609020204030204" pitchFamily="49" charset="0"/>
                <a:cs typeface="Consolas" panose="020B0609020204030204" pitchFamily="49" charset="0"/>
              </a:rPr>
              <a:t>; </a:t>
            </a:r>
            <a:r>
              <a:rPr lang="en-US" i="1" dirty="0">
                <a:solidFill>
                  <a:schemeClr val="accent3">
                    <a:lumMod val="50000"/>
                  </a:schemeClr>
                </a:solidFill>
                <a:latin typeface="Consolas" panose="020B0609020204030204" pitchFamily="49" charset="0"/>
                <a:cs typeface="Consolas" panose="020B0609020204030204" pitchFamily="49" charset="0"/>
              </a:rPr>
              <a:t>// error: “possible lossy conversion”</a:t>
            </a:r>
            <a:endParaRPr lang="en-US" dirty="0"/>
          </a:p>
          <a:p>
            <a:r>
              <a:rPr lang="en-US" dirty="0"/>
              <a:t>the compiler complains about this, so we have to write…</a:t>
            </a:r>
          </a:p>
          <a:p>
            <a:pPr marL="515780" lvl="2" indent="0">
              <a:buNone/>
            </a:pPr>
            <a:r>
              <a:rPr lang="en-US" b="1" dirty="0">
                <a:solidFill>
                  <a:srgbClr val="FF0000"/>
                </a:solidFill>
                <a:latin typeface="Consolas" panose="020B0609020204030204" pitchFamily="49" charset="0"/>
                <a:cs typeface="Consolas" panose="020B0609020204030204" pitchFamily="49" charset="0"/>
              </a:rPr>
              <a:t>byte</a:t>
            </a:r>
            <a:r>
              <a:rPr lang="en-US" b="1" dirty="0">
                <a:latin typeface="Consolas" panose="020B0609020204030204" pitchFamily="49" charset="0"/>
                <a:cs typeface="Consolas" panose="020B0609020204030204" pitchFamily="49" charset="0"/>
              </a:rPr>
              <a:t> b = (</a:t>
            </a:r>
            <a:r>
              <a:rPr lang="en-US" b="1" dirty="0">
                <a:solidFill>
                  <a:srgbClr val="FF0000"/>
                </a:solidFill>
                <a:latin typeface="Consolas" panose="020B0609020204030204" pitchFamily="49" charset="0"/>
                <a:cs typeface="Consolas" panose="020B0609020204030204" pitchFamily="49" charset="0"/>
              </a:rPr>
              <a:t>byte</a:t>
            </a:r>
            <a:r>
              <a:rPr lang="en-US" b="1" dirty="0">
                <a:latin typeface="Consolas" panose="020B0609020204030204" pitchFamily="49" charset="0"/>
                <a:cs typeface="Consolas" panose="020B0609020204030204" pitchFamily="49" charset="0"/>
              </a:rPr>
              <a:t>)</a:t>
            </a:r>
            <a:r>
              <a:rPr lang="en-US" b="1" dirty="0" err="1">
                <a:latin typeface="Consolas" panose="020B0609020204030204" pitchFamily="49" charset="0"/>
                <a:cs typeface="Consolas" panose="020B0609020204030204" pitchFamily="49" charset="0"/>
              </a:rPr>
              <a:t>i</a:t>
            </a:r>
            <a:r>
              <a:rPr lang="en-US" b="1" dirty="0">
                <a:latin typeface="Consolas" panose="020B0609020204030204" pitchFamily="49" charset="0"/>
                <a:cs typeface="Consolas" panose="020B0609020204030204" pitchFamily="49" charset="0"/>
              </a:rPr>
              <a:t>;  </a:t>
            </a:r>
            <a:r>
              <a:rPr lang="en-US" i="1" dirty="0">
                <a:solidFill>
                  <a:schemeClr val="accent3">
                    <a:lumMod val="50000"/>
                  </a:schemeClr>
                </a:solidFill>
                <a:latin typeface="Consolas" panose="020B0609020204030204" pitchFamily="49" charset="0"/>
                <a:cs typeface="Consolas" panose="020B0609020204030204" pitchFamily="49" charset="0"/>
              </a:rPr>
              <a:t>// ok!</a:t>
            </a:r>
            <a:endParaRPr lang="en-US" dirty="0"/>
          </a:p>
          <a:p>
            <a:r>
              <a:rPr lang="en-US" i="1" dirty="0"/>
              <a:t>why?</a:t>
            </a:r>
          </a:p>
        </p:txBody>
      </p:sp>
      <p:sp>
        <p:nvSpPr>
          <p:cNvPr id="4" name="Footer Placeholder 3">
            <a:extLst>
              <a:ext uri="{FF2B5EF4-FFF2-40B4-BE49-F238E27FC236}">
                <a16:creationId xmlns:a16="http://schemas.microsoft.com/office/drawing/2014/main" id="{E57FAD1A-F992-484A-B153-41C0E7486677}"/>
              </a:ext>
            </a:extLst>
          </p:cNvPr>
          <p:cNvSpPr>
            <a:spLocks noGrp="1"/>
          </p:cNvSpPr>
          <p:nvPr>
            <p:ph type="ftr" sz="quarter" idx="11"/>
          </p:nvPr>
        </p:nvSpPr>
        <p:spPr/>
        <p:txBody>
          <a:bodyPr/>
          <a:lstStyle/>
          <a:p>
            <a:r>
              <a:rPr lang="is-IS"/>
              <a:t>CS447</a:t>
            </a:r>
            <a:endParaRPr lang="en-US"/>
          </a:p>
        </p:txBody>
      </p:sp>
      <p:sp>
        <p:nvSpPr>
          <p:cNvPr id="5" name="Slide Number Placeholder 4">
            <a:extLst>
              <a:ext uri="{FF2B5EF4-FFF2-40B4-BE49-F238E27FC236}">
                <a16:creationId xmlns:a16="http://schemas.microsoft.com/office/drawing/2014/main" id="{F31D09B4-7875-ED45-85BA-E09FAF0E27CF}"/>
              </a:ext>
            </a:extLst>
          </p:cNvPr>
          <p:cNvSpPr>
            <a:spLocks noGrp="1"/>
          </p:cNvSpPr>
          <p:nvPr>
            <p:ph type="sldNum" sz="quarter" idx="12"/>
          </p:nvPr>
        </p:nvSpPr>
        <p:spPr/>
        <p:txBody>
          <a:bodyPr/>
          <a:lstStyle/>
          <a:p>
            <a:fld id="{3552B95B-556F-44BD-91A5-D80C1B9E2BB3}" type="slidenum">
              <a:rPr lang="en-US" smtClean="0"/>
              <a:pPr/>
              <a:t>12</a:t>
            </a:fld>
            <a:endParaRPr lang="en-US"/>
          </a:p>
        </p:txBody>
      </p:sp>
    </p:spTree>
    <p:extLst>
      <p:ext uri="{BB962C8B-B14F-4D97-AF65-F5344CB8AC3E}">
        <p14:creationId xmlns:p14="http://schemas.microsoft.com/office/powerpoint/2010/main" val="2145014485"/>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ACA8DC-9339-0445-85F3-B473D2C1634F}"/>
              </a:ext>
            </a:extLst>
          </p:cNvPr>
          <p:cNvSpPr>
            <a:spLocks noGrp="1"/>
          </p:cNvSpPr>
          <p:nvPr>
            <p:ph type="title"/>
          </p:nvPr>
        </p:nvSpPr>
        <p:spPr/>
        <p:txBody>
          <a:bodyPr/>
          <a:lstStyle/>
          <a:p>
            <a:r>
              <a:rPr lang="en-US" dirty="0"/>
              <a:t>Zero extension</a:t>
            </a:r>
          </a:p>
        </p:txBody>
      </p:sp>
      <p:sp>
        <p:nvSpPr>
          <p:cNvPr id="3" name="Content Placeholder 2">
            <a:extLst>
              <a:ext uri="{FF2B5EF4-FFF2-40B4-BE49-F238E27FC236}">
                <a16:creationId xmlns:a16="http://schemas.microsoft.com/office/drawing/2014/main" id="{678876AD-D5E3-0640-A88C-B1C23A2970D4}"/>
              </a:ext>
            </a:extLst>
          </p:cNvPr>
          <p:cNvSpPr>
            <a:spLocks noGrp="1"/>
          </p:cNvSpPr>
          <p:nvPr>
            <p:ph idx="1"/>
          </p:nvPr>
        </p:nvSpPr>
        <p:spPr>
          <a:xfrm>
            <a:off x="152400" y="495301"/>
            <a:ext cx="8991600" cy="838199"/>
          </a:xfrm>
        </p:spPr>
        <p:txBody>
          <a:bodyPr/>
          <a:lstStyle/>
          <a:p>
            <a:r>
              <a:rPr lang="en-US" dirty="0"/>
              <a:t>let’s start with </a:t>
            </a:r>
            <a:r>
              <a:rPr lang="en-US" b="1" dirty="0"/>
              <a:t>unsigned numbers. </a:t>
            </a:r>
            <a:r>
              <a:rPr lang="en-US" dirty="0"/>
              <a:t>you can always put 0s </a:t>
            </a:r>
            <a:r>
              <a:rPr lang="en-US" i="1" dirty="0"/>
              <a:t>before</a:t>
            </a:r>
            <a:r>
              <a:rPr lang="en-US" dirty="0"/>
              <a:t> a number – so-called “leading 0s” – without changing its value.</a:t>
            </a:r>
          </a:p>
        </p:txBody>
      </p:sp>
      <p:sp>
        <p:nvSpPr>
          <p:cNvPr id="4" name="Footer Placeholder 3">
            <a:extLst>
              <a:ext uri="{FF2B5EF4-FFF2-40B4-BE49-F238E27FC236}">
                <a16:creationId xmlns:a16="http://schemas.microsoft.com/office/drawing/2014/main" id="{B0095BFC-E7EE-DB41-B926-FE1194816447}"/>
              </a:ext>
            </a:extLst>
          </p:cNvPr>
          <p:cNvSpPr>
            <a:spLocks noGrp="1"/>
          </p:cNvSpPr>
          <p:nvPr>
            <p:ph type="ftr" sz="quarter" idx="11"/>
          </p:nvPr>
        </p:nvSpPr>
        <p:spPr/>
        <p:txBody>
          <a:bodyPr/>
          <a:lstStyle/>
          <a:p>
            <a:r>
              <a:rPr lang="is-IS"/>
              <a:t>CS447</a:t>
            </a:r>
            <a:endParaRPr lang="en-US"/>
          </a:p>
        </p:txBody>
      </p:sp>
      <p:sp>
        <p:nvSpPr>
          <p:cNvPr id="5" name="Slide Number Placeholder 4">
            <a:extLst>
              <a:ext uri="{FF2B5EF4-FFF2-40B4-BE49-F238E27FC236}">
                <a16:creationId xmlns:a16="http://schemas.microsoft.com/office/drawing/2014/main" id="{30559597-40CC-5643-910D-A5813F5D780D}"/>
              </a:ext>
            </a:extLst>
          </p:cNvPr>
          <p:cNvSpPr>
            <a:spLocks noGrp="1"/>
          </p:cNvSpPr>
          <p:nvPr>
            <p:ph type="sldNum" sz="quarter" idx="12"/>
          </p:nvPr>
        </p:nvSpPr>
        <p:spPr/>
        <p:txBody>
          <a:bodyPr/>
          <a:lstStyle/>
          <a:p>
            <a:fld id="{3552B95B-556F-44BD-91A5-D80C1B9E2BB3}" type="slidenum">
              <a:rPr lang="en-US" smtClean="0"/>
              <a:pPr/>
              <a:t>13</a:t>
            </a:fld>
            <a:endParaRPr lang="en-US"/>
          </a:p>
        </p:txBody>
      </p:sp>
      <p:sp>
        <p:nvSpPr>
          <p:cNvPr id="6" name="TextBox 5">
            <a:extLst>
              <a:ext uri="{FF2B5EF4-FFF2-40B4-BE49-F238E27FC236}">
                <a16:creationId xmlns:a16="http://schemas.microsoft.com/office/drawing/2014/main" id="{55A63F75-ED10-8843-A8C0-1FE98D3434E3}"/>
              </a:ext>
            </a:extLst>
          </p:cNvPr>
          <p:cNvSpPr txBox="1"/>
          <p:nvPr/>
        </p:nvSpPr>
        <p:spPr>
          <a:xfrm>
            <a:off x="666805" y="1415201"/>
            <a:ext cx="1239442" cy="1077218"/>
          </a:xfrm>
          <a:prstGeom prst="rect">
            <a:avLst/>
          </a:prstGeom>
          <a:noFill/>
        </p:spPr>
        <p:txBody>
          <a:bodyPr wrap="none" rtlCol="0">
            <a:spAutoFit/>
          </a:bodyPr>
          <a:lstStyle/>
          <a:p>
            <a:r>
              <a:rPr lang="en-US" sz="3200" b="1" dirty="0">
                <a:latin typeface="Consolas" charset="0"/>
                <a:ea typeface="Consolas" charset="0"/>
                <a:cs typeface="Consolas" charset="0"/>
              </a:rPr>
              <a:t>1001</a:t>
            </a:r>
            <a:r>
              <a:rPr lang="en-US" sz="3200" baseline="-25000" dirty="0">
                <a:latin typeface="Consolas" charset="0"/>
                <a:ea typeface="Consolas" charset="0"/>
                <a:cs typeface="Consolas" charset="0"/>
              </a:rPr>
              <a:t>2</a:t>
            </a:r>
          </a:p>
          <a:p>
            <a:r>
              <a:rPr lang="en-US" sz="3200" dirty="0">
                <a:latin typeface="Consolas" charset="0"/>
                <a:cs typeface="Consolas" charset="0"/>
              </a:rPr>
              <a:t>= </a:t>
            </a:r>
            <a:r>
              <a:rPr lang="en-US" sz="3200" b="1" dirty="0">
                <a:latin typeface="Consolas" charset="0"/>
                <a:cs typeface="Consolas" charset="0"/>
              </a:rPr>
              <a:t>9</a:t>
            </a:r>
            <a:r>
              <a:rPr lang="en-US" sz="3200" baseline="-25000" dirty="0">
                <a:latin typeface="Consolas" charset="0"/>
                <a:cs typeface="Consolas" charset="0"/>
              </a:rPr>
              <a:t>10</a:t>
            </a:r>
            <a:endParaRPr lang="en-US" sz="2800" dirty="0"/>
          </a:p>
        </p:txBody>
      </p:sp>
      <p:sp>
        <p:nvSpPr>
          <p:cNvPr id="7" name="TextBox 6">
            <a:extLst>
              <a:ext uri="{FF2B5EF4-FFF2-40B4-BE49-F238E27FC236}">
                <a16:creationId xmlns:a16="http://schemas.microsoft.com/office/drawing/2014/main" id="{92B1AF24-E674-324E-BF89-F280F64559BE}"/>
              </a:ext>
            </a:extLst>
          </p:cNvPr>
          <p:cNvSpPr txBox="1"/>
          <p:nvPr/>
        </p:nvSpPr>
        <p:spPr>
          <a:xfrm>
            <a:off x="2134893" y="1569090"/>
            <a:ext cx="1752599" cy="769441"/>
          </a:xfrm>
          <a:prstGeom prst="rect">
            <a:avLst/>
          </a:prstGeom>
          <a:noFill/>
        </p:spPr>
        <p:txBody>
          <a:bodyPr wrap="square" rtlCol="0">
            <a:spAutoFit/>
          </a:bodyPr>
          <a:lstStyle/>
          <a:p>
            <a:pPr algn="ctr"/>
            <a:r>
              <a:rPr lang="en-US" sz="2200" dirty="0"/>
              <a:t>if I now put a 0 in front…</a:t>
            </a:r>
          </a:p>
        </p:txBody>
      </p:sp>
      <p:sp>
        <p:nvSpPr>
          <p:cNvPr id="8" name="TextBox 7">
            <a:extLst>
              <a:ext uri="{FF2B5EF4-FFF2-40B4-BE49-F238E27FC236}">
                <a16:creationId xmlns:a16="http://schemas.microsoft.com/office/drawing/2014/main" id="{E02213EF-B04D-BF42-85E8-5B35FC08FB88}"/>
              </a:ext>
            </a:extLst>
          </p:cNvPr>
          <p:cNvSpPr txBox="1"/>
          <p:nvPr/>
        </p:nvSpPr>
        <p:spPr>
          <a:xfrm>
            <a:off x="4116138" y="1415201"/>
            <a:ext cx="1465466" cy="1077218"/>
          </a:xfrm>
          <a:prstGeom prst="rect">
            <a:avLst/>
          </a:prstGeom>
          <a:noFill/>
        </p:spPr>
        <p:txBody>
          <a:bodyPr wrap="none" rtlCol="0">
            <a:spAutoFit/>
          </a:bodyPr>
          <a:lstStyle/>
          <a:p>
            <a:r>
              <a:rPr lang="en-US" sz="3200" b="1" dirty="0">
                <a:latin typeface="Consolas" charset="0"/>
                <a:ea typeface="Consolas" charset="0"/>
                <a:cs typeface="Consolas" charset="0"/>
              </a:rPr>
              <a:t>01001</a:t>
            </a:r>
            <a:r>
              <a:rPr lang="en-US" sz="3200" baseline="-25000" dirty="0">
                <a:latin typeface="Consolas" charset="0"/>
                <a:ea typeface="Consolas" charset="0"/>
                <a:cs typeface="Consolas" charset="0"/>
              </a:rPr>
              <a:t>2</a:t>
            </a:r>
          </a:p>
          <a:p>
            <a:r>
              <a:rPr lang="en-US" sz="3200" dirty="0">
                <a:latin typeface="Consolas" charset="0"/>
                <a:cs typeface="Consolas" charset="0"/>
              </a:rPr>
              <a:t> = </a:t>
            </a:r>
            <a:r>
              <a:rPr lang="en-US" sz="3200" b="1" dirty="0">
                <a:latin typeface="Consolas" charset="0"/>
                <a:cs typeface="Consolas" charset="0"/>
              </a:rPr>
              <a:t>9</a:t>
            </a:r>
            <a:r>
              <a:rPr lang="en-US" sz="3200" baseline="-25000" dirty="0">
                <a:latin typeface="Consolas" charset="0"/>
                <a:cs typeface="Consolas" charset="0"/>
              </a:rPr>
              <a:t>10</a:t>
            </a:r>
            <a:endParaRPr lang="en-US" sz="2800" dirty="0"/>
          </a:p>
        </p:txBody>
      </p:sp>
      <p:sp>
        <p:nvSpPr>
          <p:cNvPr id="9" name="TextBox 8">
            <a:extLst>
              <a:ext uri="{FF2B5EF4-FFF2-40B4-BE49-F238E27FC236}">
                <a16:creationId xmlns:a16="http://schemas.microsoft.com/office/drawing/2014/main" id="{3B9EAB8C-E6A9-DF43-8F95-A23A31870B31}"/>
              </a:ext>
            </a:extLst>
          </p:cNvPr>
          <p:cNvSpPr txBox="1"/>
          <p:nvPr/>
        </p:nvSpPr>
        <p:spPr>
          <a:xfrm>
            <a:off x="5810250" y="1399812"/>
            <a:ext cx="2971800" cy="1107996"/>
          </a:xfrm>
          <a:prstGeom prst="rect">
            <a:avLst/>
          </a:prstGeom>
          <a:noFill/>
        </p:spPr>
        <p:txBody>
          <a:bodyPr wrap="square" rtlCol="0">
            <a:spAutoFit/>
          </a:bodyPr>
          <a:lstStyle/>
          <a:p>
            <a:pPr algn="ctr"/>
            <a:r>
              <a:rPr lang="en-US" sz="2200" dirty="0"/>
              <a:t>that doesn’t change the value. all I said is “there are 0 16s.”</a:t>
            </a:r>
          </a:p>
        </p:txBody>
      </p:sp>
      <p:sp>
        <p:nvSpPr>
          <p:cNvPr id="11" name="TextBox 10">
            <a:extLst>
              <a:ext uri="{FF2B5EF4-FFF2-40B4-BE49-F238E27FC236}">
                <a16:creationId xmlns:a16="http://schemas.microsoft.com/office/drawing/2014/main" id="{7505B9EB-F469-324F-82A8-581EA3FC6E25}"/>
              </a:ext>
            </a:extLst>
          </p:cNvPr>
          <p:cNvSpPr txBox="1"/>
          <p:nvPr/>
        </p:nvSpPr>
        <p:spPr>
          <a:xfrm>
            <a:off x="1143000" y="2485264"/>
            <a:ext cx="6858000" cy="430887"/>
          </a:xfrm>
          <a:prstGeom prst="rect">
            <a:avLst/>
          </a:prstGeom>
          <a:noFill/>
        </p:spPr>
        <p:txBody>
          <a:bodyPr wrap="square" rtlCol="0">
            <a:spAutoFit/>
          </a:bodyPr>
          <a:lstStyle/>
          <a:p>
            <a:pPr algn="ctr"/>
            <a:r>
              <a:rPr lang="en-US" sz="2200" dirty="0"/>
              <a:t>in fact, I can add </a:t>
            </a:r>
            <a:r>
              <a:rPr lang="en-US" sz="2200" b="1" dirty="0"/>
              <a:t>as many 0s to the front as I want!</a:t>
            </a:r>
            <a:endParaRPr lang="en-US" sz="2200" dirty="0"/>
          </a:p>
        </p:txBody>
      </p:sp>
      <p:sp>
        <p:nvSpPr>
          <p:cNvPr id="12" name="TextBox 11">
            <a:extLst>
              <a:ext uri="{FF2B5EF4-FFF2-40B4-BE49-F238E27FC236}">
                <a16:creationId xmlns:a16="http://schemas.microsoft.com/office/drawing/2014/main" id="{4E965C2C-9538-E645-BE6B-56C8C3F22186}"/>
              </a:ext>
            </a:extLst>
          </p:cNvPr>
          <p:cNvSpPr txBox="1"/>
          <p:nvPr/>
        </p:nvSpPr>
        <p:spPr>
          <a:xfrm>
            <a:off x="152400" y="3023723"/>
            <a:ext cx="2113258" cy="2308324"/>
          </a:xfrm>
          <a:prstGeom prst="rect">
            <a:avLst/>
          </a:prstGeom>
          <a:noFill/>
        </p:spPr>
        <p:txBody>
          <a:bodyPr wrap="square" rtlCol="0">
            <a:spAutoFit/>
          </a:bodyPr>
          <a:lstStyle/>
          <a:p>
            <a:pPr algn="r"/>
            <a:r>
              <a:rPr lang="en-US" sz="2400" b="1" dirty="0">
                <a:latin typeface="Consolas" charset="0"/>
                <a:ea typeface="Consolas" charset="0"/>
                <a:cs typeface="Consolas" charset="0"/>
              </a:rPr>
              <a:t>1001</a:t>
            </a:r>
            <a:r>
              <a:rPr lang="en-US" sz="2400" baseline="-25000" dirty="0">
                <a:latin typeface="Consolas" charset="0"/>
                <a:ea typeface="Consolas" charset="0"/>
                <a:cs typeface="Consolas" charset="0"/>
              </a:rPr>
              <a:t>2</a:t>
            </a:r>
          </a:p>
          <a:p>
            <a:pPr algn="r"/>
            <a:r>
              <a:rPr lang="en-US" sz="2400" dirty="0">
                <a:latin typeface="Consolas" charset="0"/>
                <a:cs typeface="Consolas" charset="0"/>
              </a:rPr>
              <a:t>= </a:t>
            </a:r>
            <a:r>
              <a:rPr lang="en-US" sz="2400" b="1" dirty="0">
                <a:latin typeface="Consolas" charset="0"/>
                <a:cs typeface="Consolas" charset="0"/>
              </a:rPr>
              <a:t>01001</a:t>
            </a:r>
            <a:r>
              <a:rPr lang="en-US" sz="2400" baseline="-25000" dirty="0">
                <a:latin typeface="Consolas" charset="0"/>
                <a:cs typeface="Consolas" charset="0"/>
              </a:rPr>
              <a:t>2</a:t>
            </a:r>
          </a:p>
          <a:p>
            <a:pPr algn="r"/>
            <a:r>
              <a:rPr lang="en-US" sz="2400" dirty="0">
                <a:latin typeface="Consolas" charset="0"/>
                <a:cs typeface="Consolas" charset="0"/>
              </a:rPr>
              <a:t>= </a:t>
            </a:r>
            <a:r>
              <a:rPr lang="en-US" sz="2400" b="1" dirty="0">
                <a:latin typeface="Consolas" charset="0"/>
                <a:cs typeface="Consolas" charset="0"/>
              </a:rPr>
              <a:t>001001</a:t>
            </a:r>
            <a:r>
              <a:rPr lang="en-US" sz="2400" baseline="-25000" dirty="0">
                <a:latin typeface="Consolas" charset="0"/>
                <a:cs typeface="Consolas" charset="0"/>
              </a:rPr>
              <a:t>2</a:t>
            </a:r>
            <a:endParaRPr lang="en-US" sz="2400" dirty="0"/>
          </a:p>
          <a:p>
            <a:pPr algn="r"/>
            <a:r>
              <a:rPr lang="en-US" sz="2400" dirty="0">
                <a:latin typeface="Consolas" charset="0"/>
                <a:cs typeface="Consolas" charset="0"/>
              </a:rPr>
              <a:t>= </a:t>
            </a:r>
            <a:r>
              <a:rPr lang="en-US" sz="2400" b="1" dirty="0">
                <a:latin typeface="Consolas" charset="0"/>
                <a:cs typeface="Consolas" charset="0"/>
              </a:rPr>
              <a:t>0001001</a:t>
            </a:r>
            <a:r>
              <a:rPr lang="en-US" sz="2400" baseline="-25000" dirty="0">
                <a:latin typeface="Consolas" charset="0"/>
                <a:cs typeface="Consolas" charset="0"/>
              </a:rPr>
              <a:t>2</a:t>
            </a:r>
            <a:endParaRPr lang="en-US" sz="2400" dirty="0"/>
          </a:p>
          <a:p>
            <a:pPr algn="r"/>
            <a:r>
              <a:rPr lang="en-US" sz="2400" dirty="0">
                <a:latin typeface="Consolas" charset="0"/>
                <a:cs typeface="Consolas" charset="0"/>
              </a:rPr>
              <a:t>= </a:t>
            </a:r>
            <a:r>
              <a:rPr lang="en-US" sz="2400" b="1" dirty="0">
                <a:latin typeface="Consolas" charset="0"/>
                <a:cs typeface="Consolas" charset="0"/>
              </a:rPr>
              <a:t>00001001</a:t>
            </a:r>
            <a:r>
              <a:rPr lang="en-US" sz="2400" baseline="-25000" dirty="0">
                <a:latin typeface="Consolas" charset="0"/>
                <a:cs typeface="Consolas" charset="0"/>
              </a:rPr>
              <a:t>2</a:t>
            </a:r>
            <a:endParaRPr lang="en-US" sz="2400" dirty="0"/>
          </a:p>
          <a:p>
            <a:pPr algn="r"/>
            <a:r>
              <a:rPr lang="en-US" sz="2400" i="1" dirty="0" err="1"/>
              <a:t>etc</a:t>
            </a:r>
            <a:r>
              <a:rPr lang="en-US" sz="2400" i="1" dirty="0"/>
              <a:t>…</a:t>
            </a:r>
          </a:p>
        </p:txBody>
      </p:sp>
      <p:sp>
        <p:nvSpPr>
          <p:cNvPr id="13" name="TextBox 12">
            <a:extLst>
              <a:ext uri="{FF2B5EF4-FFF2-40B4-BE49-F238E27FC236}">
                <a16:creationId xmlns:a16="http://schemas.microsoft.com/office/drawing/2014/main" id="{7A6E8AA6-6A47-1045-B0E6-B1E9E00B9AC1}"/>
              </a:ext>
            </a:extLst>
          </p:cNvPr>
          <p:cNvSpPr txBox="1"/>
          <p:nvPr/>
        </p:nvSpPr>
        <p:spPr>
          <a:xfrm>
            <a:off x="2552700" y="3869033"/>
            <a:ext cx="1164101" cy="584775"/>
          </a:xfrm>
          <a:prstGeom prst="rect">
            <a:avLst/>
          </a:prstGeom>
          <a:noFill/>
        </p:spPr>
        <p:txBody>
          <a:bodyPr wrap="none" rtlCol="0">
            <a:spAutoFit/>
          </a:bodyPr>
          <a:lstStyle/>
          <a:p>
            <a:r>
              <a:rPr lang="en-US" sz="3200" dirty="0">
                <a:latin typeface="Consolas" charset="0"/>
                <a:cs typeface="Consolas" charset="0"/>
              </a:rPr>
              <a:t>= </a:t>
            </a:r>
            <a:r>
              <a:rPr lang="en-US" sz="3200" b="1" dirty="0">
                <a:latin typeface="Consolas" charset="0"/>
                <a:cs typeface="Consolas" charset="0"/>
              </a:rPr>
              <a:t>9</a:t>
            </a:r>
            <a:r>
              <a:rPr lang="en-US" sz="3200" baseline="-25000" dirty="0">
                <a:latin typeface="Consolas" charset="0"/>
                <a:cs typeface="Consolas" charset="0"/>
              </a:rPr>
              <a:t>10</a:t>
            </a:r>
            <a:endParaRPr lang="en-US" sz="2800" dirty="0"/>
          </a:p>
        </p:txBody>
      </p:sp>
      <p:sp>
        <p:nvSpPr>
          <p:cNvPr id="14" name="Right Brace 13">
            <a:extLst>
              <a:ext uri="{FF2B5EF4-FFF2-40B4-BE49-F238E27FC236}">
                <a16:creationId xmlns:a16="http://schemas.microsoft.com/office/drawing/2014/main" id="{BDAE64AE-3274-5F42-94C5-BE352AFA17C8}"/>
              </a:ext>
            </a:extLst>
          </p:cNvPr>
          <p:cNvSpPr/>
          <p:nvPr/>
        </p:nvSpPr>
        <p:spPr>
          <a:xfrm>
            <a:off x="2227558" y="3038742"/>
            <a:ext cx="325142" cy="2245359"/>
          </a:xfrm>
          <a:prstGeom prst="rightBrace">
            <a:avLst>
              <a:gd name="adj1" fmla="val 46230"/>
              <a:gd name="adj2" fmla="val 50000"/>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TextBox 14">
            <a:extLst>
              <a:ext uri="{FF2B5EF4-FFF2-40B4-BE49-F238E27FC236}">
                <a16:creationId xmlns:a16="http://schemas.microsoft.com/office/drawing/2014/main" id="{C4486A2B-9A51-7A4E-8877-C2164E0FF12F}"/>
              </a:ext>
            </a:extLst>
          </p:cNvPr>
          <p:cNvSpPr txBox="1"/>
          <p:nvPr/>
        </p:nvSpPr>
        <p:spPr>
          <a:xfrm>
            <a:off x="3829050" y="3399377"/>
            <a:ext cx="4648200" cy="1446550"/>
          </a:xfrm>
          <a:prstGeom prst="rect">
            <a:avLst/>
          </a:prstGeom>
          <a:noFill/>
        </p:spPr>
        <p:txBody>
          <a:bodyPr wrap="square" rtlCol="0">
            <a:spAutoFit/>
          </a:bodyPr>
          <a:lstStyle/>
          <a:p>
            <a:pPr algn="ctr"/>
            <a:r>
              <a:rPr lang="en-US" sz="2200" dirty="0">
                <a:solidFill>
                  <a:srgbClr val="FF0000"/>
                </a:solidFill>
              </a:rPr>
              <a:t>this is called </a:t>
            </a:r>
            <a:r>
              <a:rPr lang="en-US" sz="2200" b="1" dirty="0">
                <a:solidFill>
                  <a:srgbClr val="FF0000"/>
                </a:solidFill>
              </a:rPr>
              <a:t>zero-extension. </a:t>
            </a:r>
            <a:r>
              <a:rPr lang="en-US" sz="2200" dirty="0"/>
              <a:t>it allows you to expand </a:t>
            </a:r>
            <a:r>
              <a:rPr lang="en-US" sz="2200" b="1" dirty="0"/>
              <a:t>unsigned </a:t>
            </a:r>
            <a:r>
              <a:rPr lang="en-US" sz="2200" dirty="0"/>
              <a:t>numbers to larger numbers of bits </a:t>
            </a:r>
            <a:r>
              <a:rPr lang="en-US" sz="2200" i="1" dirty="0"/>
              <a:t>without changing their value. </a:t>
            </a:r>
          </a:p>
        </p:txBody>
      </p:sp>
    </p:spTree>
    <p:extLst>
      <p:ext uri="{BB962C8B-B14F-4D97-AF65-F5344CB8AC3E}">
        <p14:creationId xmlns:p14="http://schemas.microsoft.com/office/powerpoint/2010/main" val="19046903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2">
                                            <p:txEl>
                                              <p:pRg st="3" end="3"/>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2">
                                            <p:txEl>
                                              <p:pRg st="4" end="4"/>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2">
                                            <p:txEl>
                                              <p:pRg st="5" end="5"/>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4"/>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13"/>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1" grpId="0"/>
      <p:bldP spid="12" grpId="0" build="p" bldLvl="5"/>
      <p:bldP spid="13" grpId="0"/>
      <p:bldP spid="14" grpId="0" animBg="1"/>
      <p:bldP spid="1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60248-BDF3-BD45-B34B-6EBE3F0D4A0E}"/>
              </a:ext>
            </a:extLst>
          </p:cNvPr>
          <p:cNvSpPr>
            <a:spLocks noGrp="1"/>
          </p:cNvSpPr>
          <p:nvPr>
            <p:ph type="title"/>
          </p:nvPr>
        </p:nvSpPr>
        <p:spPr/>
        <p:txBody>
          <a:bodyPr/>
          <a:lstStyle/>
          <a:p>
            <a:r>
              <a:rPr lang="en-US" dirty="0"/>
              <a:t>But that doesn’t work for signed numbers.</a:t>
            </a:r>
          </a:p>
        </p:txBody>
      </p:sp>
      <p:sp>
        <p:nvSpPr>
          <p:cNvPr id="3" name="Content Placeholder 2">
            <a:extLst>
              <a:ext uri="{FF2B5EF4-FFF2-40B4-BE49-F238E27FC236}">
                <a16:creationId xmlns:a16="http://schemas.microsoft.com/office/drawing/2014/main" id="{D610728D-8124-8F41-B836-2BBDD2CBC62D}"/>
              </a:ext>
            </a:extLst>
          </p:cNvPr>
          <p:cNvSpPr>
            <a:spLocks noGrp="1"/>
          </p:cNvSpPr>
          <p:nvPr>
            <p:ph idx="1"/>
          </p:nvPr>
        </p:nvSpPr>
        <p:spPr>
          <a:xfrm>
            <a:off x="152400" y="495301"/>
            <a:ext cx="8991600" cy="495301"/>
          </a:xfrm>
        </p:spPr>
        <p:txBody>
          <a:bodyPr/>
          <a:lstStyle/>
          <a:p>
            <a:r>
              <a:rPr lang="en-US" b="1" dirty="0"/>
              <a:t>signed numbers </a:t>
            </a:r>
            <a:r>
              <a:rPr lang="en-US" dirty="0"/>
              <a:t>are a bit trickier, because the MSB is </a:t>
            </a:r>
            <a:r>
              <a:rPr lang="en-US" i="1" dirty="0"/>
              <a:t>special.</a:t>
            </a:r>
            <a:endParaRPr lang="en-US" b="1" dirty="0"/>
          </a:p>
        </p:txBody>
      </p:sp>
      <p:sp>
        <p:nvSpPr>
          <p:cNvPr id="4" name="Footer Placeholder 3">
            <a:extLst>
              <a:ext uri="{FF2B5EF4-FFF2-40B4-BE49-F238E27FC236}">
                <a16:creationId xmlns:a16="http://schemas.microsoft.com/office/drawing/2014/main" id="{E33549EE-B41E-614E-852F-F116CB59A449}"/>
              </a:ext>
            </a:extLst>
          </p:cNvPr>
          <p:cNvSpPr>
            <a:spLocks noGrp="1"/>
          </p:cNvSpPr>
          <p:nvPr>
            <p:ph type="ftr" sz="quarter" idx="11"/>
          </p:nvPr>
        </p:nvSpPr>
        <p:spPr/>
        <p:txBody>
          <a:bodyPr/>
          <a:lstStyle/>
          <a:p>
            <a:r>
              <a:rPr lang="is-IS"/>
              <a:t>CS447</a:t>
            </a:r>
            <a:endParaRPr lang="en-US"/>
          </a:p>
        </p:txBody>
      </p:sp>
      <p:sp>
        <p:nvSpPr>
          <p:cNvPr id="5" name="Slide Number Placeholder 4">
            <a:extLst>
              <a:ext uri="{FF2B5EF4-FFF2-40B4-BE49-F238E27FC236}">
                <a16:creationId xmlns:a16="http://schemas.microsoft.com/office/drawing/2014/main" id="{8B954FFA-4E76-CD4F-A2C9-058A71603035}"/>
              </a:ext>
            </a:extLst>
          </p:cNvPr>
          <p:cNvSpPr>
            <a:spLocks noGrp="1"/>
          </p:cNvSpPr>
          <p:nvPr>
            <p:ph type="sldNum" sz="quarter" idx="12"/>
          </p:nvPr>
        </p:nvSpPr>
        <p:spPr/>
        <p:txBody>
          <a:bodyPr/>
          <a:lstStyle/>
          <a:p>
            <a:fld id="{3552B95B-556F-44BD-91A5-D80C1B9E2BB3}" type="slidenum">
              <a:rPr lang="en-US" smtClean="0"/>
              <a:pPr/>
              <a:t>14</a:t>
            </a:fld>
            <a:endParaRPr lang="en-US"/>
          </a:p>
        </p:txBody>
      </p:sp>
      <p:sp>
        <p:nvSpPr>
          <p:cNvPr id="7" name="TextBox 6">
            <a:extLst>
              <a:ext uri="{FF2B5EF4-FFF2-40B4-BE49-F238E27FC236}">
                <a16:creationId xmlns:a16="http://schemas.microsoft.com/office/drawing/2014/main" id="{E3342D55-C075-2D45-9008-75560B9FEE5C}"/>
              </a:ext>
            </a:extLst>
          </p:cNvPr>
          <p:cNvSpPr txBox="1"/>
          <p:nvPr/>
        </p:nvSpPr>
        <p:spPr>
          <a:xfrm>
            <a:off x="685800" y="1137883"/>
            <a:ext cx="1390124" cy="1077218"/>
          </a:xfrm>
          <a:prstGeom prst="rect">
            <a:avLst/>
          </a:prstGeom>
          <a:noFill/>
        </p:spPr>
        <p:txBody>
          <a:bodyPr wrap="none" rtlCol="0">
            <a:spAutoFit/>
          </a:bodyPr>
          <a:lstStyle/>
          <a:p>
            <a:r>
              <a:rPr lang="en-US" sz="3200" b="1" dirty="0">
                <a:solidFill>
                  <a:srgbClr val="FF0000"/>
                </a:solidFill>
                <a:latin typeface="Consolas" charset="0"/>
                <a:ea typeface="Consolas" charset="0"/>
                <a:cs typeface="Consolas" charset="0"/>
              </a:rPr>
              <a:t>0</a:t>
            </a:r>
            <a:r>
              <a:rPr lang="en-US" sz="3200" b="1" dirty="0">
                <a:latin typeface="Consolas" charset="0"/>
                <a:ea typeface="Consolas" charset="0"/>
                <a:cs typeface="Consolas" charset="0"/>
              </a:rPr>
              <a:t>111</a:t>
            </a:r>
            <a:r>
              <a:rPr lang="en-US" sz="3200" baseline="-25000" dirty="0">
                <a:latin typeface="Consolas" charset="0"/>
                <a:ea typeface="Consolas" charset="0"/>
                <a:cs typeface="Consolas" charset="0"/>
              </a:rPr>
              <a:t>2</a:t>
            </a:r>
          </a:p>
          <a:p>
            <a:r>
              <a:rPr lang="en-US" sz="3200" dirty="0">
                <a:latin typeface="Consolas" charset="0"/>
                <a:cs typeface="Consolas" charset="0"/>
              </a:rPr>
              <a:t>= </a:t>
            </a:r>
            <a:r>
              <a:rPr lang="en-US" sz="3200" b="1" dirty="0">
                <a:solidFill>
                  <a:srgbClr val="FF0000"/>
                </a:solidFill>
                <a:latin typeface="Consolas" charset="0"/>
                <a:cs typeface="Consolas" charset="0"/>
              </a:rPr>
              <a:t>+</a:t>
            </a:r>
            <a:r>
              <a:rPr lang="en-US" sz="3200" b="1" dirty="0">
                <a:latin typeface="Consolas" charset="0"/>
                <a:cs typeface="Consolas" charset="0"/>
              </a:rPr>
              <a:t>7</a:t>
            </a:r>
            <a:r>
              <a:rPr lang="en-US" sz="3200" baseline="-25000" dirty="0">
                <a:latin typeface="Consolas" charset="0"/>
                <a:cs typeface="Consolas" charset="0"/>
              </a:rPr>
              <a:t>10</a:t>
            </a:r>
            <a:endParaRPr lang="en-US" sz="2800" dirty="0"/>
          </a:p>
        </p:txBody>
      </p:sp>
      <p:sp>
        <p:nvSpPr>
          <p:cNvPr id="8" name="TextBox 7">
            <a:extLst>
              <a:ext uri="{FF2B5EF4-FFF2-40B4-BE49-F238E27FC236}">
                <a16:creationId xmlns:a16="http://schemas.microsoft.com/office/drawing/2014/main" id="{52001641-C526-834D-90EE-75857E311848}"/>
              </a:ext>
            </a:extLst>
          </p:cNvPr>
          <p:cNvSpPr txBox="1"/>
          <p:nvPr/>
        </p:nvSpPr>
        <p:spPr>
          <a:xfrm>
            <a:off x="2153888" y="1291772"/>
            <a:ext cx="1752599" cy="769441"/>
          </a:xfrm>
          <a:prstGeom prst="rect">
            <a:avLst/>
          </a:prstGeom>
          <a:noFill/>
        </p:spPr>
        <p:txBody>
          <a:bodyPr wrap="square" rtlCol="0">
            <a:spAutoFit/>
          </a:bodyPr>
          <a:lstStyle/>
          <a:p>
            <a:pPr algn="ctr"/>
            <a:r>
              <a:rPr lang="en-US" sz="2200" dirty="0"/>
              <a:t>if I now put a 0 in front…</a:t>
            </a:r>
          </a:p>
        </p:txBody>
      </p:sp>
      <p:sp>
        <p:nvSpPr>
          <p:cNvPr id="9" name="TextBox 8">
            <a:extLst>
              <a:ext uri="{FF2B5EF4-FFF2-40B4-BE49-F238E27FC236}">
                <a16:creationId xmlns:a16="http://schemas.microsoft.com/office/drawing/2014/main" id="{F9D8A23B-F9F3-C640-B172-030A1F1B45B0}"/>
              </a:ext>
            </a:extLst>
          </p:cNvPr>
          <p:cNvSpPr txBox="1"/>
          <p:nvPr/>
        </p:nvSpPr>
        <p:spPr>
          <a:xfrm>
            <a:off x="4135133" y="1137883"/>
            <a:ext cx="1616148" cy="1077218"/>
          </a:xfrm>
          <a:prstGeom prst="rect">
            <a:avLst/>
          </a:prstGeom>
          <a:noFill/>
        </p:spPr>
        <p:txBody>
          <a:bodyPr wrap="none" rtlCol="0">
            <a:spAutoFit/>
          </a:bodyPr>
          <a:lstStyle/>
          <a:p>
            <a:r>
              <a:rPr lang="en-US" sz="3200" b="1" dirty="0">
                <a:solidFill>
                  <a:srgbClr val="FF0000"/>
                </a:solidFill>
                <a:latin typeface="Consolas" charset="0"/>
                <a:ea typeface="Consolas" charset="0"/>
                <a:cs typeface="Consolas" charset="0"/>
              </a:rPr>
              <a:t>0</a:t>
            </a:r>
            <a:r>
              <a:rPr lang="en-US" sz="3200" b="1" dirty="0">
                <a:latin typeface="Consolas" charset="0"/>
                <a:ea typeface="Consolas" charset="0"/>
                <a:cs typeface="Consolas" charset="0"/>
              </a:rPr>
              <a:t>0111</a:t>
            </a:r>
            <a:r>
              <a:rPr lang="en-US" sz="3200" baseline="-25000" dirty="0">
                <a:latin typeface="Consolas" charset="0"/>
                <a:ea typeface="Consolas" charset="0"/>
                <a:cs typeface="Consolas" charset="0"/>
              </a:rPr>
              <a:t>2</a:t>
            </a:r>
          </a:p>
          <a:p>
            <a:r>
              <a:rPr lang="en-US" sz="3200" dirty="0">
                <a:latin typeface="Consolas" charset="0"/>
                <a:cs typeface="Consolas" charset="0"/>
              </a:rPr>
              <a:t> = </a:t>
            </a:r>
            <a:r>
              <a:rPr lang="en-US" sz="3200" b="1" dirty="0">
                <a:solidFill>
                  <a:srgbClr val="FF0000"/>
                </a:solidFill>
                <a:latin typeface="Consolas" charset="0"/>
                <a:cs typeface="Consolas" charset="0"/>
              </a:rPr>
              <a:t>+</a:t>
            </a:r>
            <a:r>
              <a:rPr lang="en-US" sz="3200" b="1" dirty="0">
                <a:latin typeface="Consolas" charset="0"/>
                <a:cs typeface="Consolas" charset="0"/>
              </a:rPr>
              <a:t>7</a:t>
            </a:r>
            <a:r>
              <a:rPr lang="en-US" sz="3200" baseline="-25000" dirty="0">
                <a:latin typeface="Consolas" charset="0"/>
                <a:cs typeface="Consolas" charset="0"/>
              </a:rPr>
              <a:t>10</a:t>
            </a:r>
            <a:endParaRPr lang="en-US" sz="2800" dirty="0"/>
          </a:p>
        </p:txBody>
      </p:sp>
      <p:sp>
        <p:nvSpPr>
          <p:cNvPr id="10" name="TextBox 9">
            <a:extLst>
              <a:ext uri="{FF2B5EF4-FFF2-40B4-BE49-F238E27FC236}">
                <a16:creationId xmlns:a16="http://schemas.microsoft.com/office/drawing/2014/main" id="{2CB57B8A-AF01-7648-A9B1-8E133051560F}"/>
              </a:ext>
            </a:extLst>
          </p:cNvPr>
          <p:cNvSpPr txBox="1"/>
          <p:nvPr/>
        </p:nvSpPr>
        <p:spPr>
          <a:xfrm>
            <a:off x="5829245" y="1122494"/>
            <a:ext cx="2971800" cy="1107996"/>
          </a:xfrm>
          <a:prstGeom prst="rect">
            <a:avLst/>
          </a:prstGeom>
          <a:noFill/>
        </p:spPr>
        <p:txBody>
          <a:bodyPr wrap="square" rtlCol="0">
            <a:spAutoFit/>
          </a:bodyPr>
          <a:lstStyle/>
          <a:p>
            <a:pPr algn="ctr"/>
            <a:r>
              <a:rPr lang="en-US" sz="2200" dirty="0"/>
              <a:t>that </a:t>
            </a:r>
            <a:r>
              <a:rPr lang="en-US" sz="2200" i="1" dirty="0"/>
              <a:t>seemed </a:t>
            </a:r>
            <a:r>
              <a:rPr lang="en-US" sz="2200" dirty="0"/>
              <a:t>to work, but notice how the sign bit moved?</a:t>
            </a:r>
          </a:p>
        </p:txBody>
      </p:sp>
      <p:sp>
        <p:nvSpPr>
          <p:cNvPr id="11" name="TextBox 10">
            <a:extLst>
              <a:ext uri="{FF2B5EF4-FFF2-40B4-BE49-F238E27FC236}">
                <a16:creationId xmlns:a16="http://schemas.microsoft.com/office/drawing/2014/main" id="{B916387B-510F-C54C-8CD0-4CCC0CD1F598}"/>
              </a:ext>
            </a:extLst>
          </p:cNvPr>
          <p:cNvSpPr txBox="1"/>
          <p:nvPr/>
        </p:nvSpPr>
        <p:spPr>
          <a:xfrm>
            <a:off x="1143000" y="2320908"/>
            <a:ext cx="6858000" cy="430887"/>
          </a:xfrm>
          <a:prstGeom prst="rect">
            <a:avLst/>
          </a:prstGeom>
          <a:noFill/>
        </p:spPr>
        <p:txBody>
          <a:bodyPr wrap="square" rtlCol="0">
            <a:spAutoFit/>
          </a:bodyPr>
          <a:lstStyle/>
          <a:p>
            <a:pPr algn="ctr"/>
            <a:r>
              <a:rPr lang="en-US" sz="2200" dirty="0"/>
              <a:t>what happens if I try to do it to a </a:t>
            </a:r>
            <a:r>
              <a:rPr lang="en-US" sz="2200" b="1" dirty="0"/>
              <a:t>negative</a:t>
            </a:r>
            <a:r>
              <a:rPr lang="en-US" sz="2200" dirty="0"/>
              <a:t> number?</a:t>
            </a:r>
          </a:p>
        </p:txBody>
      </p:sp>
      <p:sp>
        <p:nvSpPr>
          <p:cNvPr id="12" name="TextBox 11">
            <a:extLst>
              <a:ext uri="{FF2B5EF4-FFF2-40B4-BE49-F238E27FC236}">
                <a16:creationId xmlns:a16="http://schemas.microsoft.com/office/drawing/2014/main" id="{236C0267-4C73-124F-B41F-B4CF589B3E2A}"/>
              </a:ext>
            </a:extLst>
          </p:cNvPr>
          <p:cNvSpPr txBox="1"/>
          <p:nvPr/>
        </p:nvSpPr>
        <p:spPr>
          <a:xfrm>
            <a:off x="685800" y="2918870"/>
            <a:ext cx="1390124" cy="1077218"/>
          </a:xfrm>
          <a:prstGeom prst="rect">
            <a:avLst/>
          </a:prstGeom>
          <a:noFill/>
        </p:spPr>
        <p:txBody>
          <a:bodyPr wrap="none" rtlCol="0">
            <a:spAutoFit/>
          </a:bodyPr>
          <a:lstStyle/>
          <a:p>
            <a:r>
              <a:rPr lang="en-US" sz="3200" b="1" dirty="0">
                <a:solidFill>
                  <a:srgbClr val="FF0000"/>
                </a:solidFill>
                <a:latin typeface="Consolas" charset="0"/>
                <a:ea typeface="Consolas" charset="0"/>
                <a:cs typeface="Consolas" charset="0"/>
              </a:rPr>
              <a:t>1</a:t>
            </a:r>
            <a:r>
              <a:rPr lang="en-US" sz="3200" b="1" dirty="0">
                <a:latin typeface="Consolas" charset="0"/>
                <a:ea typeface="Consolas" charset="0"/>
                <a:cs typeface="Consolas" charset="0"/>
              </a:rPr>
              <a:t>001</a:t>
            </a:r>
            <a:r>
              <a:rPr lang="en-US" sz="3200" baseline="-25000" dirty="0">
                <a:latin typeface="Consolas" charset="0"/>
                <a:ea typeface="Consolas" charset="0"/>
                <a:cs typeface="Consolas" charset="0"/>
              </a:rPr>
              <a:t>2</a:t>
            </a:r>
          </a:p>
          <a:p>
            <a:r>
              <a:rPr lang="en-US" sz="3200" dirty="0">
                <a:latin typeface="Consolas" charset="0"/>
                <a:cs typeface="Consolas" charset="0"/>
              </a:rPr>
              <a:t>= </a:t>
            </a:r>
            <a:r>
              <a:rPr lang="en-US" sz="3200" b="1" dirty="0">
                <a:solidFill>
                  <a:srgbClr val="FF0000"/>
                </a:solidFill>
                <a:latin typeface="Consolas" charset="0"/>
                <a:cs typeface="Consolas" charset="0"/>
              </a:rPr>
              <a:t>-</a:t>
            </a:r>
            <a:r>
              <a:rPr lang="en-US" sz="3200" b="1" dirty="0">
                <a:latin typeface="Consolas" charset="0"/>
                <a:cs typeface="Consolas" charset="0"/>
              </a:rPr>
              <a:t>7</a:t>
            </a:r>
            <a:r>
              <a:rPr lang="en-US" sz="3200" baseline="-25000" dirty="0">
                <a:latin typeface="Consolas" charset="0"/>
                <a:cs typeface="Consolas" charset="0"/>
              </a:rPr>
              <a:t>10</a:t>
            </a:r>
            <a:endParaRPr lang="en-US" sz="2800" dirty="0"/>
          </a:p>
        </p:txBody>
      </p:sp>
      <p:sp>
        <p:nvSpPr>
          <p:cNvPr id="13" name="TextBox 12">
            <a:extLst>
              <a:ext uri="{FF2B5EF4-FFF2-40B4-BE49-F238E27FC236}">
                <a16:creationId xmlns:a16="http://schemas.microsoft.com/office/drawing/2014/main" id="{55B12A4F-78FD-B641-921C-C2DBABF6F4DA}"/>
              </a:ext>
            </a:extLst>
          </p:cNvPr>
          <p:cNvSpPr txBox="1"/>
          <p:nvPr/>
        </p:nvSpPr>
        <p:spPr>
          <a:xfrm>
            <a:off x="2153888" y="3072759"/>
            <a:ext cx="1752599" cy="769441"/>
          </a:xfrm>
          <a:prstGeom prst="rect">
            <a:avLst/>
          </a:prstGeom>
          <a:noFill/>
        </p:spPr>
        <p:txBody>
          <a:bodyPr wrap="square" rtlCol="0">
            <a:spAutoFit/>
          </a:bodyPr>
          <a:lstStyle/>
          <a:p>
            <a:pPr algn="ctr"/>
            <a:r>
              <a:rPr lang="en-US" sz="2200" dirty="0"/>
              <a:t>if I now put a 0 in front…</a:t>
            </a:r>
          </a:p>
        </p:txBody>
      </p:sp>
      <p:sp>
        <p:nvSpPr>
          <p:cNvPr id="14" name="TextBox 13">
            <a:extLst>
              <a:ext uri="{FF2B5EF4-FFF2-40B4-BE49-F238E27FC236}">
                <a16:creationId xmlns:a16="http://schemas.microsoft.com/office/drawing/2014/main" id="{B28AA2B8-EEE1-D94F-B594-394CFC0DD316}"/>
              </a:ext>
            </a:extLst>
          </p:cNvPr>
          <p:cNvSpPr txBox="1"/>
          <p:nvPr/>
        </p:nvSpPr>
        <p:spPr>
          <a:xfrm>
            <a:off x="4135133" y="2918870"/>
            <a:ext cx="1616148" cy="1077218"/>
          </a:xfrm>
          <a:prstGeom prst="rect">
            <a:avLst/>
          </a:prstGeom>
          <a:noFill/>
        </p:spPr>
        <p:txBody>
          <a:bodyPr wrap="none" rtlCol="0">
            <a:spAutoFit/>
          </a:bodyPr>
          <a:lstStyle/>
          <a:p>
            <a:r>
              <a:rPr lang="en-US" sz="3200" b="1" dirty="0">
                <a:solidFill>
                  <a:srgbClr val="FF0000"/>
                </a:solidFill>
                <a:latin typeface="Consolas" charset="0"/>
                <a:ea typeface="Consolas" charset="0"/>
                <a:cs typeface="Consolas" charset="0"/>
              </a:rPr>
              <a:t>0</a:t>
            </a:r>
            <a:r>
              <a:rPr lang="en-US" sz="3200" b="1" dirty="0">
                <a:latin typeface="Consolas" charset="0"/>
                <a:ea typeface="Consolas" charset="0"/>
                <a:cs typeface="Consolas" charset="0"/>
              </a:rPr>
              <a:t>1001</a:t>
            </a:r>
            <a:r>
              <a:rPr lang="en-US" sz="3200" baseline="-25000" dirty="0">
                <a:latin typeface="Consolas" charset="0"/>
                <a:ea typeface="Consolas" charset="0"/>
                <a:cs typeface="Consolas" charset="0"/>
              </a:rPr>
              <a:t>2</a:t>
            </a:r>
          </a:p>
          <a:p>
            <a:r>
              <a:rPr lang="en-US" sz="3200" dirty="0">
                <a:latin typeface="Consolas" charset="0"/>
                <a:cs typeface="Consolas" charset="0"/>
              </a:rPr>
              <a:t> = </a:t>
            </a:r>
            <a:r>
              <a:rPr lang="en-US" sz="3200" b="1" dirty="0">
                <a:solidFill>
                  <a:srgbClr val="FF0000"/>
                </a:solidFill>
                <a:latin typeface="Consolas" charset="0"/>
                <a:cs typeface="Consolas" charset="0"/>
              </a:rPr>
              <a:t>+</a:t>
            </a:r>
            <a:r>
              <a:rPr lang="en-US" sz="3200" b="1" dirty="0">
                <a:latin typeface="Consolas" charset="0"/>
                <a:cs typeface="Consolas" charset="0"/>
              </a:rPr>
              <a:t>9</a:t>
            </a:r>
            <a:r>
              <a:rPr lang="en-US" sz="3200" baseline="-25000" dirty="0">
                <a:latin typeface="Consolas" charset="0"/>
                <a:cs typeface="Consolas" charset="0"/>
              </a:rPr>
              <a:t>10</a:t>
            </a:r>
            <a:endParaRPr lang="en-US" sz="2800" dirty="0"/>
          </a:p>
        </p:txBody>
      </p:sp>
      <p:sp>
        <p:nvSpPr>
          <p:cNvPr id="15" name="TextBox 14">
            <a:extLst>
              <a:ext uri="{FF2B5EF4-FFF2-40B4-BE49-F238E27FC236}">
                <a16:creationId xmlns:a16="http://schemas.microsoft.com/office/drawing/2014/main" id="{EA263CD3-7B0B-A740-B8EE-5A359DC9A1E9}"/>
              </a:ext>
            </a:extLst>
          </p:cNvPr>
          <p:cNvSpPr txBox="1"/>
          <p:nvPr/>
        </p:nvSpPr>
        <p:spPr>
          <a:xfrm>
            <a:off x="5829245" y="3241208"/>
            <a:ext cx="2971800" cy="430887"/>
          </a:xfrm>
          <a:prstGeom prst="rect">
            <a:avLst/>
          </a:prstGeom>
          <a:noFill/>
        </p:spPr>
        <p:txBody>
          <a:bodyPr wrap="square" rtlCol="0">
            <a:spAutoFit/>
          </a:bodyPr>
          <a:lstStyle/>
          <a:p>
            <a:pPr algn="ctr"/>
            <a:r>
              <a:rPr lang="en-US" sz="2200" dirty="0" err="1"/>
              <a:t>uhhhhh</a:t>
            </a:r>
            <a:r>
              <a:rPr lang="en-US" sz="2200" dirty="0"/>
              <a:t> what</a:t>
            </a:r>
          </a:p>
        </p:txBody>
      </p:sp>
      <p:sp>
        <p:nvSpPr>
          <p:cNvPr id="16" name="TextBox 15">
            <a:extLst>
              <a:ext uri="{FF2B5EF4-FFF2-40B4-BE49-F238E27FC236}">
                <a16:creationId xmlns:a16="http://schemas.microsoft.com/office/drawing/2014/main" id="{714DB7BC-DC8B-CD4A-82C0-DF6A6CD38E1A}"/>
              </a:ext>
            </a:extLst>
          </p:cNvPr>
          <p:cNvSpPr txBox="1"/>
          <p:nvPr/>
        </p:nvSpPr>
        <p:spPr>
          <a:xfrm>
            <a:off x="1066800" y="4331613"/>
            <a:ext cx="7010400" cy="430887"/>
          </a:xfrm>
          <a:prstGeom prst="rect">
            <a:avLst/>
          </a:prstGeom>
          <a:noFill/>
        </p:spPr>
        <p:txBody>
          <a:bodyPr wrap="square" rtlCol="0">
            <a:spAutoFit/>
          </a:bodyPr>
          <a:lstStyle/>
          <a:p>
            <a:pPr algn="ctr"/>
            <a:r>
              <a:rPr lang="en-US" sz="2200" b="1" dirty="0">
                <a:solidFill>
                  <a:srgbClr val="FF0000"/>
                </a:solidFill>
              </a:rPr>
              <a:t>zero extension does not work for signed integers.</a:t>
            </a:r>
            <a:endParaRPr lang="en-US" sz="2200" dirty="0">
              <a:solidFill>
                <a:srgbClr val="FF0000"/>
              </a:solidFill>
            </a:endParaRPr>
          </a:p>
        </p:txBody>
      </p:sp>
    </p:spTree>
    <p:extLst>
      <p:ext uri="{BB962C8B-B14F-4D97-AF65-F5344CB8AC3E}">
        <p14:creationId xmlns:p14="http://schemas.microsoft.com/office/powerpoint/2010/main" val="166572099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P spid="11" grpId="0"/>
      <p:bldP spid="12" grpId="0"/>
      <p:bldP spid="13" grpId="0"/>
      <p:bldP spid="14" grpId="0"/>
      <p:bldP spid="15" grpId="0"/>
      <p:bldP spid="1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Sign extension</a:t>
            </a:r>
            <a:r>
              <a:rPr lang="en-US" sz="2000" dirty="0"/>
              <a:t> (animated)</a:t>
            </a:r>
          </a:p>
        </p:txBody>
      </p:sp>
      <p:sp>
        <p:nvSpPr>
          <p:cNvPr id="3" name="Content Placeholder 2"/>
          <p:cNvSpPr>
            <a:spLocks noGrp="1"/>
          </p:cNvSpPr>
          <p:nvPr>
            <p:ph idx="1"/>
          </p:nvPr>
        </p:nvSpPr>
        <p:spPr>
          <a:xfrm>
            <a:off x="152400" y="495301"/>
            <a:ext cx="8991600" cy="3581399"/>
          </a:xfrm>
        </p:spPr>
        <p:txBody>
          <a:bodyPr/>
          <a:lstStyle/>
          <a:p>
            <a:r>
              <a:rPr lang="en-US" dirty="0"/>
              <a:t>because the MSB of signed integers has a special meaning, we have to do </a:t>
            </a:r>
            <a:r>
              <a:rPr lang="en-US" b="1" dirty="0"/>
              <a:t>different things</a:t>
            </a:r>
            <a:r>
              <a:rPr lang="en-US" dirty="0"/>
              <a:t> depending on whether it’s a 1 or a 0.</a:t>
            </a:r>
          </a:p>
          <a:p>
            <a:r>
              <a:rPr lang="en-US" b="1" dirty="0"/>
              <a:t>sign extension</a:t>
            </a:r>
            <a:r>
              <a:rPr lang="en-US" dirty="0"/>
              <a:t> puts </a:t>
            </a:r>
            <a:r>
              <a:rPr lang="en-US" b="1" i="1" dirty="0"/>
              <a:t>copies of the sign bit </a:t>
            </a:r>
            <a:r>
              <a:rPr lang="en-US" dirty="0"/>
              <a:t>before the number.</a:t>
            </a:r>
          </a:p>
          <a:p>
            <a:pPr marL="0" indent="0" algn="ctr">
              <a:buNone/>
            </a:pPr>
            <a:r>
              <a:rPr lang="en-US" sz="2800" b="1" dirty="0">
                <a:solidFill>
                  <a:srgbClr val="FF0000"/>
                </a:solidFill>
                <a:latin typeface="Consolas" charset="0"/>
                <a:ea typeface="Consolas" charset="0"/>
                <a:cs typeface="Consolas" charset="0"/>
              </a:rPr>
              <a:t>1</a:t>
            </a:r>
            <a:r>
              <a:rPr lang="en-US" sz="2800" b="1" dirty="0">
                <a:latin typeface="Consolas" charset="0"/>
                <a:ea typeface="Consolas" charset="0"/>
                <a:cs typeface="Consolas" charset="0"/>
              </a:rPr>
              <a:t>001</a:t>
            </a:r>
            <a:r>
              <a:rPr lang="en-US" sz="2800" baseline="-25000" dirty="0">
                <a:latin typeface="Consolas" charset="0"/>
                <a:ea typeface="Consolas" charset="0"/>
                <a:cs typeface="Consolas" charset="0"/>
              </a:rPr>
              <a:t>2</a:t>
            </a:r>
            <a:r>
              <a:rPr lang="en-US" sz="2800" dirty="0">
                <a:latin typeface="Consolas" charset="0"/>
                <a:ea typeface="Consolas" charset="0"/>
                <a:cs typeface="Consolas" charset="0"/>
              </a:rPr>
              <a:t> (</a:t>
            </a:r>
            <a:r>
              <a:rPr lang="en-US" sz="2800" b="1" dirty="0">
                <a:solidFill>
                  <a:srgbClr val="FF0000"/>
                </a:solidFill>
                <a:latin typeface="Consolas" charset="0"/>
                <a:ea typeface="Consolas" charset="0"/>
                <a:cs typeface="Consolas" charset="0"/>
              </a:rPr>
              <a:t>-</a:t>
            </a:r>
            <a:r>
              <a:rPr lang="en-US" sz="2800" b="1" dirty="0">
                <a:latin typeface="Consolas" charset="0"/>
                <a:ea typeface="Consolas" charset="0"/>
                <a:cs typeface="Consolas" charset="0"/>
              </a:rPr>
              <a:t>7</a:t>
            </a:r>
            <a:r>
              <a:rPr lang="en-US" sz="2800" baseline="-25000" dirty="0">
                <a:latin typeface="Consolas" charset="0"/>
                <a:ea typeface="Consolas" charset="0"/>
                <a:cs typeface="Consolas" charset="0"/>
              </a:rPr>
              <a:t>10</a:t>
            </a:r>
            <a:r>
              <a:rPr lang="en-US" sz="2800" dirty="0">
                <a:latin typeface="Consolas" charset="0"/>
                <a:ea typeface="Consolas" charset="0"/>
                <a:cs typeface="Consolas" charset="0"/>
              </a:rPr>
              <a:t>) </a:t>
            </a:r>
            <a:r>
              <a:rPr lang="en-US" sz="2800" i="1" dirty="0">
                <a:solidFill>
                  <a:schemeClr val="bg1">
                    <a:lumMod val="50000"/>
                  </a:schemeClr>
                </a:solidFill>
                <a:latin typeface="Consolas" charset="0"/>
                <a:ea typeface="Consolas" charset="0"/>
                <a:cs typeface="Consolas" charset="0"/>
                <a:sym typeface="Wingdings"/>
              </a:rPr>
              <a:t> to 5 bits  </a:t>
            </a:r>
            <a:r>
              <a:rPr lang="en-US" sz="2800" b="1" dirty="0">
                <a:solidFill>
                  <a:srgbClr val="FF0000"/>
                </a:solidFill>
                <a:latin typeface="Consolas" charset="0"/>
                <a:ea typeface="Consolas" charset="0"/>
                <a:cs typeface="Consolas" charset="0"/>
                <a:sym typeface="Wingdings"/>
              </a:rPr>
              <a:t>1</a:t>
            </a:r>
            <a:r>
              <a:rPr lang="en-US" sz="2800" b="1" dirty="0">
                <a:latin typeface="Consolas" charset="0"/>
                <a:ea typeface="Consolas" charset="0"/>
                <a:cs typeface="Consolas" charset="0"/>
                <a:sym typeface="Wingdings"/>
              </a:rPr>
              <a:t>1001</a:t>
            </a:r>
            <a:r>
              <a:rPr lang="en-US" sz="2800" baseline="-25000" dirty="0">
                <a:latin typeface="Consolas" charset="0"/>
                <a:ea typeface="Consolas" charset="0"/>
                <a:cs typeface="Consolas" charset="0"/>
              </a:rPr>
              <a:t>2</a:t>
            </a:r>
            <a:r>
              <a:rPr lang="en-US" sz="2800" dirty="0">
                <a:latin typeface="Consolas" charset="0"/>
                <a:ea typeface="Consolas" charset="0"/>
                <a:cs typeface="Consolas" charset="0"/>
              </a:rPr>
              <a:t> (</a:t>
            </a:r>
            <a:r>
              <a:rPr lang="en-US" sz="2800" b="1" dirty="0">
                <a:solidFill>
                  <a:srgbClr val="FF0000"/>
                </a:solidFill>
                <a:latin typeface="Consolas" charset="0"/>
                <a:ea typeface="Consolas" charset="0"/>
                <a:cs typeface="Consolas" charset="0"/>
              </a:rPr>
              <a:t>-</a:t>
            </a:r>
            <a:r>
              <a:rPr lang="en-US" sz="2800" b="1" dirty="0">
                <a:latin typeface="Consolas" charset="0"/>
                <a:ea typeface="Consolas" charset="0"/>
                <a:cs typeface="Consolas" charset="0"/>
              </a:rPr>
              <a:t>7</a:t>
            </a:r>
            <a:r>
              <a:rPr lang="en-US" sz="2800" baseline="-25000" dirty="0">
                <a:latin typeface="Consolas" charset="0"/>
                <a:ea typeface="Consolas" charset="0"/>
                <a:cs typeface="Consolas" charset="0"/>
              </a:rPr>
              <a:t>10</a:t>
            </a:r>
            <a:r>
              <a:rPr lang="en-US" sz="2800" dirty="0">
                <a:latin typeface="Consolas" charset="0"/>
                <a:ea typeface="Consolas" charset="0"/>
                <a:cs typeface="Consolas" charset="0"/>
              </a:rPr>
              <a:t>)</a:t>
            </a:r>
            <a:endParaRPr lang="en-US" sz="2800" dirty="0">
              <a:latin typeface="Consolas" charset="0"/>
              <a:ea typeface="Consolas" charset="0"/>
              <a:cs typeface="Consolas" charset="0"/>
              <a:sym typeface="Wingdings"/>
            </a:endParaRPr>
          </a:p>
          <a:p>
            <a:pPr marL="0" indent="0" algn="ctr">
              <a:buNone/>
            </a:pPr>
            <a:r>
              <a:rPr lang="en-US" sz="2800" b="1" dirty="0">
                <a:solidFill>
                  <a:srgbClr val="FF0000"/>
                </a:solidFill>
                <a:latin typeface="Consolas" charset="0"/>
                <a:ea typeface="Consolas" charset="0"/>
                <a:cs typeface="Consolas" charset="0"/>
              </a:rPr>
              <a:t>0</a:t>
            </a:r>
            <a:r>
              <a:rPr lang="en-US" sz="2800" b="1" dirty="0">
                <a:latin typeface="Consolas" charset="0"/>
                <a:ea typeface="Consolas" charset="0"/>
                <a:cs typeface="Consolas" charset="0"/>
              </a:rPr>
              <a:t>111</a:t>
            </a:r>
            <a:r>
              <a:rPr lang="en-US" sz="2800" baseline="-25000" dirty="0">
                <a:latin typeface="Consolas" charset="0"/>
                <a:ea typeface="Consolas" charset="0"/>
                <a:cs typeface="Consolas" charset="0"/>
              </a:rPr>
              <a:t>2</a:t>
            </a:r>
            <a:r>
              <a:rPr lang="en-US" sz="2800" dirty="0">
                <a:latin typeface="Consolas" charset="0"/>
                <a:ea typeface="Consolas" charset="0"/>
                <a:cs typeface="Consolas" charset="0"/>
              </a:rPr>
              <a:t> (</a:t>
            </a:r>
            <a:r>
              <a:rPr lang="en-US" sz="2800" b="1" dirty="0">
                <a:solidFill>
                  <a:srgbClr val="FF0000"/>
                </a:solidFill>
                <a:latin typeface="Consolas" charset="0"/>
                <a:ea typeface="Consolas" charset="0"/>
                <a:cs typeface="Consolas" charset="0"/>
              </a:rPr>
              <a:t>+</a:t>
            </a:r>
            <a:r>
              <a:rPr lang="en-US" sz="2800" b="1" dirty="0">
                <a:latin typeface="Consolas" charset="0"/>
                <a:ea typeface="Consolas" charset="0"/>
                <a:cs typeface="Consolas" charset="0"/>
              </a:rPr>
              <a:t>7</a:t>
            </a:r>
            <a:r>
              <a:rPr lang="en-US" sz="2800" baseline="-25000" dirty="0">
                <a:latin typeface="Consolas" charset="0"/>
                <a:ea typeface="Consolas" charset="0"/>
                <a:cs typeface="Consolas" charset="0"/>
              </a:rPr>
              <a:t>10</a:t>
            </a:r>
            <a:r>
              <a:rPr lang="en-US" sz="2800" dirty="0">
                <a:latin typeface="Consolas" charset="0"/>
                <a:ea typeface="Consolas" charset="0"/>
                <a:cs typeface="Consolas" charset="0"/>
              </a:rPr>
              <a:t>) </a:t>
            </a:r>
            <a:r>
              <a:rPr lang="en-US" sz="2800" i="1" dirty="0">
                <a:solidFill>
                  <a:schemeClr val="bg1">
                    <a:lumMod val="50000"/>
                  </a:schemeClr>
                </a:solidFill>
                <a:latin typeface="Consolas" charset="0"/>
                <a:ea typeface="Consolas" charset="0"/>
                <a:cs typeface="Consolas" charset="0"/>
                <a:sym typeface="Wingdings"/>
              </a:rPr>
              <a:t> to 5 bits  </a:t>
            </a:r>
            <a:r>
              <a:rPr lang="en-US" sz="2800" b="1" dirty="0">
                <a:solidFill>
                  <a:srgbClr val="FF0000"/>
                </a:solidFill>
                <a:latin typeface="Consolas" charset="0"/>
                <a:ea typeface="Consolas" charset="0"/>
                <a:cs typeface="Consolas" charset="0"/>
                <a:sym typeface="Wingdings"/>
              </a:rPr>
              <a:t>0</a:t>
            </a:r>
            <a:r>
              <a:rPr lang="en-US" sz="2800" b="1" dirty="0">
                <a:latin typeface="Consolas" charset="0"/>
                <a:ea typeface="Consolas" charset="0"/>
                <a:cs typeface="Consolas" charset="0"/>
                <a:sym typeface="Wingdings"/>
              </a:rPr>
              <a:t>0111</a:t>
            </a:r>
            <a:r>
              <a:rPr lang="en-US" sz="2800" baseline="-25000" dirty="0">
                <a:latin typeface="Consolas" charset="0"/>
                <a:ea typeface="Consolas" charset="0"/>
                <a:cs typeface="Consolas" charset="0"/>
              </a:rPr>
              <a:t>2</a:t>
            </a:r>
            <a:r>
              <a:rPr lang="en-US" sz="2400" dirty="0">
                <a:latin typeface="Consolas" charset="0"/>
                <a:ea typeface="Consolas" charset="0"/>
                <a:cs typeface="Consolas" charset="0"/>
              </a:rPr>
              <a:t> </a:t>
            </a:r>
            <a:r>
              <a:rPr lang="en-US" sz="2800" dirty="0">
                <a:latin typeface="Consolas" charset="0"/>
                <a:ea typeface="Consolas" charset="0"/>
                <a:cs typeface="Consolas" charset="0"/>
              </a:rPr>
              <a:t>(</a:t>
            </a:r>
            <a:r>
              <a:rPr lang="en-US" sz="2800" b="1" dirty="0">
                <a:solidFill>
                  <a:srgbClr val="FF0000"/>
                </a:solidFill>
                <a:latin typeface="Consolas" charset="0"/>
                <a:ea typeface="Consolas" charset="0"/>
                <a:cs typeface="Consolas" charset="0"/>
              </a:rPr>
              <a:t>+</a:t>
            </a:r>
            <a:r>
              <a:rPr lang="en-US" sz="2800" b="1" dirty="0">
                <a:latin typeface="Consolas" charset="0"/>
                <a:ea typeface="Consolas" charset="0"/>
                <a:cs typeface="Consolas" charset="0"/>
              </a:rPr>
              <a:t>7</a:t>
            </a:r>
            <a:r>
              <a:rPr lang="en-US" sz="2800" baseline="-25000" dirty="0">
                <a:latin typeface="Consolas" charset="0"/>
                <a:ea typeface="Consolas" charset="0"/>
                <a:cs typeface="Consolas" charset="0"/>
              </a:rPr>
              <a:t>10</a:t>
            </a:r>
            <a:r>
              <a:rPr lang="en-US" sz="2800" dirty="0">
                <a:latin typeface="Consolas" charset="0"/>
                <a:ea typeface="Consolas" charset="0"/>
                <a:cs typeface="Consolas" charset="0"/>
              </a:rPr>
              <a:t>)</a:t>
            </a:r>
            <a:endParaRPr lang="en-US" dirty="0">
              <a:sym typeface="Wingdings"/>
            </a:endParaRPr>
          </a:p>
          <a:p>
            <a:r>
              <a:rPr lang="en-US" dirty="0">
                <a:sym typeface="Wingdings"/>
              </a:rPr>
              <a:t>I like to think of it like spreading peanut butter</a:t>
            </a:r>
            <a:r>
              <a:rPr lang="mr-IN" dirty="0">
                <a:sym typeface="Wingdings"/>
              </a:rPr>
              <a:t>…</a:t>
            </a:r>
            <a:endParaRPr lang="en-US" dirty="0">
              <a:sym typeface="Wingdings"/>
            </a:endParaRPr>
          </a:p>
        </p:txBody>
      </p:sp>
      <p:sp>
        <p:nvSpPr>
          <p:cNvPr id="5" name="Footer Placeholder 4"/>
          <p:cNvSpPr>
            <a:spLocks noGrp="1"/>
          </p:cNvSpPr>
          <p:nvPr>
            <p:ph type="ftr" sz="quarter" idx="11"/>
          </p:nvPr>
        </p:nvSpPr>
        <p:spPr>
          <a:xfrm>
            <a:off x="0" y="5296960"/>
            <a:ext cx="1219200" cy="304271"/>
          </a:xfrm>
        </p:spPr>
        <p:txBody>
          <a:bodyPr/>
          <a:lstStyle/>
          <a:p>
            <a:r>
              <a:rPr lang="is-IS"/>
              <a:t>CS447</a:t>
            </a:r>
            <a:endParaRPr lang="en-US"/>
          </a:p>
        </p:txBody>
      </p:sp>
      <p:sp>
        <p:nvSpPr>
          <p:cNvPr id="6" name="Slide Number Placeholder 5"/>
          <p:cNvSpPr>
            <a:spLocks noGrp="1"/>
          </p:cNvSpPr>
          <p:nvPr>
            <p:ph type="sldNum" sz="quarter" idx="12"/>
          </p:nvPr>
        </p:nvSpPr>
        <p:spPr/>
        <p:txBody>
          <a:bodyPr/>
          <a:lstStyle/>
          <a:p>
            <a:fld id="{3552B95B-556F-44BD-91A5-D80C1B9E2BB3}" type="slidenum">
              <a:rPr lang="en-US" smtClean="0"/>
              <a:pPr/>
              <a:t>15</a:t>
            </a:fld>
            <a:endParaRPr lang="en-US"/>
          </a:p>
        </p:txBody>
      </p:sp>
      <p:pic>
        <p:nvPicPr>
          <p:cNvPr id="1028" name="Picture 4" descr="mage result for bread slice clipart"/>
          <p:cNvPicPr>
            <a:picLocks noChangeAspect="1" noChangeArrowheads="1"/>
          </p:cNvPicPr>
          <p:nvPr/>
        </p:nvPicPr>
        <p:blipFill rotWithShape="1">
          <a:blip r:embed="rId3">
            <a:extLst>
              <a:ext uri="{28A0092B-C50C-407E-A947-70E740481C1C}">
                <a14:useLocalDpi xmlns:a14="http://schemas.microsoft.com/office/drawing/2010/main" val="0"/>
              </a:ext>
            </a:extLst>
          </a:blip>
          <a:srcRect l="9783" t="5778" r="7609" b="12444"/>
          <a:stretch/>
        </p:blipFill>
        <p:spPr bwMode="auto">
          <a:xfrm>
            <a:off x="152400" y="2691581"/>
            <a:ext cx="5029200" cy="17526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3456292" y="3429000"/>
            <a:ext cx="1197764" cy="646331"/>
          </a:xfrm>
          <a:prstGeom prst="rect">
            <a:avLst/>
          </a:prstGeom>
        </p:spPr>
        <p:txBody>
          <a:bodyPr wrap="none">
            <a:spAutoFit/>
          </a:bodyPr>
          <a:lstStyle/>
          <a:p>
            <a:r>
              <a:rPr lang="en-US" sz="3600" b="1" dirty="0">
                <a:solidFill>
                  <a:srgbClr val="FF0000"/>
                </a:solidFill>
                <a:latin typeface="Consolas" charset="0"/>
                <a:ea typeface="Consolas" charset="0"/>
                <a:cs typeface="Consolas" charset="0"/>
              </a:rPr>
              <a:t>1</a:t>
            </a:r>
            <a:r>
              <a:rPr lang="en-US" sz="3600" b="1" dirty="0">
                <a:latin typeface="Consolas" charset="0"/>
                <a:ea typeface="Consolas" charset="0"/>
                <a:cs typeface="Consolas" charset="0"/>
              </a:rPr>
              <a:t>011</a:t>
            </a:r>
            <a:endParaRPr lang="en-US" sz="3200" b="1" dirty="0"/>
          </a:p>
        </p:txBody>
      </p:sp>
      <p:sp>
        <p:nvSpPr>
          <p:cNvPr id="10" name="Rectangle 9"/>
          <p:cNvSpPr/>
          <p:nvPr/>
        </p:nvSpPr>
        <p:spPr>
          <a:xfrm>
            <a:off x="428725" y="3429000"/>
            <a:ext cx="3223959" cy="646331"/>
          </a:xfrm>
          <a:prstGeom prst="rect">
            <a:avLst/>
          </a:prstGeom>
        </p:spPr>
        <p:txBody>
          <a:bodyPr wrap="none">
            <a:spAutoFit/>
          </a:bodyPr>
          <a:lstStyle/>
          <a:p>
            <a:pPr algn="r"/>
            <a:r>
              <a:rPr lang="en-US" sz="3600" b="1" dirty="0">
                <a:solidFill>
                  <a:srgbClr val="FF0000"/>
                </a:solidFill>
                <a:latin typeface="Consolas" charset="0"/>
                <a:ea typeface="Consolas" charset="0"/>
                <a:cs typeface="Consolas" charset="0"/>
              </a:rPr>
              <a:t>111111111111</a:t>
            </a:r>
            <a:endParaRPr lang="en-US" sz="3200" b="1" dirty="0"/>
          </a:p>
        </p:txBody>
      </p:sp>
      <p:pic>
        <p:nvPicPr>
          <p:cNvPr id="1030" name="Picture 6" descr="mage result for butter knife clipart"/>
          <p:cNvPicPr>
            <a:picLocks noChangeAspect="1" noChangeArrowheads="1"/>
          </p:cNvPicPr>
          <p:nvPr/>
        </p:nvPicPr>
        <p:blipFill rotWithShape="1">
          <a:blip r:embed="rId4">
            <a:extLst>
              <a:ext uri="{28A0092B-C50C-407E-A947-70E740481C1C}">
                <a14:useLocalDpi xmlns:a14="http://schemas.microsoft.com/office/drawing/2010/main" val="0"/>
              </a:ext>
            </a:extLst>
          </a:blip>
          <a:srcRect l="39334" r="39333"/>
          <a:stretch/>
        </p:blipFill>
        <p:spPr bwMode="auto">
          <a:xfrm>
            <a:off x="3436933" y="5829300"/>
            <a:ext cx="609600" cy="2857500"/>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F43BC884-29B5-914C-B08E-D7CBA51AC550}"/>
              </a:ext>
            </a:extLst>
          </p:cNvPr>
          <p:cNvSpPr txBox="1"/>
          <p:nvPr/>
        </p:nvSpPr>
        <p:spPr>
          <a:xfrm>
            <a:off x="4981011" y="2853813"/>
            <a:ext cx="4068268" cy="2462213"/>
          </a:xfrm>
          <a:prstGeom prst="rect">
            <a:avLst/>
          </a:prstGeom>
          <a:noFill/>
        </p:spPr>
        <p:txBody>
          <a:bodyPr wrap="square" rtlCol="0">
            <a:spAutoFit/>
          </a:bodyPr>
          <a:lstStyle/>
          <a:p>
            <a:pPr algn="ctr"/>
            <a:r>
              <a:rPr lang="en-US" sz="2200" i="1" dirty="0"/>
              <a:t>why</a:t>
            </a:r>
            <a:r>
              <a:rPr lang="en-US" sz="2200" dirty="0"/>
              <a:t> does this work? consider </a:t>
            </a:r>
            <a:r>
              <a:rPr lang="en-US" sz="2200" b="1" dirty="0">
                <a:solidFill>
                  <a:srgbClr val="FF0000"/>
                </a:solidFill>
                <a:latin typeface="Consolas" panose="020B0609020204030204" pitchFamily="49" charset="0"/>
                <a:cs typeface="Consolas" panose="020B0609020204030204" pitchFamily="49" charset="0"/>
              </a:rPr>
              <a:t>1</a:t>
            </a:r>
            <a:r>
              <a:rPr lang="en-US" sz="2200" b="1" dirty="0">
                <a:latin typeface="Consolas" panose="020B0609020204030204" pitchFamily="49" charset="0"/>
                <a:cs typeface="Consolas" panose="020B0609020204030204" pitchFamily="49" charset="0"/>
              </a:rPr>
              <a:t>001</a:t>
            </a:r>
            <a:r>
              <a:rPr lang="en-US" sz="2200" baseline="-25000" dirty="0">
                <a:latin typeface="Consolas" panose="020B0609020204030204" pitchFamily="49" charset="0"/>
                <a:cs typeface="Consolas" panose="020B0609020204030204" pitchFamily="49" charset="0"/>
              </a:rPr>
              <a:t>2</a:t>
            </a:r>
            <a:r>
              <a:rPr lang="en-US" sz="2200" dirty="0"/>
              <a:t>. the MSB is -8. if I put a </a:t>
            </a:r>
            <a:r>
              <a:rPr lang="en-US" sz="2200" b="1" dirty="0">
                <a:latin typeface="Consolas" panose="020B0609020204030204" pitchFamily="49" charset="0"/>
                <a:cs typeface="Consolas" panose="020B0609020204030204" pitchFamily="49" charset="0"/>
              </a:rPr>
              <a:t>1</a:t>
            </a:r>
            <a:r>
              <a:rPr lang="en-US" sz="2200" dirty="0"/>
              <a:t> before it, the MSB is now -16, and the next lower place is 8.        -16+8 = -8, the same as what we started with, so the value remains unchanged.</a:t>
            </a:r>
            <a:endParaRPr lang="en-US" sz="2200" i="1" dirty="0"/>
          </a:p>
        </p:txBody>
      </p:sp>
    </p:spTree>
    <p:extLst>
      <p:ext uri="{BB962C8B-B14F-4D97-AF65-F5344CB8AC3E}">
        <p14:creationId xmlns:p14="http://schemas.microsoft.com/office/powerpoint/2010/main" val="34352445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42" presetClass="path" presetSubtype="0" accel="50000" decel="50000" fill="hold" nodeType="clickEffect">
                                  <p:stCondLst>
                                    <p:cond delay="0"/>
                                  </p:stCondLst>
                                  <p:childTnLst>
                                    <p:animMotion origin="layout" path="M -1.38889E-6 0 L -0.0243 -0.48389 " pathEditMode="relative" rAng="0" ptsTypes="AA">
                                      <p:cBhvr>
                                        <p:cTn id="12" dur="400" fill="hold"/>
                                        <p:tgtEl>
                                          <p:spTgt spid="1030"/>
                                        </p:tgtEl>
                                        <p:attrNameLst>
                                          <p:attrName>ppt_x</p:attrName>
                                          <p:attrName>ppt_y</p:attrName>
                                        </p:attrNameLst>
                                      </p:cBhvr>
                                      <p:rCtr x="-1215" y="-24194"/>
                                    </p:animMotion>
                                  </p:childTnLst>
                                </p:cTn>
                              </p:par>
                            </p:childTnLst>
                          </p:cTn>
                        </p:par>
                        <p:par>
                          <p:cTn id="13" fill="hold">
                            <p:stCondLst>
                              <p:cond delay="400"/>
                            </p:stCondLst>
                            <p:childTnLst>
                              <p:par>
                                <p:cTn id="14" presetID="42" presetClass="path" presetSubtype="0" accel="50000" decel="50000" fill="hold" nodeType="afterEffect">
                                  <p:stCondLst>
                                    <p:cond delay="0"/>
                                  </p:stCondLst>
                                  <p:childTnLst>
                                    <p:animMotion origin="layout" path="M -0.0243 -0.48389 L -0.38472 -0.50361 " pathEditMode="relative" rAng="0" ptsTypes="AA">
                                      <p:cBhvr>
                                        <p:cTn id="15" dur="600" fill="hold"/>
                                        <p:tgtEl>
                                          <p:spTgt spid="1030"/>
                                        </p:tgtEl>
                                        <p:attrNameLst>
                                          <p:attrName>ppt_x</p:attrName>
                                          <p:attrName>ppt_y</p:attrName>
                                        </p:attrNameLst>
                                      </p:cBhvr>
                                      <p:rCtr x="-18021" y="-1000"/>
                                    </p:animMotion>
                                  </p:childTnLst>
                                </p:cTn>
                              </p:par>
                              <p:par>
                                <p:cTn id="16" presetID="22" presetClass="entr" presetSubtype="2" fill="hold" grpId="0"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wipe(right)">
                                      <p:cBhvr>
                                        <p:cTn id="18" dur="600"/>
                                        <p:tgtEl>
                                          <p:spTgt spid="10"/>
                                        </p:tgtEl>
                                      </p:cBhvr>
                                    </p:animEffec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0" grpId="0"/>
      <p:bldP spid="1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911D4D-6E78-384B-873F-3D68D324217F}"/>
              </a:ext>
            </a:extLst>
          </p:cNvPr>
          <p:cNvSpPr>
            <a:spLocks noGrp="1"/>
          </p:cNvSpPr>
          <p:nvPr>
            <p:ph type="title"/>
          </p:nvPr>
        </p:nvSpPr>
        <p:spPr/>
        <p:txBody>
          <a:bodyPr/>
          <a:lstStyle/>
          <a:p>
            <a:r>
              <a:rPr lang="en-US" dirty="0"/>
              <a:t>Truncation</a:t>
            </a:r>
          </a:p>
        </p:txBody>
      </p:sp>
      <p:sp>
        <p:nvSpPr>
          <p:cNvPr id="3" name="Content Placeholder 2">
            <a:extLst>
              <a:ext uri="{FF2B5EF4-FFF2-40B4-BE49-F238E27FC236}">
                <a16:creationId xmlns:a16="http://schemas.microsoft.com/office/drawing/2014/main" id="{D22AE20B-101F-2E44-8F47-06EBDD4939ED}"/>
              </a:ext>
            </a:extLst>
          </p:cNvPr>
          <p:cNvSpPr>
            <a:spLocks noGrp="1"/>
          </p:cNvSpPr>
          <p:nvPr>
            <p:ph idx="1"/>
          </p:nvPr>
        </p:nvSpPr>
        <p:spPr>
          <a:xfrm>
            <a:off x="152400" y="495301"/>
            <a:ext cx="8991600" cy="838199"/>
          </a:xfrm>
        </p:spPr>
        <p:txBody>
          <a:bodyPr/>
          <a:lstStyle/>
          <a:p>
            <a:r>
              <a:rPr lang="en-US" dirty="0"/>
              <a:t>”truncate” means to </a:t>
            </a:r>
            <a:r>
              <a:rPr lang="en-US" b="1" dirty="0"/>
              <a:t>cut short,</a:t>
            </a:r>
            <a:r>
              <a:rPr lang="en-US" dirty="0"/>
              <a:t> and for our purposes it means “cutting off bits on the </a:t>
            </a:r>
            <a:r>
              <a:rPr lang="en-US" b="1" dirty="0"/>
              <a:t>left side </a:t>
            </a:r>
            <a:r>
              <a:rPr lang="en-US" dirty="0"/>
              <a:t>of a number.”</a:t>
            </a:r>
          </a:p>
        </p:txBody>
      </p:sp>
      <p:sp>
        <p:nvSpPr>
          <p:cNvPr id="4" name="Footer Placeholder 3">
            <a:extLst>
              <a:ext uri="{FF2B5EF4-FFF2-40B4-BE49-F238E27FC236}">
                <a16:creationId xmlns:a16="http://schemas.microsoft.com/office/drawing/2014/main" id="{EA810403-3F44-C14F-BA7E-71AC46AD1C96}"/>
              </a:ext>
            </a:extLst>
          </p:cNvPr>
          <p:cNvSpPr>
            <a:spLocks noGrp="1"/>
          </p:cNvSpPr>
          <p:nvPr>
            <p:ph type="ftr" sz="quarter" idx="11"/>
          </p:nvPr>
        </p:nvSpPr>
        <p:spPr/>
        <p:txBody>
          <a:bodyPr/>
          <a:lstStyle/>
          <a:p>
            <a:r>
              <a:rPr lang="is-IS"/>
              <a:t>CS447</a:t>
            </a:r>
            <a:endParaRPr lang="en-US"/>
          </a:p>
        </p:txBody>
      </p:sp>
      <p:sp>
        <p:nvSpPr>
          <p:cNvPr id="5" name="Slide Number Placeholder 4">
            <a:extLst>
              <a:ext uri="{FF2B5EF4-FFF2-40B4-BE49-F238E27FC236}">
                <a16:creationId xmlns:a16="http://schemas.microsoft.com/office/drawing/2014/main" id="{F4709622-B00A-C94F-9A80-50A97667560E}"/>
              </a:ext>
            </a:extLst>
          </p:cNvPr>
          <p:cNvSpPr>
            <a:spLocks noGrp="1"/>
          </p:cNvSpPr>
          <p:nvPr>
            <p:ph type="sldNum" sz="quarter" idx="12"/>
          </p:nvPr>
        </p:nvSpPr>
        <p:spPr/>
        <p:txBody>
          <a:bodyPr/>
          <a:lstStyle/>
          <a:p>
            <a:fld id="{3552B95B-556F-44BD-91A5-D80C1B9E2BB3}" type="slidenum">
              <a:rPr lang="en-US" smtClean="0"/>
              <a:pPr/>
              <a:t>16</a:t>
            </a:fld>
            <a:endParaRPr lang="en-US"/>
          </a:p>
        </p:txBody>
      </p:sp>
      <p:sp>
        <p:nvSpPr>
          <p:cNvPr id="6" name="TextBox 5">
            <a:extLst>
              <a:ext uri="{FF2B5EF4-FFF2-40B4-BE49-F238E27FC236}">
                <a16:creationId xmlns:a16="http://schemas.microsoft.com/office/drawing/2014/main" id="{C4AF8578-6422-974D-BDF6-40DA65C94AE6}"/>
              </a:ext>
            </a:extLst>
          </p:cNvPr>
          <p:cNvSpPr txBox="1"/>
          <p:nvPr/>
        </p:nvSpPr>
        <p:spPr>
          <a:xfrm>
            <a:off x="304800" y="1326627"/>
            <a:ext cx="2143536" cy="1077218"/>
          </a:xfrm>
          <a:prstGeom prst="rect">
            <a:avLst/>
          </a:prstGeom>
          <a:noFill/>
        </p:spPr>
        <p:txBody>
          <a:bodyPr wrap="none" rtlCol="0">
            <a:spAutoFit/>
          </a:bodyPr>
          <a:lstStyle/>
          <a:p>
            <a:r>
              <a:rPr lang="en-US" sz="3200" b="1" dirty="0">
                <a:latin typeface="Consolas" charset="0"/>
                <a:ea typeface="Consolas" charset="0"/>
                <a:cs typeface="Consolas" charset="0"/>
              </a:rPr>
              <a:t>00001001</a:t>
            </a:r>
            <a:r>
              <a:rPr lang="en-US" sz="3200" baseline="-25000" dirty="0">
                <a:latin typeface="Consolas" charset="0"/>
                <a:ea typeface="Consolas" charset="0"/>
                <a:cs typeface="Consolas" charset="0"/>
              </a:rPr>
              <a:t>2</a:t>
            </a:r>
          </a:p>
          <a:p>
            <a:r>
              <a:rPr lang="en-US" sz="3200" dirty="0">
                <a:latin typeface="Consolas" charset="0"/>
                <a:cs typeface="Consolas" charset="0"/>
              </a:rPr>
              <a:t>  = </a:t>
            </a:r>
            <a:r>
              <a:rPr lang="en-US" sz="3200" b="1" dirty="0">
                <a:latin typeface="Consolas" charset="0"/>
                <a:cs typeface="Consolas" charset="0"/>
              </a:rPr>
              <a:t>9</a:t>
            </a:r>
            <a:r>
              <a:rPr lang="en-US" sz="3200" baseline="-25000" dirty="0">
                <a:latin typeface="Consolas" charset="0"/>
                <a:cs typeface="Consolas" charset="0"/>
              </a:rPr>
              <a:t>10</a:t>
            </a:r>
            <a:endParaRPr lang="en-US" sz="2800" dirty="0"/>
          </a:p>
        </p:txBody>
      </p:sp>
      <p:sp>
        <p:nvSpPr>
          <p:cNvPr id="7" name="TextBox 6">
            <a:extLst>
              <a:ext uri="{FF2B5EF4-FFF2-40B4-BE49-F238E27FC236}">
                <a16:creationId xmlns:a16="http://schemas.microsoft.com/office/drawing/2014/main" id="{9226E4E7-29B9-7342-B6AD-8E6D62496FFF}"/>
              </a:ext>
            </a:extLst>
          </p:cNvPr>
          <p:cNvSpPr txBox="1"/>
          <p:nvPr/>
        </p:nvSpPr>
        <p:spPr>
          <a:xfrm>
            <a:off x="2372136" y="1305599"/>
            <a:ext cx="2580864" cy="1107996"/>
          </a:xfrm>
          <a:prstGeom prst="rect">
            <a:avLst/>
          </a:prstGeom>
          <a:noFill/>
        </p:spPr>
        <p:txBody>
          <a:bodyPr wrap="square" rtlCol="0">
            <a:spAutoFit/>
          </a:bodyPr>
          <a:lstStyle/>
          <a:p>
            <a:pPr algn="ctr"/>
            <a:r>
              <a:rPr lang="en-US" sz="2200" dirty="0"/>
              <a:t>if I truncate this </a:t>
            </a:r>
            <a:r>
              <a:rPr lang="en-US" sz="2200" b="1" dirty="0"/>
              <a:t>unsigned </a:t>
            </a:r>
            <a:r>
              <a:rPr lang="en-US" sz="2200" dirty="0"/>
              <a:t>integer to 4 bits, I get…</a:t>
            </a:r>
          </a:p>
        </p:txBody>
      </p:sp>
      <p:sp>
        <p:nvSpPr>
          <p:cNvPr id="8" name="TextBox 7">
            <a:extLst>
              <a:ext uri="{FF2B5EF4-FFF2-40B4-BE49-F238E27FC236}">
                <a16:creationId xmlns:a16="http://schemas.microsoft.com/office/drawing/2014/main" id="{1F5ABDC2-1E54-4248-B164-11552021AE76}"/>
              </a:ext>
            </a:extLst>
          </p:cNvPr>
          <p:cNvSpPr txBox="1"/>
          <p:nvPr/>
        </p:nvSpPr>
        <p:spPr>
          <a:xfrm>
            <a:off x="4953000" y="1320988"/>
            <a:ext cx="1390124" cy="1077218"/>
          </a:xfrm>
          <a:prstGeom prst="rect">
            <a:avLst/>
          </a:prstGeom>
          <a:noFill/>
        </p:spPr>
        <p:txBody>
          <a:bodyPr wrap="none" rtlCol="0">
            <a:spAutoFit/>
          </a:bodyPr>
          <a:lstStyle/>
          <a:p>
            <a:r>
              <a:rPr lang="en-US" sz="3200" b="1" dirty="0">
                <a:latin typeface="Consolas" charset="0"/>
                <a:ea typeface="Consolas" charset="0"/>
                <a:cs typeface="Consolas" charset="0"/>
              </a:rPr>
              <a:t>1001</a:t>
            </a:r>
            <a:r>
              <a:rPr lang="en-US" sz="3200" baseline="-25000" dirty="0">
                <a:latin typeface="Consolas" charset="0"/>
                <a:ea typeface="Consolas" charset="0"/>
                <a:cs typeface="Consolas" charset="0"/>
              </a:rPr>
              <a:t>2</a:t>
            </a:r>
          </a:p>
          <a:p>
            <a:r>
              <a:rPr lang="en-US" sz="3200" dirty="0">
                <a:latin typeface="Consolas" charset="0"/>
                <a:cs typeface="Consolas" charset="0"/>
              </a:rPr>
              <a:t> = </a:t>
            </a:r>
            <a:r>
              <a:rPr lang="en-US" sz="3200" b="1" dirty="0">
                <a:latin typeface="Consolas" charset="0"/>
                <a:cs typeface="Consolas" charset="0"/>
              </a:rPr>
              <a:t>9</a:t>
            </a:r>
            <a:r>
              <a:rPr lang="en-US" sz="3200" baseline="-25000" dirty="0">
                <a:latin typeface="Consolas" charset="0"/>
                <a:cs typeface="Consolas" charset="0"/>
              </a:rPr>
              <a:t>10</a:t>
            </a:r>
            <a:endParaRPr lang="en-US" sz="2800" dirty="0"/>
          </a:p>
        </p:txBody>
      </p:sp>
      <p:sp>
        <p:nvSpPr>
          <p:cNvPr id="9" name="TextBox 8">
            <a:extLst>
              <a:ext uri="{FF2B5EF4-FFF2-40B4-BE49-F238E27FC236}">
                <a16:creationId xmlns:a16="http://schemas.microsoft.com/office/drawing/2014/main" id="{F03A4A6B-A285-304F-A804-9AC15D30F141}"/>
              </a:ext>
            </a:extLst>
          </p:cNvPr>
          <p:cNvSpPr txBox="1"/>
          <p:nvPr/>
        </p:nvSpPr>
        <p:spPr>
          <a:xfrm>
            <a:off x="6172200" y="1305599"/>
            <a:ext cx="2904188" cy="1107996"/>
          </a:xfrm>
          <a:prstGeom prst="rect">
            <a:avLst/>
          </a:prstGeom>
          <a:noFill/>
        </p:spPr>
        <p:txBody>
          <a:bodyPr wrap="square" rtlCol="0">
            <a:spAutoFit/>
          </a:bodyPr>
          <a:lstStyle/>
          <a:p>
            <a:pPr algn="ctr"/>
            <a:r>
              <a:rPr lang="en-US" sz="2200" dirty="0"/>
              <a:t>the value was preserved, cause I just cut off leading 0s.</a:t>
            </a:r>
          </a:p>
        </p:txBody>
      </p:sp>
      <p:sp>
        <p:nvSpPr>
          <p:cNvPr id="10" name="TextBox 9">
            <a:extLst>
              <a:ext uri="{FF2B5EF4-FFF2-40B4-BE49-F238E27FC236}">
                <a16:creationId xmlns:a16="http://schemas.microsoft.com/office/drawing/2014/main" id="{4CC328C6-C61F-BE47-9C35-98CC4FE8270D}"/>
              </a:ext>
            </a:extLst>
          </p:cNvPr>
          <p:cNvSpPr txBox="1"/>
          <p:nvPr/>
        </p:nvSpPr>
        <p:spPr>
          <a:xfrm>
            <a:off x="1303988" y="2470854"/>
            <a:ext cx="6239812" cy="430887"/>
          </a:xfrm>
          <a:prstGeom prst="rect">
            <a:avLst/>
          </a:prstGeom>
          <a:noFill/>
        </p:spPr>
        <p:txBody>
          <a:bodyPr wrap="square" rtlCol="0">
            <a:spAutoFit/>
          </a:bodyPr>
          <a:lstStyle/>
          <a:p>
            <a:pPr algn="ctr"/>
            <a:r>
              <a:rPr lang="en-US" sz="2200" dirty="0"/>
              <a:t>but if I keep going, </a:t>
            </a:r>
            <a:r>
              <a:rPr lang="en-US" sz="2200" b="1" dirty="0">
                <a:solidFill>
                  <a:srgbClr val="FF0000"/>
                </a:solidFill>
              </a:rPr>
              <a:t>strange things happen.</a:t>
            </a:r>
          </a:p>
        </p:txBody>
      </p:sp>
      <p:sp>
        <p:nvSpPr>
          <p:cNvPr id="11" name="TextBox 10">
            <a:extLst>
              <a:ext uri="{FF2B5EF4-FFF2-40B4-BE49-F238E27FC236}">
                <a16:creationId xmlns:a16="http://schemas.microsoft.com/office/drawing/2014/main" id="{2134C159-E764-6744-8412-170BCBD74B71}"/>
              </a:ext>
            </a:extLst>
          </p:cNvPr>
          <p:cNvSpPr txBox="1"/>
          <p:nvPr/>
        </p:nvSpPr>
        <p:spPr>
          <a:xfrm>
            <a:off x="228600" y="2959000"/>
            <a:ext cx="1164101" cy="1077218"/>
          </a:xfrm>
          <a:prstGeom prst="rect">
            <a:avLst/>
          </a:prstGeom>
          <a:noFill/>
        </p:spPr>
        <p:txBody>
          <a:bodyPr wrap="none" rtlCol="0">
            <a:spAutoFit/>
          </a:bodyPr>
          <a:lstStyle/>
          <a:p>
            <a:r>
              <a:rPr lang="en-US" sz="3200" b="1" dirty="0">
                <a:latin typeface="Consolas" charset="0"/>
                <a:ea typeface="Consolas" charset="0"/>
                <a:cs typeface="Consolas" charset="0"/>
              </a:rPr>
              <a:t>001</a:t>
            </a:r>
            <a:r>
              <a:rPr lang="en-US" sz="3200" baseline="-25000" dirty="0">
                <a:latin typeface="Consolas" charset="0"/>
                <a:ea typeface="Consolas" charset="0"/>
                <a:cs typeface="Consolas" charset="0"/>
              </a:rPr>
              <a:t>2</a:t>
            </a:r>
          </a:p>
          <a:p>
            <a:r>
              <a:rPr lang="en-US" sz="3200" dirty="0">
                <a:latin typeface="Consolas" charset="0"/>
                <a:cs typeface="Consolas" charset="0"/>
              </a:rPr>
              <a:t>= </a:t>
            </a:r>
            <a:r>
              <a:rPr lang="en-US" sz="3200" b="1" dirty="0">
                <a:latin typeface="Consolas" charset="0"/>
                <a:cs typeface="Consolas" charset="0"/>
              </a:rPr>
              <a:t>1</a:t>
            </a:r>
            <a:r>
              <a:rPr lang="en-US" sz="3200" baseline="-25000" dirty="0">
                <a:latin typeface="Consolas" charset="0"/>
                <a:cs typeface="Consolas" charset="0"/>
              </a:rPr>
              <a:t>10</a:t>
            </a:r>
            <a:endParaRPr lang="en-US" sz="2800" dirty="0"/>
          </a:p>
        </p:txBody>
      </p:sp>
      <p:sp>
        <p:nvSpPr>
          <p:cNvPr id="12" name="TextBox 11">
            <a:extLst>
              <a:ext uri="{FF2B5EF4-FFF2-40B4-BE49-F238E27FC236}">
                <a16:creationId xmlns:a16="http://schemas.microsoft.com/office/drawing/2014/main" id="{72E17D54-4DFD-EB4E-B6A2-66FB10B31ADF}"/>
              </a:ext>
            </a:extLst>
          </p:cNvPr>
          <p:cNvSpPr txBox="1"/>
          <p:nvPr/>
        </p:nvSpPr>
        <p:spPr>
          <a:xfrm>
            <a:off x="1560207" y="3016300"/>
            <a:ext cx="7370300" cy="430887"/>
          </a:xfrm>
          <a:prstGeom prst="rect">
            <a:avLst/>
          </a:prstGeom>
          <a:noFill/>
        </p:spPr>
        <p:txBody>
          <a:bodyPr wrap="square" rtlCol="0">
            <a:spAutoFit/>
          </a:bodyPr>
          <a:lstStyle/>
          <a:p>
            <a:pPr algn="ctr"/>
            <a:r>
              <a:rPr lang="en-US" sz="2200" dirty="0"/>
              <a:t>I cut off a 1, and now I ended up with a </a:t>
            </a:r>
            <a:r>
              <a:rPr lang="en-US" sz="2200" b="1" dirty="0"/>
              <a:t>different value!</a:t>
            </a:r>
          </a:p>
        </p:txBody>
      </p:sp>
      <p:sp>
        <p:nvSpPr>
          <p:cNvPr id="13" name="TextBox 12">
            <a:extLst>
              <a:ext uri="{FF2B5EF4-FFF2-40B4-BE49-F238E27FC236}">
                <a16:creationId xmlns:a16="http://schemas.microsoft.com/office/drawing/2014/main" id="{33E95BE7-930D-0A4E-9AEB-E22FD74C057E}"/>
              </a:ext>
            </a:extLst>
          </p:cNvPr>
          <p:cNvSpPr txBox="1"/>
          <p:nvPr/>
        </p:nvSpPr>
        <p:spPr>
          <a:xfrm>
            <a:off x="1383175" y="3435482"/>
            <a:ext cx="7714839" cy="769441"/>
          </a:xfrm>
          <a:prstGeom prst="rect">
            <a:avLst/>
          </a:prstGeom>
          <a:noFill/>
        </p:spPr>
        <p:txBody>
          <a:bodyPr wrap="square" rtlCol="0">
            <a:spAutoFit/>
          </a:bodyPr>
          <a:lstStyle/>
          <a:p>
            <a:pPr algn="ctr"/>
            <a:r>
              <a:rPr lang="en-US" sz="2200" i="1" dirty="0"/>
              <a:t>this</a:t>
            </a:r>
            <a:r>
              <a:rPr lang="en-US" sz="2200" dirty="0"/>
              <a:t> is what the Java compiler means about “possible lossy conversion”: sometimes, </a:t>
            </a:r>
            <a:r>
              <a:rPr lang="en-US" sz="2200" b="1" dirty="0">
                <a:solidFill>
                  <a:srgbClr val="FF0000"/>
                </a:solidFill>
              </a:rPr>
              <a:t>losing bits can change the value!</a:t>
            </a:r>
            <a:endParaRPr lang="en-US" sz="2200" i="1" dirty="0">
              <a:solidFill>
                <a:srgbClr val="FF0000"/>
              </a:solidFill>
            </a:endParaRPr>
          </a:p>
        </p:txBody>
      </p:sp>
      <p:sp>
        <p:nvSpPr>
          <p:cNvPr id="14" name="TextBox 13">
            <a:extLst>
              <a:ext uri="{FF2B5EF4-FFF2-40B4-BE49-F238E27FC236}">
                <a16:creationId xmlns:a16="http://schemas.microsoft.com/office/drawing/2014/main" id="{18FA9F94-49AD-A244-A8E2-87875EA96A30}"/>
              </a:ext>
            </a:extLst>
          </p:cNvPr>
          <p:cNvSpPr txBox="1"/>
          <p:nvPr/>
        </p:nvSpPr>
        <p:spPr>
          <a:xfrm>
            <a:off x="4735604" y="4274240"/>
            <a:ext cx="1390124" cy="1077218"/>
          </a:xfrm>
          <a:prstGeom prst="rect">
            <a:avLst/>
          </a:prstGeom>
          <a:noFill/>
        </p:spPr>
        <p:txBody>
          <a:bodyPr wrap="none" rtlCol="0">
            <a:spAutoFit/>
          </a:bodyPr>
          <a:lstStyle/>
          <a:p>
            <a:r>
              <a:rPr lang="en-US" sz="3200" b="1" dirty="0">
                <a:solidFill>
                  <a:srgbClr val="FF0000"/>
                </a:solidFill>
                <a:latin typeface="Consolas" charset="0"/>
                <a:ea typeface="Consolas" charset="0"/>
                <a:cs typeface="Consolas" charset="0"/>
              </a:rPr>
              <a:t>1</a:t>
            </a:r>
            <a:r>
              <a:rPr lang="en-US" sz="3200" b="1" dirty="0">
                <a:latin typeface="Consolas" charset="0"/>
                <a:ea typeface="Consolas" charset="0"/>
                <a:cs typeface="Consolas" charset="0"/>
              </a:rPr>
              <a:t>001</a:t>
            </a:r>
            <a:r>
              <a:rPr lang="en-US" sz="3200" baseline="-25000" dirty="0">
                <a:latin typeface="Consolas" charset="0"/>
                <a:ea typeface="Consolas" charset="0"/>
                <a:cs typeface="Consolas" charset="0"/>
              </a:rPr>
              <a:t>2</a:t>
            </a:r>
          </a:p>
          <a:p>
            <a:r>
              <a:rPr lang="en-US" sz="3200" dirty="0">
                <a:latin typeface="Consolas" charset="0"/>
                <a:cs typeface="Consolas" charset="0"/>
              </a:rPr>
              <a:t>= </a:t>
            </a:r>
            <a:r>
              <a:rPr lang="en-US" sz="3200" b="1" dirty="0">
                <a:solidFill>
                  <a:srgbClr val="FF0000"/>
                </a:solidFill>
                <a:latin typeface="Consolas" charset="0"/>
                <a:cs typeface="Consolas" charset="0"/>
              </a:rPr>
              <a:t>-</a:t>
            </a:r>
            <a:r>
              <a:rPr lang="en-US" sz="3200" b="1" dirty="0">
                <a:latin typeface="Consolas" charset="0"/>
                <a:cs typeface="Consolas" charset="0"/>
              </a:rPr>
              <a:t>7</a:t>
            </a:r>
            <a:r>
              <a:rPr lang="en-US" sz="3200" baseline="-25000" dirty="0">
                <a:latin typeface="Consolas" charset="0"/>
                <a:cs typeface="Consolas" charset="0"/>
              </a:rPr>
              <a:t>10</a:t>
            </a:r>
            <a:endParaRPr lang="en-US" sz="2800" dirty="0"/>
          </a:p>
        </p:txBody>
      </p:sp>
      <p:sp>
        <p:nvSpPr>
          <p:cNvPr id="15" name="TextBox 14">
            <a:extLst>
              <a:ext uri="{FF2B5EF4-FFF2-40B4-BE49-F238E27FC236}">
                <a16:creationId xmlns:a16="http://schemas.microsoft.com/office/drawing/2014/main" id="{D217ECA5-4CAE-954E-A5B2-48C80D5B5938}"/>
              </a:ext>
            </a:extLst>
          </p:cNvPr>
          <p:cNvSpPr txBox="1"/>
          <p:nvPr/>
        </p:nvSpPr>
        <p:spPr>
          <a:xfrm>
            <a:off x="6876415" y="4274240"/>
            <a:ext cx="1390124" cy="1077218"/>
          </a:xfrm>
          <a:prstGeom prst="rect">
            <a:avLst/>
          </a:prstGeom>
          <a:noFill/>
        </p:spPr>
        <p:txBody>
          <a:bodyPr wrap="none" rtlCol="0">
            <a:spAutoFit/>
          </a:bodyPr>
          <a:lstStyle/>
          <a:p>
            <a:r>
              <a:rPr lang="en-US" sz="3200" b="1" dirty="0">
                <a:solidFill>
                  <a:srgbClr val="FF0000"/>
                </a:solidFill>
                <a:latin typeface="Consolas" charset="0"/>
                <a:ea typeface="Consolas" charset="0"/>
                <a:cs typeface="Consolas" charset="0"/>
              </a:rPr>
              <a:t> 0</a:t>
            </a:r>
            <a:r>
              <a:rPr lang="en-US" sz="3200" b="1" dirty="0">
                <a:latin typeface="Consolas" charset="0"/>
                <a:ea typeface="Consolas" charset="0"/>
                <a:cs typeface="Consolas" charset="0"/>
              </a:rPr>
              <a:t>01</a:t>
            </a:r>
            <a:r>
              <a:rPr lang="en-US" sz="3200" baseline="-25000" dirty="0">
                <a:latin typeface="Consolas" charset="0"/>
                <a:ea typeface="Consolas" charset="0"/>
                <a:cs typeface="Consolas" charset="0"/>
              </a:rPr>
              <a:t>2</a:t>
            </a:r>
          </a:p>
          <a:p>
            <a:r>
              <a:rPr lang="en-US" sz="3200" dirty="0">
                <a:latin typeface="Consolas" charset="0"/>
                <a:cs typeface="Consolas" charset="0"/>
              </a:rPr>
              <a:t>= </a:t>
            </a:r>
            <a:r>
              <a:rPr lang="en-US" sz="3200" b="1" dirty="0">
                <a:solidFill>
                  <a:srgbClr val="FF0000"/>
                </a:solidFill>
                <a:latin typeface="Consolas" charset="0"/>
                <a:cs typeface="Consolas" charset="0"/>
              </a:rPr>
              <a:t>+</a:t>
            </a:r>
            <a:r>
              <a:rPr lang="en-US" sz="3200" b="1" dirty="0">
                <a:latin typeface="Consolas" charset="0"/>
                <a:cs typeface="Consolas" charset="0"/>
              </a:rPr>
              <a:t>1</a:t>
            </a:r>
            <a:r>
              <a:rPr lang="en-US" sz="3200" baseline="-25000" dirty="0">
                <a:latin typeface="Consolas" charset="0"/>
                <a:cs typeface="Consolas" charset="0"/>
              </a:rPr>
              <a:t>10</a:t>
            </a:r>
            <a:endParaRPr lang="en-US" sz="2800" dirty="0"/>
          </a:p>
        </p:txBody>
      </p:sp>
      <p:sp>
        <p:nvSpPr>
          <p:cNvPr id="16" name="TextBox 15">
            <a:extLst>
              <a:ext uri="{FF2B5EF4-FFF2-40B4-BE49-F238E27FC236}">
                <a16:creationId xmlns:a16="http://schemas.microsoft.com/office/drawing/2014/main" id="{B85FECE3-BD6F-0049-8B87-09A0124B7E33}"/>
              </a:ext>
            </a:extLst>
          </p:cNvPr>
          <p:cNvSpPr txBox="1"/>
          <p:nvPr/>
        </p:nvSpPr>
        <p:spPr>
          <a:xfrm>
            <a:off x="407898" y="4366221"/>
            <a:ext cx="3962400" cy="769441"/>
          </a:xfrm>
          <a:prstGeom prst="rect">
            <a:avLst/>
          </a:prstGeom>
          <a:noFill/>
        </p:spPr>
        <p:txBody>
          <a:bodyPr wrap="square" rtlCol="0">
            <a:spAutoFit/>
          </a:bodyPr>
          <a:lstStyle/>
          <a:p>
            <a:pPr algn="ctr"/>
            <a:r>
              <a:rPr lang="en-US" sz="2200" dirty="0"/>
              <a:t>for signed integers, you can get even weirder results.</a:t>
            </a:r>
          </a:p>
        </p:txBody>
      </p:sp>
    </p:spTree>
    <p:extLst>
      <p:ext uri="{BB962C8B-B14F-4D97-AF65-F5344CB8AC3E}">
        <p14:creationId xmlns:p14="http://schemas.microsoft.com/office/powerpoint/2010/main" val="48797878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4"/>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P spid="11" grpId="0"/>
      <p:bldP spid="12" grpId="0"/>
      <p:bldP spid="13" grpId="0"/>
      <p:bldP spid="14" grpId="0"/>
      <p:bldP spid="15" grpId="0"/>
      <p:bldP spid="1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D53AE-C7A6-9C4B-8BFF-3ECDC99F297B}"/>
              </a:ext>
            </a:extLst>
          </p:cNvPr>
          <p:cNvSpPr>
            <a:spLocks noGrp="1"/>
          </p:cNvSpPr>
          <p:nvPr>
            <p:ph type="title"/>
          </p:nvPr>
        </p:nvSpPr>
        <p:spPr/>
        <p:txBody>
          <a:bodyPr/>
          <a:lstStyle/>
          <a:p>
            <a:r>
              <a:rPr lang="en-US" dirty="0"/>
              <a:t>Truncation and modular arithmetic</a:t>
            </a:r>
          </a:p>
        </p:txBody>
      </p:sp>
      <p:sp>
        <p:nvSpPr>
          <p:cNvPr id="3" name="Content Placeholder 2">
            <a:extLst>
              <a:ext uri="{FF2B5EF4-FFF2-40B4-BE49-F238E27FC236}">
                <a16:creationId xmlns:a16="http://schemas.microsoft.com/office/drawing/2014/main" id="{77441739-6CE8-F04B-B18A-14F3168DCFBA}"/>
              </a:ext>
            </a:extLst>
          </p:cNvPr>
          <p:cNvSpPr>
            <a:spLocks noGrp="1"/>
          </p:cNvSpPr>
          <p:nvPr>
            <p:ph idx="1"/>
          </p:nvPr>
        </p:nvSpPr>
        <p:spPr>
          <a:xfrm>
            <a:off x="152400" y="495301"/>
            <a:ext cx="8991600" cy="495301"/>
          </a:xfrm>
        </p:spPr>
        <p:txBody>
          <a:bodyPr/>
          <a:lstStyle/>
          <a:p>
            <a:r>
              <a:rPr lang="en-US" dirty="0"/>
              <a:t>let’s see what happens if we truncate 4-bit </a:t>
            </a:r>
            <a:r>
              <a:rPr lang="en-US" b="1" dirty="0"/>
              <a:t>unsigned</a:t>
            </a:r>
            <a:r>
              <a:rPr lang="en-US" dirty="0"/>
              <a:t> </a:t>
            </a:r>
            <a:r>
              <a:rPr lang="en-US" dirty="0" err="1"/>
              <a:t>ints</a:t>
            </a:r>
            <a:r>
              <a:rPr lang="en-US" dirty="0"/>
              <a:t> to 2 bits.</a:t>
            </a:r>
          </a:p>
        </p:txBody>
      </p:sp>
      <p:sp>
        <p:nvSpPr>
          <p:cNvPr id="4" name="Footer Placeholder 3">
            <a:extLst>
              <a:ext uri="{FF2B5EF4-FFF2-40B4-BE49-F238E27FC236}">
                <a16:creationId xmlns:a16="http://schemas.microsoft.com/office/drawing/2014/main" id="{9E05A89F-12D8-A046-895B-86CB15B9F52C}"/>
              </a:ext>
            </a:extLst>
          </p:cNvPr>
          <p:cNvSpPr>
            <a:spLocks noGrp="1"/>
          </p:cNvSpPr>
          <p:nvPr>
            <p:ph type="ftr" sz="quarter" idx="11"/>
          </p:nvPr>
        </p:nvSpPr>
        <p:spPr/>
        <p:txBody>
          <a:bodyPr/>
          <a:lstStyle/>
          <a:p>
            <a:r>
              <a:rPr lang="is-IS"/>
              <a:t>CS447</a:t>
            </a:r>
            <a:endParaRPr lang="en-US"/>
          </a:p>
        </p:txBody>
      </p:sp>
      <p:sp>
        <p:nvSpPr>
          <p:cNvPr id="5" name="Slide Number Placeholder 4">
            <a:extLst>
              <a:ext uri="{FF2B5EF4-FFF2-40B4-BE49-F238E27FC236}">
                <a16:creationId xmlns:a16="http://schemas.microsoft.com/office/drawing/2014/main" id="{72E56A52-DE24-F74D-880A-BFAFB9CC8556}"/>
              </a:ext>
            </a:extLst>
          </p:cNvPr>
          <p:cNvSpPr>
            <a:spLocks noGrp="1"/>
          </p:cNvSpPr>
          <p:nvPr>
            <p:ph type="sldNum" sz="quarter" idx="12"/>
          </p:nvPr>
        </p:nvSpPr>
        <p:spPr/>
        <p:txBody>
          <a:bodyPr/>
          <a:lstStyle/>
          <a:p>
            <a:fld id="{3552B95B-556F-44BD-91A5-D80C1B9E2BB3}" type="slidenum">
              <a:rPr lang="en-US" smtClean="0"/>
              <a:pPr/>
              <a:t>17</a:t>
            </a:fld>
            <a:endParaRPr lang="en-US"/>
          </a:p>
        </p:txBody>
      </p:sp>
      <p:graphicFrame>
        <p:nvGraphicFramePr>
          <p:cNvPr id="6" name="Table 5">
            <a:extLst>
              <a:ext uri="{FF2B5EF4-FFF2-40B4-BE49-F238E27FC236}">
                <a16:creationId xmlns:a16="http://schemas.microsoft.com/office/drawing/2014/main" id="{4E38FACE-A431-B943-84E7-1B010202F367}"/>
              </a:ext>
            </a:extLst>
          </p:cNvPr>
          <p:cNvGraphicFramePr>
            <a:graphicFrameLocks noGrp="1"/>
          </p:cNvGraphicFramePr>
          <p:nvPr>
            <p:extLst>
              <p:ext uri="{D42A27DB-BD31-4B8C-83A1-F6EECF244321}">
                <p14:modId xmlns:p14="http://schemas.microsoft.com/office/powerpoint/2010/main" val="2720776076"/>
              </p:ext>
            </p:extLst>
          </p:nvPr>
        </p:nvGraphicFramePr>
        <p:xfrm>
          <a:off x="304800" y="952500"/>
          <a:ext cx="3276600" cy="792480"/>
        </p:xfrm>
        <a:graphic>
          <a:graphicData uri="http://schemas.openxmlformats.org/drawingml/2006/table">
            <a:tbl>
              <a:tblPr firstRow="1" bandRow="1">
                <a:tableStyleId>{21E4AEA4-8DFA-4A89-87EB-49C32662AFE0}</a:tableStyleId>
              </a:tblPr>
              <a:tblGrid>
                <a:gridCol w="1638300">
                  <a:extLst>
                    <a:ext uri="{9D8B030D-6E8A-4147-A177-3AD203B41FA5}">
                      <a16:colId xmlns:a16="http://schemas.microsoft.com/office/drawing/2014/main" val="1450038225"/>
                    </a:ext>
                  </a:extLst>
                </a:gridCol>
                <a:gridCol w="1638300">
                  <a:extLst>
                    <a:ext uri="{9D8B030D-6E8A-4147-A177-3AD203B41FA5}">
                      <a16:colId xmlns:a16="http://schemas.microsoft.com/office/drawing/2014/main" val="3295084924"/>
                    </a:ext>
                  </a:extLst>
                </a:gridCol>
              </a:tblGrid>
              <a:tr h="370840">
                <a:tc>
                  <a:txBody>
                    <a:bodyPr/>
                    <a:lstStyle/>
                    <a:p>
                      <a:pPr algn="ctr"/>
                      <a:r>
                        <a:rPr lang="en-US" sz="2000" dirty="0"/>
                        <a:t>Original</a:t>
                      </a:r>
                    </a:p>
                  </a:txBody>
                  <a:tcPr/>
                </a:tc>
                <a:tc>
                  <a:txBody>
                    <a:bodyPr/>
                    <a:lstStyle/>
                    <a:p>
                      <a:pPr algn="ctr"/>
                      <a:r>
                        <a:rPr lang="en-US" sz="2000" dirty="0"/>
                        <a:t>Truncated</a:t>
                      </a:r>
                    </a:p>
                  </a:txBody>
                  <a:tcPr/>
                </a:tc>
                <a:extLst>
                  <a:ext uri="{0D108BD9-81ED-4DB2-BD59-A6C34878D82A}">
                    <a16:rowId xmlns:a16="http://schemas.microsoft.com/office/drawing/2014/main" val="2459852184"/>
                  </a:ext>
                </a:extLst>
              </a:tr>
              <a:tr h="370840">
                <a:tc>
                  <a:txBody>
                    <a:bodyPr/>
                    <a:lstStyle/>
                    <a:p>
                      <a:pPr algn="ctr"/>
                      <a:r>
                        <a:rPr lang="en-US" sz="2000" b="1" dirty="0">
                          <a:latin typeface="Consolas" panose="020B0609020204030204" pitchFamily="49" charset="0"/>
                          <a:cs typeface="Consolas" panose="020B0609020204030204" pitchFamily="49" charset="0"/>
                        </a:rPr>
                        <a:t>0000</a:t>
                      </a:r>
                      <a:r>
                        <a:rPr lang="en-US" sz="2000" b="1" baseline="-25000" dirty="0">
                          <a:latin typeface="Consolas" panose="020B0609020204030204" pitchFamily="49" charset="0"/>
                          <a:cs typeface="Consolas" panose="020B0609020204030204" pitchFamily="49" charset="0"/>
                        </a:rPr>
                        <a:t>2</a:t>
                      </a:r>
                      <a:r>
                        <a:rPr lang="en-US" sz="2000" b="1" dirty="0">
                          <a:latin typeface="Consolas" panose="020B0609020204030204" pitchFamily="49" charset="0"/>
                          <a:cs typeface="Consolas" panose="020B0609020204030204" pitchFamily="49" charset="0"/>
                        </a:rPr>
                        <a:t> = 0</a:t>
                      </a:r>
                      <a:r>
                        <a:rPr lang="en-US" sz="2000" b="1" baseline="-25000" dirty="0">
                          <a:latin typeface="Consolas" panose="020B0609020204030204" pitchFamily="49" charset="0"/>
                          <a:cs typeface="Consolas" panose="020B0609020204030204" pitchFamily="49" charset="0"/>
                        </a:rPr>
                        <a:t>10</a:t>
                      </a:r>
                      <a:endParaRPr lang="en-US" sz="2000" b="1" dirty="0">
                        <a:latin typeface="Consolas" panose="020B0609020204030204" pitchFamily="49" charset="0"/>
                        <a:cs typeface="Consolas" panose="020B0609020204030204" pitchFamily="49" charset="0"/>
                      </a:endParaRPr>
                    </a:p>
                  </a:txBody>
                  <a:tcPr/>
                </a:tc>
                <a:tc>
                  <a:txBody>
                    <a:bodyPr/>
                    <a:lstStyle/>
                    <a:p>
                      <a:pPr marL="0" marR="0" lvl="0" indent="0" algn="ctr" defTabSz="822960" rtl="0" eaLnBrk="1" fontAlgn="auto" latinLnBrk="0" hangingPunct="1">
                        <a:lnSpc>
                          <a:spcPct val="100000"/>
                        </a:lnSpc>
                        <a:spcBef>
                          <a:spcPts val="0"/>
                        </a:spcBef>
                        <a:spcAft>
                          <a:spcPts val="0"/>
                        </a:spcAft>
                        <a:buClrTx/>
                        <a:buSzTx/>
                        <a:buFontTx/>
                        <a:buNone/>
                        <a:tabLst/>
                        <a:defRPr/>
                      </a:pPr>
                      <a:r>
                        <a:rPr lang="en-US" sz="2000" b="1" dirty="0">
                          <a:latin typeface="Consolas" panose="020B0609020204030204" pitchFamily="49" charset="0"/>
                          <a:cs typeface="Consolas" panose="020B0609020204030204" pitchFamily="49" charset="0"/>
                        </a:rPr>
                        <a:t>00</a:t>
                      </a:r>
                      <a:r>
                        <a:rPr lang="en-US" sz="2000" b="1" baseline="-25000" dirty="0">
                          <a:latin typeface="Consolas" panose="020B0609020204030204" pitchFamily="49" charset="0"/>
                          <a:cs typeface="Consolas" panose="020B0609020204030204" pitchFamily="49" charset="0"/>
                        </a:rPr>
                        <a:t>2</a:t>
                      </a:r>
                      <a:r>
                        <a:rPr lang="en-US" sz="2000" b="1" dirty="0">
                          <a:latin typeface="Consolas" panose="020B0609020204030204" pitchFamily="49" charset="0"/>
                          <a:cs typeface="Consolas" panose="020B0609020204030204" pitchFamily="49" charset="0"/>
                        </a:rPr>
                        <a:t> = 0</a:t>
                      </a:r>
                      <a:r>
                        <a:rPr lang="en-US" sz="2000" b="1" baseline="-25000" dirty="0">
                          <a:latin typeface="Consolas" panose="020B0609020204030204" pitchFamily="49" charset="0"/>
                          <a:cs typeface="Consolas" panose="020B0609020204030204" pitchFamily="49" charset="0"/>
                        </a:rPr>
                        <a:t>10</a:t>
                      </a:r>
                      <a:endParaRPr lang="en-US" sz="2000" b="1" dirty="0">
                        <a:latin typeface="Consolas" panose="020B0609020204030204" pitchFamily="49" charset="0"/>
                        <a:cs typeface="Consolas" panose="020B0609020204030204" pitchFamily="49" charset="0"/>
                      </a:endParaRPr>
                    </a:p>
                  </a:txBody>
                  <a:tcPr/>
                </a:tc>
                <a:extLst>
                  <a:ext uri="{0D108BD9-81ED-4DB2-BD59-A6C34878D82A}">
                    <a16:rowId xmlns:a16="http://schemas.microsoft.com/office/drawing/2014/main" val="595452137"/>
                  </a:ext>
                </a:extLst>
              </a:tr>
            </a:tbl>
          </a:graphicData>
        </a:graphic>
      </p:graphicFrame>
      <p:graphicFrame>
        <p:nvGraphicFramePr>
          <p:cNvPr id="7" name="Table 6">
            <a:extLst>
              <a:ext uri="{FF2B5EF4-FFF2-40B4-BE49-F238E27FC236}">
                <a16:creationId xmlns:a16="http://schemas.microsoft.com/office/drawing/2014/main" id="{B7CE203A-EF6C-994D-9C1E-4D4400B87B6C}"/>
              </a:ext>
            </a:extLst>
          </p:cNvPr>
          <p:cNvGraphicFramePr>
            <a:graphicFrameLocks noGrp="1"/>
          </p:cNvGraphicFramePr>
          <p:nvPr>
            <p:extLst>
              <p:ext uri="{D42A27DB-BD31-4B8C-83A1-F6EECF244321}">
                <p14:modId xmlns:p14="http://schemas.microsoft.com/office/powerpoint/2010/main" val="2355562314"/>
              </p:ext>
            </p:extLst>
          </p:nvPr>
        </p:nvGraphicFramePr>
        <p:xfrm>
          <a:off x="304800" y="1744980"/>
          <a:ext cx="3276600" cy="396240"/>
        </p:xfrm>
        <a:graphic>
          <a:graphicData uri="http://schemas.openxmlformats.org/drawingml/2006/table">
            <a:tbl>
              <a:tblPr>
                <a:tableStyleId>{21E4AEA4-8DFA-4A89-87EB-49C32662AFE0}</a:tableStyleId>
              </a:tblPr>
              <a:tblGrid>
                <a:gridCol w="1638300">
                  <a:extLst>
                    <a:ext uri="{9D8B030D-6E8A-4147-A177-3AD203B41FA5}">
                      <a16:colId xmlns:a16="http://schemas.microsoft.com/office/drawing/2014/main" val="1450038225"/>
                    </a:ext>
                  </a:extLst>
                </a:gridCol>
                <a:gridCol w="1638300">
                  <a:extLst>
                    <a:ext uri="{9D8B030D-6E8A-4147-A177-3AD203B41FA5}">
                      <a16:colId xmlns:a16="http://schemas.microsoft.com/office/drawing/2014/main" val="3295084924"/>
                    </a:ext>
                  </a:extLst>
                </a:gridCol>
              </a:tblGrid>
              <a:tr h="370840">
                <a:tc>
                  <a:txBody>
                    <a:bodyPr/>
                    <a:lstStyle/>
                    <a:p>
                      <a:pPr algn="ctr"/>
                      <a:r>
                        <a:rPr lang="en-US" sz="2000" b="1" dirty="0">
                          <a:latin typeface="Consolas" panose="020B0609020204030204" pitchFamily="49" charset="0"/>
                          <a:cs typeface="Consolas" panose="020B0609020204030204" pitchFamily="49" charset="0"/>
                        </a:rPr>
                        <a:t>0001</a:t>
                      </a:r>
                      <a:r>
                        <a:rPr lang="en-US" sz="2000" b="1" baseline="-25000" dirty="0">
                          <a:latin typeface="Consolas" panose="020B0609020204030204" pitchFamily="49" charset="0"/>
                          <a:cs typeface="Consolas" panose="020B0609020204030204" pitchFamily="49" charset="0"/>
                        </a:rPr>
                        <a:t>2</a:t>
                      </a:r>
                      <a:r>
                        <a:rPr lang="en-US" sz="2000" b="1" dirty="0">
                          <a:latin typeface="Consolas" panose="020B0609020204030204" pitchFamily="49" charset="0"/>
                          <a:cs typeface="Consolas" panose="020B0609020204030204" pitchFamily="49" charset="0"/>
                        </a:rPr>
                        <a:t> = 1</a:t>
                      </a:r>
                      <a:r>
                        <a:rPr lang="en-US" sz="2000" b="1" baseline="-25000" dirty="0">
                          <a:latin typeface="Consolas" panose="020B0609020204030204" pitchFamily="49" charset="0"/>
                          <a:cs typeface="Consolas" panose="020B0609020204030204" pitchFamily="49" charset="0"/>
                        </a:rPr>
                        <a:t>10</a:t>
                      </a:r>
                      <a:endParaRPr lang="en-US" sz="2000" b="1" dirty="0">
                        <a:latin typeface="Consolas" panose="020B0609020204030204" pitchFamily="49" charset="0"/>
                        <a:cs typeface="Consolas" panose="020B0609020204030204" pitchFamily="49" charset="0"/>
                      </a:endParaRPr>
                    </a:p>
                  </a:txBody>
                  <a:tcPr/>
                </a:tc>
                <a:tc>
                  <a:txBody>
                    <a:bodyPr/>
                    <a:lstStyle/>
                    <a:p>
                      <a:pPr marL="0" marR="0" lvl="0" indent="0" algn="ctr" defTabSz="822960" rtl="0" eaLnBrk="1" fontAlgn="auto" latinLnBrk="0" hangingPunct="1">
                        <a:lnSpc>
                          <a:spcPct val="100000"/>
                        </a:lnSpc>
                        <a:spcBef>
                          <a:spcPts val="0"/>
                        </a:spcBef>
                        <a:spcAft>
                          <a:spcPts val="0"/>
                        </a:spcAft>
                        <a:buClrTx/>
                        <a:buSzTx/>
                        <a:buFontTx/>
                        <a:buNone/>
                        <a:tabLst/>
                        <a:defRPr/>
                      </a:pPr>
                      <a:r>
                        <a:rPr lang="en-US" sz="2000" b="1" dirty="0">
                          <a:latin typeface="Consolas" panose="020B0609020204030204" pitchFamily="49" charset="0"/>
                          <a:cs typeface="Consolas" panose="020B0609020204030204" pitchFamily="49" charset="0"/>
                        </a:rPr>
                        <a:t>01</a:t>
                      </a:r>
                      <a:r>
                        <a:rPr lang="en-US" sz="2000" b="1" baseline="-25000" dirty="0">
                          <a:latin typeface="Consolas" panose="020B0609020204030204" pitchFamily="49" charset="0"/>
                          <a:cs typeface="Consolas" panose="020B0609020204030204" pitchFamily="49" charset="0"/>
                        </a:rPr>
                        <a:t>2</a:t>
                      </a:r>
                      <a:r>
                        <a:rPr lang="en-US" sz="2000" b="1" dirty="0">
                          <a:latin typeface="Consolas" panose="020B0609020204030204" pitchFamily="49" charset="0"/>
                          <a:cs typeface="Consolas" panose="020B0609020204030204" pitchFamily="49" charset="0"/>
                        </a:rPr>
                        <a:t> = 1</a:t>
                      </a:r>
                      <a:r>
                        <a:rPr lang="en-US" sz="2000" b="1" baseline="-25000" dirty="0">
                          <a:latin typeface="Consolas" panose="020B0609020204030204" pitchFamily="49" charset="0"/>
                          <a:cs typeface="Consolas" panose="020B0609020204030204" pitchFamily="49" charset="0"/>
                        </a:rPr>
                        <a:t>10</a:t>
                      </a:r>
                      <a:endParaRPr lang="en-US" sz="2000" b="1" dirty="0">
                        <a:latin typeface="Consolas" panose="020B0609020204030204" pitchFamily="49" charset="0"/>
                        <a:cs typeface="Consolas" panose="020B0609020204030204" pitchFamily="49" charset="0"/>
                      </a:endParaRPr>
                    </a:p>
                  </a:txBody>
                  <a:tcPr/>
                </a:tc>
                <a:extLst>
                  <a:ext uri="{0D108BD9-81ED-4DB2-BD59-A6C34878D82A}">
                    <a16:rowId xmlns:a16="http://schemas.microsoft.com/office/drawing/2014/main" val="595452137"/>
                  </a:ext>
                </a:extLst>
              </a:tr>
            </a:tbl>
          </a:graphicData>
        </a:graphic>
      </p:graphicFrame>
      <p:graphicFrame>
        <p:nvGraphicFramePr>
          <p:cNvPr id="8" name="Table 7">
            <a:extLst>
              <a:ext uri="{FF2B5EF4-FFF2-40B4-BE49-F238E27FC236}">
                <a16:creationId xmlns:a16="http://schemas.microsoft.com/office/drawing/2014/main" id="{88B88EC6-E882-4540-92C1-E5581930073C}"/>
              </a:ext>
            </a:extLst>
          </p:cNvPr>
          <p:cNvGraphicFramePr>
            <a:graphicFrameLocks noGrp="1"/>
          </p:cNvGraphicFramePr>
          <p:nvPr>
            <p:extLst>
              <p:ext uri="{D42A27DB-BD31-4B8C-83A1-F6EECF244321}">
                <p14:modId xmlns:p14="http://schemas.microsoft.com/office/powerpoint/2010/main" val="582622330"/>
              </p:ext>
            </p:extLst>
          </p:nvPr>
        </p:nvGraphicFramePr>
        <p:xfrm>
          <a:off x="304800" y="2141220"/>
          <a:ext cx="3276600" cy="396240"/>
        </p:xfrm>
        <a:graphic>
          <a:graphicData uri="http://schemas.openxmlformats.org/drawingml/2006/table">
            <a:tbl>
              <a:tblPr>
                <a:tableStyleId>{21E4AEA4-8DFA-4A89-87EB-49C32662AFE0}</a:tableStyleId>
              </a:tblPr>
              <a:tblGrid>
                <a:gridCol w="1638300">
                  <a:extLst>
                    <a:ext uri="{9D8B030D-6E8A-4147-A177-3AD203B41FA5}">
                      <a16:colId xmlns:a16="http://schemas.microsoft.com/office/drawing/2014/main" val="1450038225"/>
                    </a:ext>
                  </a:extLst>
                </a:gridCol>
                <a:gridCol w="1638300">
                  <a:extLst>
                    <a:ext uri="{9D8B030D-6E8A-4147-A177-3AD203B41FA5}">
                      <a16:colId xmlns:a16="http://schemas.microsoft.com/office/drawing/2014/main" val="3295084924"/>
                    </a:ext>
                  </a:extLst>
                </a:gridCol>
              </a:tblGrid>
              <a:tr h="370840">
                <a:tc>
                  <a:txBody>
                    <a:bodyPr/>
                    <a:lstStyle/>
                    <a:p>
                      <a:pPr algn="ctr"/>
                      <a:r>
                        <a:rPr lang="en-US" sz="2000" b="1" dirty="0">
                          <a:latin typeface="Consolas" panose="020B0609020204030204" pitchFamily="49" charset="0"/>
                          <a:cs typeface="Consolas" panose="020B0609020204030204" pitchFamily="49" charset="0"/>
                        </a:rPr>
                        <a:t>0010</a:t>
                      </a:r>
                      <a:r>
                        <a:rPr lang="en-US" sz="2000" b="1" baseline="-25000" dirty="0">
                          <a:latin typeface="Consolas" panose="020B0609020204030204" pitchFamily="49" charset="0"/>
                          <a:cs typeface="Consolas" panose="020B0609020204030204" pitchFamily="49" charset="0"/>
                        </a:rPr>
                        <a:t>2</a:t>
                      </a:r>
                      <a:r>
                        <a:rPr lang="en-US" sz="2000" b="1" dirty="0">
                          <a:latin typeface="Consolas" panose="020B0609020204030204" pitchFamily="49" charset="0"/>
                          <a:cs typeface="Consolas" panose="020B0609020204030204" pitchFamily="49" charset="0"/>
                        </a:rPr>
                        <a:t> = 2</a:t>
                      </a:r>
                      <a:r>
                        <a:rPr lang="en-US" sz="2000" b="1" baseline="-25000" dirty="0">
                          <a:latin typeface="Consolas" panose="020B0609020204030204" pitchFamily="49" charset="0"/>
                          <a:cs typeface="Consolas" panose="020B0609020204030204" pitchFamily="49" charset="0"/>
                        </a:rPr>
                        <a:t>10</a:t>
                      </a:r>
                      <a:endParaRPr lang="en-US" sz="2000" b="1" dirty="0">
                        <a:latin typeface="Consolas" panose="020B0609020204030204" pitchFamily="49" charset="0"/>
                        <a:cs typeface="Consolas" panose="020B0609020204030204" pitchFamily="49" charset="0"/>
                      </a:endParaRPr>
                    </a:p>
                  </a:txBody>
                  <a:tcPr>
                    <a:solidFill>
                      <a:srgbClr val="E8D0D0"/>
                    </a:solidFill>
                  </a:tcPr>
                </a:tc>
                <a:tc>
                  <a:txBody>
                    <a:bodyPr/>
                    <a:lstStyle/>
                    <a:p>
                      <a:pPr marL="0" marR="0" lvl="0" indent="0" algn="ctr" defTabSz="822960" rtl="0" eaLnBrk="1" fontAlgn="auto" latinLnBrk="0" hangingPunct="1">
                        <a:lnSpc>
                          <a:spcPct val="100000"/>
                        </a:lnSpc>
                        <a:spcBef>
                          <a:spcPts val="0"/>
                        </a:spcBef>
                        <a:spcAft>
                          <a:spcPts val="0"/>
                        </a:spcAft>
                        <a:buClrTx/>
                        <a:buSzTx/>
                        <a:buFontTx/>
                        <a:buNone/>
                        <a:tabLst/>
                        <a:defRPr/>
                      </a:pPr>
                      <a:r>
                        <a:rPr lang="en-US" sz="2000" b="1" dirty="0">
                          <a:latin typeface="Consolas" panose="020B0609020204030204" pitchFamily="49" charset="0"/>
                          <a:cs typeface="Consolas" panose="020B0609020204030204" pitchFamily="49" charset="0"/>
                        </a:rPr>
                        <a:t>10</a:t>
                      </a:r>
                      <a:r>
                        <a:rPr lang="en-US" sz="2000" b="1" baseline="-25000" dirty="0">
                          <a:latin typeface="Consolas" panose="020B0609020204030204" pitchFamily="49" charset="0"/>
                          <a:cs typeface="Consolas" panose="020B0609020204030204" pitchFamily="49" charset="0"/>
                        </a:rPr>
                        <a:t>2</a:t>
                      </a:r>
                      <a:r>
                        <a:rPr lang="en-US" sz="2000" b="1" dirty="0">
                          <a:latin typeface="Consolas" panose="020B0609020204030204" pitchFamily="49" charset="0"/>
                          <a:cs typeface="Consolas" panose="020B0609020204030204" pitchFamily="49" charset="0"/>
                        </a:rPr>
                        <a:t> = 2</a:t>
                      </a:r>
                      <a:r>
                        <a:rPr lang="en-US" sz="2000" b="1" baseline="-25000" dirty="0">
                          <a:latin typeface="Consolas" panose="020B0609020204030204" pitchFamily="49" charset="0"/>
                          <a:cs typeface="Consolas" panose="020B0609020204030204" pitchFamily="49" charset="0"/>
                        </a:rPr>
                        <a:t>10</a:t>
                      </a:r>
                      <a:endParaRPr lang="en-US" sz="2000" b="1" dirty="0">
                        <a:latin typeface="Consolas" panose="020B0609020204030204" pitchFamily="49" charset="0"/>
                        <a:cs typeface="Consolas" panose="020B0609020204030204" pitchFamily="49" charset="0"/>
                      </a:endParaRPr>
                    </a:p>
                  </a:txBody>
                  <a:tcPr>
                    <a:solidFill>
                      <a:srgbClr val="E8D0D0"/>
                    </a:solidFill>
                  </a:tcPr>
                </a:tc>
                <a:extLst>
                  <a:ext uri="{0D108BD9-81ED-4DB2-BD59-A6C34878D82A}">
                    <a16:rowId xmlns:a16="http://schemas.microsoft.com/office/drawing/2014/main" val="595452137"/>
                  </a:ext>
                </a:extLst>
              </a:tr>
            </a:tbl>
          </a:graphicData>
        </a:graphic>
      </p:graphicFrame>
      <p:graphicFrame>
        <p:nvGraphicFramePr>
          <p:cNvPr id="9" name="Table 8">
            <a:extLst>
              <a:ext uri="{FF2B5EF4-FFF2-40B4-BE49-F238E27FC236}">
                <a16:creationId xmlns:a16="http://schemas.microsoft.com/office/drawing/2014/main" id="{C5B120D2-B151-104E-9BAB-7CEA1B99DCD5}"/>
              </a:ext>
            </a:extLst>
          </p:cNvPr>
          <p:cNvGraphicFramePr>
            <a:graphicFrameLocks noGrp="1"/>
          </p:cNvGraphicFramePr>
          <p:nvPr>
            <p:extLst>
              <p:ext uri="{D42A27DB-BD31-4B8C-83A1-F6EECF244321}">
                <p14:modId xmlns:p14="http://schemas.microsoft.com/office/powerpoint/2010/main" val="82802446"/>
              </p:ext>
            </p:extLst>
          </p:nvPr>
        </p:nvGraphicFramePr>
        <p:xfrm>
          <a:off x="304800" y="2537460"/>
          <a:ext cx="3276600" cy="396240"/>
        </p:xfrm>
        <a:graphic>
          <a:graphicData uri="http://schemas.openxmlformats.org/drawingml/2006/table">
            <a:tbl>
              <a:tblPr>
                <a:tableStyleId>{21E4AEA4-8DFA-4A89-87EB-49C32662AFE0}</a:tableStyleId>
              </a:tblPr>
              <a:tblGrid>
                <a:gridCol w="1638300">
                  <a:extLst>
                    <a:ext uri="{9D8B030D-6E8A-4147-A177-3AD203B41FA5}">
                      <a16:colId xmlns:a16="http://schemas.microsoft.com/office/drawing/2014/main" val="1450038225"/>
                    </a:ext>
                  </a:extLst>
                </a:gridCol>
                <a:gridCol w="1638300">
                  <a:extLst>
                    <a:ext uri="{9D8B030D-6E8A-4147-A177-3AD203B41FA5}">
                      <a16:colId xmlns:a16="http://schemas.microsoft.com/office/drawing/2014/main" val="3295084924"/>
                    </a:ext>
                  </a:extLst>
                </a:gridCol>
              </a:tblGrid>
              <a:tr h="370840">
                <a:tc>
                  <a:txBody>
                    <a:bodyPr/>
                    <a:lstStyle/>
                    <a:p>
                      <a:pPr algn="ctr"/>
                      <a:r>
                        <a:rPr lang="en-US" sz="2000" b="1" dirty="0">
                          <a:latin typeface="Consolas" panose="020B0609020204030204" pitchFamily="49" charset="0"/>
                          <a:cs typeface="Consolas" panose="020B0609020204030204" pitchFamily="49" charset="0"/>
                        </a:rPr>
                        <a:t>0011</a:t>
                      </a:r>
                      <a:r>
                        <a:rPr lang="en-US" sz="2000" b="1" baseline="-25000" dirty="0">
                          <a:latin typeface="Consolas" panose="020B0609020204030204" pitchFamily="49" charset="0"/>
                          <a:cs typeface="Consolas" panose="020B0609020204030204" pitchFamily="49" charset="0"/>
                        </a:rPr>
                        <a:t>2</a:t>
                      </a:r>
                      <a:r>
                        <a:rPr lang="en-US" sz="2000" b="1" dirty="0">
                          <a:latin typeface="Consolas" panose="020B0609020204030204" pitchFamily="49" charset="0"/>
                          <a:cs typeface="Consolas" panose="020B0609020204030204" pitchFamily="49" charset="0"/>
                        </a:rPr>
                        <a:t> = 3</a:t>
                      </a:r>
                      <a:r>
                        <a:rPr lang="en-US" sz="2000" b="1" baseline="-25000" dirty="0">
                          <a:latin typeface="Consolas" panose="020B0609020204030204" pitchFamily="49" charset="0"/>
                          <a:cs typeface="Consolas" panose="020B0609020204030204" pitchFamily="49" charset="0"/>
                        </a:rPr>
                        <a:t>10</a:t>
                      </a:r>
                      <a:endParaRPr lang="en-US" sz="2000" b="1" dirty="0">
                        <a:latin typeface="Consolas" panose="020B0609020204030204" pitchFamily="49" charset="0"/>
                        <a:cs typeface="Consolas" panose="020B0609020204030204" pitchFamily="49" charset="0"/>
                      </a:endParaRPr>
                    </a:p>
                  </a:txBody>
                  <a:tcPr/>
                </a:tc>
                <a:tc>
                  <a:txBody>
                    <a:bodyPr/>
                    <a:lstStyle/>
                    <a:p>
                      <a:pPr marL="0" marR="0" lvl="0" indent="0" algn="ctr" defTabSz="822960" rtl="0" eaLnBrk="1" fontAlgn="auto" latinLnBrk="0" hangingPunct="1">
                        <a:lnSpc>
                          <a:spcPct val="100000"/>
                        </a:lnSpc>
                        <a:spcBef>
                          <a:spcPts val="0"/>
                        </a:spcBef>
                        <a:spcAft>
                          <a:spcPts val="0"/>
                        </a:spcAft>
                        <a:buClrTx/>
                        <a:buSzTx/>
                        <a:buFontTx/>
                        <a:buNone/>
                        <a:tabLst/>
                        <a:defRPr/>
                      </a:pPr>
                      <a:r>
                        <a:rPr lang="en-US" sz="2000" b="1" dirty="0">
                          <a:latin typeface="Consolas" panose="020B0609020204030204" pitchFamily="49" charset="0"/>
                          <a:cs typeface="Consolas" panose="020B0609020204030204" pitchFamily="49" charset="0"/>
                        </a:rPr>
                        <a:t>11</a:t>
                      </a:r>
                      <a:r>
                        <a:rPr lang="en-US" sz="2000" b="1" baseline="-25000" dirty="0">
                          <a:latin typeface="Consolas" panose="020B0609020204030204" pitchFamily="49" charset="0"/>
                          <a:cs typeface="Consolas" panose="020B0609020204030204" pitchFamily="49" charset="0"/>
                        </a:rPr>
                        <a:t>2</a:t>
                      </a:r>
                      <a:r>
                        <a:rPr lang="en-US" sz="2000" b="1" dirty="0">
                          <a:latin typeface="Consolas" panose="020B0609020204030204" pitchFamily="49" charset="0"/>
                          <a:cs typeface="Consolas" panose="020B0609020204030204" pitchFamily="49" charset="0"/>
                        </a:rPr>
                        <a:t> = 3</a:t>
                      </a:r>
                      <a:r>
                        <a:rPr lang="en-US" sz="2000" b="1" baseline="-25000" dirty="0">
                          <a:latin typeface="Consolas" panose="020B0609020204030204" pitchFamily="49" charset="0"/>
                          <a:cs typeface="Consolas" panose="020B0609020204030204" pitchFamily="49" charset="0"/>
                        </a:rPr>
                        <a:t>10</a:t>
                      </a:r>
                      <a:endParaRPr lang="en-US" sz="2000" b="1" dirty="0">
                        <a:latin typeface="Consolas" panose="020B0609020204030204" pitchFamily="49" charset="0"/>
                        <a:cs typeface="Consolas" panose="020B0609020204030204" pitchFamily="49" charset="0"/>
                      </a:endParaRPr>
                    </a:p>
                  </a:txBody>
                  <a:tcPr/>
                </a:tc>
                <a:extLst>
                  <a:ext uri="{0D108BD9-81ED-4DB2-BD59-A6C34878D82A}">
                    <a16:rowId xmlns:a16="http://schemas.microsoft.com/office/drawing/2014/main" val="595452137"/>
                  </a:ext>
                </a:extLst>
              </a:tr>
            </a:tbl>
          </a:graphicData>
        </a:graphic>
      </p:graphicFrame>
      <p:graphicFrame>
        <p:nvGraphicFramePr>
          <p:cNvPr id="10" name="Table 9">
            <a:extLst>
              <a:ext uri="{FF2B5EF4-FFF2-40B4-BE49-F238E27FC236}">
                <a16:creationId xmlns:a16="http://schemas.microsoft.com/office/drawing/2014/main" id="{67168DFC-443C-2647-90D2-00D67536A1BD}"/>
              </a:ext>
            </a:extLst>
          </p:cNvPr>
          <p:cNvGraphicFramePr>
            <a:graphicFrameLocks noGrp="1"/>
          </p:cNvGraphicFramePr>
          <p:nvPr>
            <p:extLst>
              <p:ext uri="{D42A27DB-BD31-4B8C-83A1-F6EECF244321}">
                <p14:modId xmlns:p14="http://schemas.microsoft.com/office/powerpoint/2010/main" val="2840870527"/>
              </p:ext>
            </p:extLst>
          </p:nvPr>
        </p:nvGraphicFramePr>
        <p:xfrm>
          <a:off x="304800" y="2933700"/>
          <a:ext cx="3276600" cy="396240"/>
        </p:xfrm>
        <a:graphic>
          <a:graphicData uri="http://schemas.openxmlformats.org/drawingml/2006/table">
            <a:tbl>
              <a:tblPr>
                <a:tableStyleId>{21E4AEA4-8DFA-4A89-87EB-49C32662AFE0}</a:tableStyleId>
              </a:tblPr>
              <a:tblGrid>
                <a:gridCol w="1638300">
                  <a:extLst>
                    <a:ext uri="{9D8B030D-6E8A-4147-A177-3AD203B41FA5}">
                      <a16:colId xmlns:a16="http://schemas.microsoft.com/office/drawing/2014/main" val="1450038225"/>
                    </a:ext>
                  </a:extLst>
                </a:gridCol>
                <a:gridCol w="1638300">
                  <a:extLst>
                    <a:ext uri="{9D8B030D-6E8A-4147-A177-3AD203B41FA5}">
                      <a16:colId xmlns:a16="http://schemas.microsoft.com/office/drawing/2014/main" val="3295084924"/>
                    </a:ext>
                  </a:extLst>
                </a:gridCol>
              </a:tblGrid>
              <a:tr h="370840">
                <a:tc>
                  <a:txBody>
                    <a:bodyPr/>
                    <a:lstStyle/>
                    <a:p>
                      <a:pPr algn="ctr"/>
                      <a:r>
                        <a:rPr lang="en-US" sz="2000" b="1" dirty="0">
                          <a:latin typeface="Consolas" panose="020B0609020204030204" pitchFamily="49" charset="0"/>
                          <a:cs typeface="Consolas" panose="020B0609020204030204" pitchFamily="49" charset="0"/>
                        </a:rPr>
                        <a:t>0100</a:t>
                      </a:r>
                      <a:r>
                        <a:rPr lang="en-US" sz="2000" b="1" baseline="-25000" dirty="0">
                          <a:latin typeface="Consolas" panose="020B0609020204030204" pitchFamily="49" charset="0"/>
                          <a:cs typeface="Consolas" panose="020B0609020204030204" pitchFamily="49" charset="0"/>
                        </a:rPr>
                        <a:t>2</a:t>
                      </a:r>
                      <a:r>
                        <a:rPr lang="en-US" sz="2000" b="1" dirty="0">
                          <a:latin typeface="Consolas" panose="020B0609020204030204" pitchFamily="49" charset="0"/>
                          <a:cs typeface="Consolas" panose="020B0609020204030204" pitchFamily="49" charset="0"/>
                        </a:rPr>
                        <a:t> = 4</a:t>
                      </a:r>
                      <a:r>
                        <a:rPr lang="en-US" sz="2000" b="1" baseline="-25000" dirty="0">
                          <a:latin typeface="Consolas" panose="020B0609020204030204" pitchFamily="49" charset="0"/>
                          <a:cs typeface="Consolas" panose="020B0609020204030204" pitchFamily="49" charset="0"/>
                        </a:rPr>
                        <a:t>10</a:t>
                      </a:r>
                      <a:endParaRPr lang="en-US" sz="2000" b="1" dirty="0">
                        <a:latin typeface="Consolas" panose="020B0609020204030204" pitchFamily="49" charset="0"/>
                        <a:cs typeface="Consolas" panose="020B0609020204030204" pitchFamily="49" charset="0"/>
                      </a:endParaRPr>
                    </a:p>
                  </a:txBody>
                  <a:tcPr>
                    <a:solidFill>
                      <a:srgbClr val="E8D0D0"/>
                    </a:solidFill>
                  </a:tcPr>
                </a:tc>
                <a:tc>
                  <a:txBody>
                    <a:bodyPr/>
                    <a:lstStyle/>
                    <a:p>
                      <a:pPr marL="0" marR="0" lvl="0" indent="0" algn="ctr" defTabSz="822960" rtl="0" eaLnBrk="1" fontAlgn="auto" latinLnBrk="0" hangingPunct="1">
                        <a:lnSpc>
                          <a:spcPct val="100000"/>
                        </a:lnSpc>
                        <a:spcBef>
                          <a:spcPts val="0"/>
                        </a:spcBef>
                        <a:spcAft>
                          <a:spcPts val="0"/>
                        </a:spcAft>
                        <a:buClrTx/>
                        <a:buSzTx/>
                        <a:buFontTx/>
                        <a:buNone/>
                        <a:tabLst/>
                        <a:defRPr/>
                      </a:pPr>
                      <a:r>
                        <a:rPr lang="en-US" sz="2000" b="1" dirty="0">
                          <a:latin typeface="Consolas" panose="020B0609020204030204" pitchFamily="49" charset="0"/>
                          <a:cs typeface="Consolas" panose="020B0609020204030204" pitchFamily="49" charset="0"/>
                        </a:rPr>
                        <a:t>00</a:t>
                      </a:r>
                      <a:r>
                        <a:rPr lang="en-US" sz="2000" b="1" baseline="-25000" dirty="0">
                          <a:latin typeface="Consolas" panose="020B0609020204030204" pitchFamily="49" charset="0"/>
                          <a:cs typeface="Consolas" panose="020B0609020204030204" pitchFamily="49" charset="0"/>
                        </a:rPr>
                        <a:t>2</a:t>
                      </a:r>
                      <a:r>
                        <a:rPr lang="en-US" sz="2000" b="1" dirty="0">
                          <a:latin typeface="Consolas" panose="020B0609020204030204" pitchFamily="49" charset="0"/>
                          <a:cs typeface="Consolas" panose="020B0609020204030204" pitchFamily="49" charset="0"/>
                        </a:rPr>
                        <a:t> = 0</a:t>
                      </a:r>
                      <a:r>
                        <a:rPr lang="en-US" sz="2000" b="1" baseline="-25000" dirty="0">
                          <a:latin typeface="Consolas" panose="020B0609020204030204" pitchFamily="49" charset="0"/>
                          <a:cs typeface="Consolas" panose="020B0609020204030204" pitchFamily="49" charset="0"/>
                        </a:rPr>
                        <a:t>10</a:t>
                      </a:r>
                      <a:endParaRPr lang="en-US" sz="2000" b="1" dirty="0">
                        <a:latin typeface="Consolas" panose="020B0609020204030204" pitchFamily="49" charset="0"/>
                        <a:cs typeface="Consolas" panose="020B0609020204030204" pitchFamily="49" charset="0"/>
                      </a:endParaRPr>
                    </a:p>
                  </a:txBody>
                  <a:tcPr>
                    <a:solidFill>
                      <a:srgbClr val="E8D0D0"/>
                    </a:solidFill>
                  </a:tcPr>
                </a:tc>
                <a:extLst>
                  <a:ext uri="{0D108BD9-81ED-4DB2-BD59-A6C34878D82A}">
                    <a16:rowId xmlns:a16="http://schemas.microsoft.com/office/drawing/2014/main" val="595452137"/>
                  </a:ext>
                </a:extLst>
              </a:tr>
            </a:tbl>
          </a:graphicData>
        </a:graphic>
      </p:graphicFrame>
      <p:graphicFrame>
        <p:nvGraphicFramePr>
          <p:cNvPr id="11" name="Table 10">
            <a:extLst>
              <a:ext uri="{FF2B5EF4-FFF2-40B4-BE49-F238E27FC236}">
                <a16:creationId xmlns:a16="http://schemas.microsoft.com/office/drawing/2014/main" id="{A1B4C3A2-B4E6-CF43-A705-12B1CF054E18}"/>
              </a:ext>
            </a:extLst>
          </p:cNvPr>
          <p:cNvGraphicFramePr>
            <a:graphicFrameLocks noGrp="1"/>
          </p:cNvGraphicFramePr>
          <p:nvPr>
            <p:extLst>
              <p:ext uri="{D42A27DB-BD31-4B8C-83A1-F6EECF244321}">
                <p14:modId xmlns:p14="http://schemas.microsoft.com/office/powerpoint/2010/main" val="3962963145"/>
              </p:ext>
            </p:extLst>
          </p:nvPr>
        </p:nvGraphicFramePr>
        <p:xfrm>
          <a:off x="304800" y="3329940"/>
          <a:ext cx="3276600" cy="396240"/>
        </p:xfrm>
        <a:graphic>
          <a:graphicData uri="http://schemas.openxmlformats.org/drawingml/2006/table">
            <a:tbl>
              <a:tblPr>
                <a:tableStyleId>{21E4AEA4-8DFA-4A89-87EB-49C32662AFE0}</a:tableStyleId>
              </a:tblPr>
              <a:tblGrid>
                <a:gridCol w="1638300">
                  <a:extLst>
                    <a:ext uri="{9D8B030D-6E8A-4147-A177-3AD203B41FA5}">
                      <a16:colId xmlns:a16="http://schemas.microsoft.com/office/drawing/2014/main" val="1450038225"/>
                    </a:ext>
                  </a:extLst>
                </a:gridCol>
                <a:gridCol w="1638300">
                  <a:extLst>
                    <a:ext uri="{9D8B030D-6E8A-4147-A177-3AD203B41FA5}">
                      <a16:colId xmlns:a16="http://schemas.microsoft.com/office/drawing/2014/main" val="3295084924"/>
                    </a:ext>
                  </a:extLst>
                </a:gridCol>
              </a:tblGrid>
              <a:tr h="370840">
                <a:tc>
                  <a:txBody>
                    <a:bodyPr/>
                    <a:lstStyle/>
                    <a:p>
                      <a:pPr algn="ctr"/>
                      <a:r>
                        <a:rPr lang="en-US" sz="2000" b="1" dirty="0">
                          <a:latin typeface="Consolas" panose="020B0609020204030204" pitchFamily="49" charset="0"/>
                          <a:cs typeface="Consolas" panose="020B0609020204030204" pitchFamily="49" charset="0"/>
                        </a:rPr>
                        <a:t>0101</a:t>
                      </a:r>
                      <a:r>
                        <a:rPr lang="en-US" sz="2000" b="1" baseline="-25000" dirty="0">
                          <a:latin typeface="Consolas" panose="020B0609020204030204" pitchFamily="49" charset="0"/>
                          <a:cs typeface="Consolas" panose="020B0609020204030204" pitchFamily="49" charset="0"/>
                        </a:rPr>
                        <a:t>2</a:t>
                      </a:r>
                      <a:r>
                        <a:rPr lang="en-US" sz="2000" b="1" dirty="0">
                          <a:latin typeface="Consolas" panose="020B0609020204030204" pitchFamily="49" charset="0"/>
                          <a:cs typeface="Consolas" panose="020B0609020204030204" pitchFamily="49" charset="0"/>
                        </a:rPr>
                        <a:t> = 5</a:t>
                      </a:r>
                      <a:r>
                        <a:rPr lang="en-US" sz="2000" b="1" baseline="-25000" dirty="0">
                          <a:latin typeface="Consolas" panose="020B0609020204030204" pitchFamily="49" charset="0"/>
                          <a:cs typeface="Consolas" panose="020B0609020204030204" pitchFamily="49" charset="0"/>
                        </a:rPr>
                        <a:t>10</a:t>
                      </a:r>
                      <a:endParaRPr lang="en-US" sz="2000" b="1" dirty="0">
                        <a:latin typeface="Consolas" panose="020B0609020204030204" pitchFamily="49" charset="0"/>
                        <a:cs typeface="Consolas" panose="020B0609020204030204" pitchFamily="49" charset="0"/>
                      </a:endParaRPr>
                    </a:p>
                  </a:txBody>
                  <a:tcPr/>
                </a:tc>
                <a:tc>
                  <a:txBody>
                    <a:bodyPr/>
                    <a:lstStyle/>
                    <a:p>
                      <a:pPr marL="0" marR="0" lvl="0" indent="0" algn="ctr" defTabSz="822960" rtl="0" eaLnBrk="1" fontAlgn="auto" latinLnBrk="0" hangingPunct="1">
                        <a:lnSpc>
                          <a:spcPct val="100000"/>
                        </a:lnSpc>
                        <a:spcBef>
                          <a:spcPts val="0"/>
                        </a:spcBef>
                        <a:spcAft>
                          <a:spcPts val="0"/>
                        </a:spcAft>
                        <a:buClrTx/>
                        <a:buSzTx/>
                        <a:buFontTx/>
                        <a:buNone/>
                        <a:tabLst/>
                        <a:defRPr/>
                      </a:pPr>
                      <a:r>
                        <a:rPr lang="en-US" sz="2000" b="1" dirty="0">
                          <a:latin typeface="Consolas" panose="020B0609020204030204" pitchFamily="49" charset="0"/>
                          <a:cs typeface="Consolas" panose="020B0609020204030204" pitchFamily="49" charset="0"/>
                        </a:rPr>
                        <a:t>01</a:t>
                      </a:r>
                      <a:r>
                        <a:rPr lang="en-US" sz="2000" b="1" baseline="-25000" dirty="0">
                          <a:latin typeface="Consolas" panose="020B0609020204030204" pitchFamily="49" charset="0"/>
                          <a:cs typeface="Consolas" panose="020B0609020204030204" pitchFamily="49" charset="0"/>
                        </a:rPr>
                        <a:t>2</a:t>
                      </a:r>
                      <a:r>
                        <a:rPr lang="en-US" sz="2000" b="1" dirty="0">
                          <a:latin typeface="Consolas" panose="020B0609020204030204" pitchFamily="49" charset="0"/>
                          <a:cs typeface="Consolas" panose="020B0609020204030204" pitchFamily="49" charset="0"/>
                        </a:rPr>
                        <a:t> = 1</a:t>
                      </a:r>
                      <a:r>
                        <a:rPr lang="en-US" sz="2000" b="1" baseline="-25000" dirty="0">
                          <a:latin typeface="Consolas" panose="020B0609020204030204" pitchFamily="49" charset="0"/>
                          <a:cs typeface="Consolas" panose="020B0609020204030204" pitchFamily="49" charset="0"/>
                        </a:rPr>
                        <a:t>10</a:t>
                      </a:r>
                      <a:endParaRPr lang="en-US" sz="2000" b="1" dirty="0">
                        <a:latin typeface="Consolas" panose="020B0609020204030204" pitchFamily="49" charset="0"/>
                        <a:cs typeface="Consolas" panose="020B0609020204030204" pitchFamily="49" charset="0"/>
                      </a:endParaRPr>
                    </a:p>
                  </a:txBody>
                  <a:tcPr/>
                </a:tc>
                <a:extLst>
                  <a:ext uri="{0D108BD9-81ED-4DB2-BD59-A6C34878D82A}">
                    <a16:rowId xmlns:a16="http://schemas.microsoft.com/office/drawing/2014/main" val="595452137"/>
                  </a:ext>
                </a:extLst>
              </a:tr>
            </a:tbl>
          </a:graphicData>
        </a:graphic>
      </p:graphicFrame>
      <p:graphicFrame>
        <p:nvGraphicFramePr>
          <p:cNvPr id="12" name="Table 11">
            <a:extLst>
              <a:ext uri="{FF2B5EF4-FFF2-40B4-BE49-F238E27FC236}">
                <a16:creationId xmlns:a16="http://schemas.microsoft.com/office/drawing/2014/main" id="{2AB569F9-7C78-6443-A3B9-96846473AE61}"/>
              </a:ext>
            </a:extLst>
          </p:cNvPr>
          <p:cNvGraphicFramePr>
            <a:graphicFrameLocks noGrp="1"/>
          </p:cNvGraphicFramePr>
          <p:nvPr>
            <p:extLst>
              <p:ext uri="{D42A27DB-BD31-4B8C-83A1-F6EECF244321}">
                <p14:modId xmlns:p14="http://schemas.microsoft.com/office/powerpoint/2010/main" val="3329057928"/>
              </p:ext>
            </p:extLst>
          </p:nvPr>
        </p:nvGraphicFramePr>
        <p:xfrm>
          <a:off x="304800" y="3726180"/>
          <a:ext cx="3276600" cy="396240"/>
        </p:xfrm>
        <a:graphic>
          <a:graphicData uri="http://schemas.openxmlformats.org/drawingml/2006/table">
            <a:tbl>
              <a:tblPr>
                <a:tableStyleId>{21E4AEA4-8DFA-4A89-87EB-49C32662AFE0}</a:tableStyleId>
              </a:tblPr>
              <a:tblGrid>
                <a:gridCol w="1638300">
                  <a:extLst>
                    <a:ext uri="{9D8B030D-6E8A-4147-A177-3AD203B41FA5}">
                      <a16:colId xmlns:a16="http://schemas.microsoft.com/office/drawing/2014/main" val="1450038225"/>
                    </a:ext>
                  </a:extLst>
                </a:gridCol>
                <a:gridCol w="1638300">
                  <a:extLst>
                    <a:ext uri="{9D8B030D-6E8A-4147-A177-3AD203B41FA5}">
                      <a16:colId xmlns:a16="http://schemas.microsoft.com/office/drawing/2014/main" val="3295084924"/>
                    </a:ext>
                  </a:extLst>
                </a:gridCol>
              </a:tblGrid>
              <a:tr h="370840">
                <a:tc>
                  <a:txBody>
                    <a:bodyPr/>
                    <a:lstStyle/>
                    <a:p>
                      <a:pPr algn="ctr"/>
                      <a:r>
                        <a:rPr lang="en-US" sz="2000" b="1" dirty="0">
                          <a:latin typeface="Consolas" panose="020B0609020204030204" pitchFamily="49" charset="0"/>
                          <a:cs typeface="Consolas" panose="020B0609020204030204" pitchFamily="49" charset="0"/>
                        </a:rPr>
                        <a:t>0110</a:t>
                      </a:r>
                      <a:r>
                        <a:rPr lang="en-US" sz="2000" b="1" baseline="-25000" dirty="0">
                          <a:latin typeface="Consolas" panose="020B0609020204030204" pitchFamily="49" charset="0"/>
                          <a:cs typeface="Consolas" panose="020B0609020204030204" pitchFamily="49" charset="0"/>
                        </a:rPr>
                        <a:t>2</a:t>
                      </a:r>
                      <a:r>
                        <a:rPr lang="en-US" sz="2000" b="1" dirty="0">
                          <a:latin typeface="Consolas" panose="020B0609020204030204" pitchFamily="49" charset="0"/>
                          <a:cs typeface="Consolas" panose="020B0609020204030204" pitchFamily="49" charset="0"/>
                        </a:rPr>
                        <a:t> = 6</a:t>
                      </a:r>
                      <a:r>
                        <a:rPr lang="en-US" sz="2000" b="1" baseline="-25000" dirty="0">
                          <a:latin typeface="Consolas" panose="020B0609020204030204" pitchFamily="49" charset="0"/>
                          <a:cs typeface="Consolas" panose="020B0609020204030204" pitchFamily="49" charset="0"/>
                        </a:rPr>
                        <a:t>10</a:t>
                      </a:r>
                      <a:endParaRPr lang="en-US" sz="2000" b="1" dirty="0">
                        <a:latin typeface="Consolas" panose="020B0609020204030204" pitchFamily="49" charset="0"/>
                        <a:cs typeface="Consolas" panose="020B0609020204030204" pitchFamily="49" charset="0"/>
                      </a:endParaRPr>
                    </a:p>
                  </a:txBody>
                  <a:tcPr>
                    <a:solidFill>
                      <a:srgbClr val="E8D0D0"/>
                    </a:solidFill>
                  </a:tcPr>
                </a:tc>
                <a:tc>
                  <a:txBody>
                    <a:bodyPr/>
                    <a:lstStyle/>
                    <a:p>
                      <a:pPr marL="0" marR="0" lvl="0" indent="0" algn="ctr" defTabSz="822960" rtl="0" eaLnBrk="1" fontAlgn="auto" latinLnBrk="0" hangingPunct="1">
                        <a:lnSpc>
                          <a:spcPct val="100000"/>
                        </a:lnSpc>
                        <a:spcBef>
                          <a:spcPts val="0"/>
                        </a:spcBef>
                        <a:spcAft>
                          <a:spcPts val="0"/>
                        </a:spcAft>
                        <a:buClrTx/>
                        <a:buSzTx/>
                        <a:buFontTx/>
                        <a:buNone/>
                        <a:tabLst/>
                        <a:defRPr/>
                      </a:pPr>
                      <a:r>
                        <a:rPr lang="en-US" sz="2000" b="1" dirty="0">
                          <a:latin typeface="Consolas" panose="020B0609020204030204" pitchFamily="49" charset="0"/>
                          <a:cs typeface="Consolas" panose="020B0609020204030204" pitchFamily="49" charset="0"/>
                        </a:rPr>
                        <a:t>10</a:t>
                      </a:r>
                      <a:r>
                        <a:rPr lang="en-US" sz="2000" b="1" baseline="-25000" dirty="0">
                          <a:latin typeface="Consolas" panose="020B0609020204030204" pitchFamily="49" charset="0"/>
                          <a:cs typeface="Consolas" panose="020B0609020204030204" pitchFamily="49" charset="0"/>
                        </a:rPr>
                        <a:t>2</a:t>
                      </a:r>
                      <a:r>
                        <a:rPr lang="en-US" sz="2000" b="1" dirty="0">
                          <a:latin typeface="Consolas" panose="020B0609020204030204" pitchFamily="49" charset="0"/>
                          <a:cs typeface="Consolas" panose="020B0609020204030204" pitchFamily="49" charset="0"/>
                        </a:rPr>
                        <a:t> = 2</a:t>
                      </a:r>
                      <a:r>
                        <a:rPr lang="en-US" sz="2000" b="1" baseline="-25000" dirty="0">
                          <a:latin typeface="Consolas" panose="020B0609020204030204" pitchFamily="49" charset="0"/>
                          <a:cs typeface="Consolas" panose="020B0609020204030204" pitchFamily="49" charset="0"/>
                        </a:rPr>
                        <a:t>10</a:t>
                      </a:r>
                      <a:endParaRPr lang="en-US" sz="2000" b="1" dirty="0">
                        <a:latin typeface="Consolas" panose="020B0609020204030204" pitchFamily="49" charset="0"/>
                        <a:cs typeface="Consolas" panose="020B0609020204030204" pitchFamily="49" charset="0"/>
                      </a:endParaRPr>
                    </a:p>
                  </a:txBody>
                  <a:tcPr>
                    <a:solidFill>
                      <a:srgbClr val="E8D0D0"/>
                    </a:solidFill>
                  </a:tcPr>
                </a:tc>
                <a:extLst>
                  <a:ext uri="{0D108BD9-81ED-4DB2-BD59-A6C34878D82A}">
                    <a16:rowId xmlns:a16="http://schemas.microsoft.com/office/drawing/2014/main" val="595452137"/>
                  </a:ext>
                </a:extLst>
              </a:tr>
            </a:tbl>
          </a:graphicData>
        </a:graphic>
      </p:graphicFrame>
      <p:graphicFrame>
        <p:nvGraphicFramePr>
          <p:cNvPr id="13" name="Table 12">
            <a:extLst>
              <a:ext uri="{FF2B5EF4-FFF2-40B4-BE49-F238E27FC236}">
                <a16:creationId xmlns:a16="http://schemas.microsoft.com/office/drawing/2014/main" id="{A7B63D4D-69CD-7C45-B4B6-D7BA64FB38E2}"/>
              </a:ext>
            </a:extLst>
          </p:cNvPr>
          <p:cNvGraphicFramePr>
            <a:graphicFrameLocks noGrp="1"/>
          </p:cNvGraphicFramePr>
          <p:nvPr>
            <p:extLst>
              <p:ext uri="{D42A27DB-BD31-4B8C-83A1-F6EECF244321}">
                <p14:modId xmlns:p14="http://schemas.microsoft.com/office/powerpoint/2010/main" val="2643240324"/>
              </p:ext>
            </p:extLst>
          </p:nvPr>
        </p:nvGraphicFramePr>
        <p:xfrm>
          <a:off x="304800" y="4122420"/>
          <a:ext cx="3276600" cy="396240"/>
        </p:xfrm>
        <a:graphic>
          <a:graphicData uri="http://schemas.openxmlformats.org/drawingml/2006/table">
            <a:tbl>
              <a:tblPr>
                <a:tableStyleId>{21E4AEA4-8DFA-4A89-87EB-49C32662AFE0}</a:tableStyleId>
              </a:tblPr>
              <a:tblGrid>
                <a:gridCol w="1638300">
                  <a:extLst>
                    <a:ext uri="{9D8B030D-6E8A-4147-A177-3AD203B41FA5}">
                      <a16:colId xmlns:a16="http://schemas.microsoft.com/office/drawing/2014/main" val="1450038225"/>
                    </a:ext>
                  </a:extLst>
                </a:gridCol>
                <a:gridCol w="1638300">
                  <a:extLst>
                    <a:ext uri="{9D8B030D-6E8A-4147-A177-3AD203B41FA5}">
                      <a16:colId xmlns:a16="http://schemas.microsoft.com/office/drawing/2014/main" val="3295084924"/>
                    </a:ext>
                  </a:extLst>
                </a:gridCol>
              </a:tblGrid>
              <a:tr h="370840">
                <a:tc>
                  <a:txBody>
                    <a:bodyPr/>
                    <a:lstStyle/>
                    <a:p>
                      <a:pPr algn="ctr"/>
                      <a:r>
                        <a:rPr lang="en-US" sz="2000" b="1" dirty="0">
                          <a:latin typeface="Consolas" panose="020B0609020204030204" pitchFamily="49" charset="0"/>
                          <a:cs typeface="Consolas" panose="020B0609020204030204" pitchFamily="49" charset="0"/>
                        </a:rPr>
                        <a:t>0111</a:t>
                      </a:r>
                      <a:r>
                        <a:rPr lang="en-US" sz="2000" b="1" baseline="-25000" dirty="0">
                          <a:latin typeface="Consolas" panose="020B0609020204030204" pitchFamily="49" charset="0"/>
                          <a:cs typeface="Consolas" panose="020B0609020204030204" pitchFamily="49" charset="0"/>
                        </a:rPr>
                        <a:t>2</a:t>
                      </a:r>
                      <a:r>
                        <a:rPr lang="en-US" sz="2000" b="1" dirty="0">
                          <a:latin typeface="Consolas" panose="020B0609020204030204" pitchFamily="49" charset="0"/>
                          <a:cs typeface="Consolas" panose="020B0609020204030204" pitchFamily="49" charset="0"/>
                        </a:rPr>
                        <a:t> = 7</a:t>
                      </a:r>
                      <a:r>
                        <a:rPr lang="en-US" sz="2000" b="1" baseline="-25000" dirty="0">
                          <a:latin typeface="Consolas" panose="020B0609020204030204" pitchFamily="49" charset="0"/>
                          <a:cs typeface="Consolas" panose="020B0609020204030204" pitchFamily="49" charset="0"/>
                        </a:rPr>
                        <a:t>10</a:t>
                      </a:r>
                      <a:endParaRPr lang="en-US" sz="2000" b="1" dirty="0">
                        <a:latin typeface="Consolas" panose="020B0609020204030204" pitchFamily="49" charset="0"/>
                        <a:cs typeface="Consolas" panose="020B0609020204030204" pitchFamily="49" charset="0"/>
                      </a:endParaRPr>
                    </a:p>
                  </a:txBody>
                  <a:tcPr/>
                </a:tc>
                <a:tc>
                  <a:txBody>
                    <a:bodyPr/>
                    <a:lstStyle/>
                    <a:p>
                      <a:pPr marL="0" marR="0" lvl="0" indent="0" algn="ctr" defTabSz="822960" rtl="0" eaLnBrk="1" fontAlgn="auto" latinLnBrk="0" hangingPunct="1">
                        <a:lnSpc>
                          <a:spcPct val="100000"/>
                        </a:lnSpc>
                        <a:spcBef>
                          <a:spcPts val="0"/>
                        </a:spcBef>
                        <a:spcAft>
                          <a:spcPts val="0"/>
                        </a:spcAft>
                        <a:buClrTx/>
                        <a:buSzTx/>
                        <a:buFontTx/>
                        <a:buNone/>
                        <a:tabLst/>
                        <a:defRPr/>
                      </a:pPr>
                      <a:r>
                        <a:rPr lang="en-US" sz="2000" b="1" dirty="0">
                          <a:latin typeface="Consolas" panose="020B0609020204030204" pitchFamily="49" charset="0"/>
                          <a:cs typeface="Consolas" panose="020B0609020204030204" pitchFamily="49" charset="0"/>
                        </a:rPr>
                        <a:t>11</a:t>
                      </a:r>
                      <a:r>
                        <a:rPr lang="en-US" sz="2000" b="1" baseline="-25000" dirty="0">
                          <a:latin typeface="Consolas" panose="020B0609020204030204" pitchFamily="49" charset="0"/>
                          <a:cs typeface="Consolas" panose="020B0609020204030204" pitchFamily="49" charset="0"/>
                        </a:rPr>
                        <a:t>2</a:t>
                      </a:r>
                      <a:r>
                        <a:rPr lang="en-US" sz="2000" b="1" dirty="0">
                          <a:latin typeface="Consolas" panose="020B0609020204030204" pitchFamily="49" charset="0"/>
                          <a:cs typeface="Consolas" panose="020B0609020204030204" pitchFamily="49" charset="0"/>
                        </a:rPr>
                        <a:t> = 3</a:t>
                      </a:r>
                      <a:r>
                        <a:rPr lang="en-US" sz="2000" b="1" baseline="-25000" dirty="0">
                          <a:latin typeface="Consolas" panose="020B0609020204030204" pitchFamily="49" charset="0"/>
                          <a:cs typeface="Consolas" panose="020B0609020204030204" pitchFamily="49" charset="0"/>
                        </a:rPr>
                        <a:t>10</a:t>
                      </a:r>
                      <a:endParaRPr lang="en-US" sz="2000" b="1" dirty="0">
                        <a:latin typeface="Consolas" panose="020B0609020204030204" pitchFamily="49" charset="0"/>
                        <a:cs typeface="Consolas" panose="020B0609020204030204" pitchFamily="49" charset="0"/>
                      </a:endParaRPr>
                    </a:p>
                  </a:txBody>
                  <a:tcPr/>
                </a:tc>
                <a:extLst>
                  <a:ext uri="{0D108BD9-81ED-4DB2-BD59-A6C34878D82A}">
                    <a16:rowId xmlns:a16="http://schemas.microsoft.com/office/drawing/2014/main" val="595452137"/>
                  </a:ext>
                </a:extLst>
              </a:tr>
            </a:tbl>
          </a:graphicData>
        </a:graphic>
      </p:graphicFrame>
      <p:graphicFrame>
        <p:nvGraphicFramePr>
          <p:cNvPr id="14" name="Table 13">
            <a:extLst>
              <a:ext uri="{FF2B5EF4-FFF2-40B4-BE49-F238E27FC236}">
                <a16:creationId xmlns:a16="http://schemas.microsoft.com/office/drawing/2014/main" id="{3466BCA4-7BB4-3240-9CB8-3EDACEC70F54}"/>
              </a:ext>
            </a:extLst>
          </p:cNvPr>
          <p:cNvGraphicFramePr>
            <a:graphicFrameLocks noGrp="1"/>
          </p:cNvGraphicFramePr>
          <p:nvPr>
            <p:extLst>
              <p:ext uri="{D42A27DB-BD31-4B8C-83A1-F6EECF244321}">
                <p14:modId xmlns:p14="http://schemas.microsoft.com/office/powerpoint/2010/main" val="3950930153"/>
              </p:ext>
            </p:extLst>
          </p:nvPr>
        </p:nvGraphicFramePr>
        <p:xfrm>
          <a:off x="304800" y="4518660"/>
          <a:ext cx="3276600" cy="396240"/>
        </p:xfrm>
        <a:graphic>
          <a:graphicData uri="http://schemas.openxmlformats.org/drawingml/2006/table">
            <a:tbl>
              <a:tblPr>
                <a:tableStyleId>{21E4AEA4-8DFA-4A89-87EB-49C32662AFE0}</a:tableStyleId>
              </a:tblPr>
              <a:tblGrid>
                <a:gridCol w="1638300">
                  <a:extLst>
                    <a:ext uri="{9D8B030D-6E8A-4147-A177-3AD203B41FA5}">
                      <a16:colId xmlns:a16="http://schemas.microsoft.com/office/drawing/2014/main" val="1450038225"/>
                    </a:ext>
                  </a:extLst>
                </a:gridCol>
                <a:gridCol w="1638300">
                  <a:extLst>
                    <a:ext uri="{9D8B030D-6E8A-4147-A177-3AD203B41FA5}">
                      <a16:colId xmlns:a16="http://schemas.microsoft.com/office/drawing/2014/main" val="3295084924"/>
                    </a:ext>
                  </a:extLst>
                </a:gridCol>
              </a:tblGrid>
              <a:tr h="370840">
                <a:tc>
                  <a:txBody>
                    <a:bodyPr/>
                    <a:lstStyle/>
                    <a:p>
                      <a:pPr algn="ctr"/>
                      <a:r>
                        <a:rPr lang="en-US" sz="2000" b="1" dirty="0">
                          <a:latin typeface="Consolas" panose="020B0609020204030204" pitchFamily="49" charset="0"/>
                          <a:cs typeface="Consolas" panose="020B0609020204030204" pitchFamily="49" charset="0"/>
                        </a:rPr>
                        <a:t>1000</a:t>
                      </a:r>
                      <a:r>
                        <a:rPr lang="en-US" sz="2000" b="1" baseline="-25000" dirty="0">
                          <a:latin typeface="Consolas" panose="020B0609020204030204" pitchFamily="49" charset="0"/>
                          <a:cs typeface="Consolas" panose="020B0609020204030204" pitchFamily="49" charset="0"/>
                        </a:rPr>
                        <a:t>2</a:t>
                      </a:r>
                      <a:r>
                        <a:rPr lang="en-US" sz="2000" b="1" dirty="0">
                          <a:latin typeface="Consolas" panose="020B0609020204030204" pitchFamily="49" charset="0"/>
                          <a:cs typeface="Consolas" panose="020B0609020204030204" pitchFamily="49" charset="0"/>
                        </a:rPr>
                        <a:t> = 8</a:t>
                      </a:r>
                      <a:r>
                        <a:rPr lang="en-US" sz="2000" b="1" baseline="-25000" dirty="0">
                          <a:latin typeface="Consolas" panose="020B0609020204030204" pitchFamily="49" charset="0"/>
                          <a:cs typeface="Consolas" panose="020B0609020204030204" pitchFamily="49" charset="0"/>
                        </a:rPr>
                        <a:t>10</a:t>
                      </a:r>
                      <a:endParaRPr lang="en-US" sz="2000" b="1" dirty="0">
                        <a:latin typeface="Consolas" panose="020B0609020204030204" pitchFamily="49" charset="0"/>
                        <a:cs typeface="Consolas" panose="020B0609020204030204" pitchFamily="49" charset="0"/>
                      </a:endParaRPr>
                    </a:p>
                  </a:txBody>
                  <a:tcPr>
                    <a:solidFill>
                      <a:srgbClr val="E8D0D0"/>
                    </a:solidFill>
                  </a:tcPr>
                </a:tc>
                <a:tc>
                  <a:txBody>
                    <a:bodyPr/>
                    <a:lstStyle/>
                    <a:p>
                      <a:pPr marL="0" marR="0" lvl="0" indent="0" algn="ctr" defTabSz="822960" rtl="0" eaLnBrk="1" fontAlgn="auto" latinLnBrk="0" hangingPunct="1">
                        <a:lnSpc>
                          <a:spcPct val="100000"/>
                        </a:lnSpc>
                        <a:spcBef>
                          <a:spcPts val="0"/>
                        </a:spcBef>
                        <a:spcAft>
                          <a:spcPts val="0"/>
                        </a:spcAft>
                        <a:buClrTx/>
                        <a:buSzTx/>
                        <a:buFontTx/>
                        <a:buNone/>
                        <a:tabLst/>
                        <a:defRPr/>
                      </a:pPr>
                      <a:r>
                        <a:rPr lang="en-US" sz="2000" b="1" dirty="0">
                          <a:latin typeface="Consolas" panose="020B0609020204030204" pitchFamily="49" charset="0"/>
                          <a:cs typeface="Consolas" panose="020B0609020204030204" pitchFamily="49" charset="0"/>
                        </a:rPr>
                        <a:t>00</a:t>
                      </a:r>
                      <a:r>
                        <a:rPr lang="en-US" sz="2000" b="1" baseline="-25000" dirty="0">
                          <a:latin typeface="Consolas" panose="020B0609020204030204" pitchFamily="49" charset="0"/>
                          <a:cs typeface="Consolas" panose="020B0609020204030204" pitchFamily="49" charset="0"/>
                        </a:rPr>
                        <a:t>2</a:t>
                      </a:r>
                      <a:r>
                        <a:rPr lang="en-US" sz="2000" b="1" dirty="0">
                          <a:latin typeface="Consolas" panose="020B0609020204030204" pitchFamily="49" charset="0"/>
                          <a:cs typeface="Consolas" panose="020B0609020204030204" pitchFamily="49" charset="0"/>
                        </a:rPr>
                        <a:t> = 0</a:t>
                      </a:r>
                      <a:r>
                        <a:rPr lang="en-US" sz="2000" b="1" baseline="-25000" dirty="0">
                          <a:latin typeface="Consolas" panose="020B0609020204030204" pitchFamily="49" charset="0"/>
                          <a:cs typeface="Consolas" panose="020B0609020204030204" pitchFamily="49" charset="0"/>
                        </a:rPr>
                        <a:t>10</a:t>
                      </a:r>
                      <a:endParaRPr lang="en-US" sz="2000" b="1" dirty="0">
                        <a:latin typeface="Consolas" panose="020B0609020204030204" pitchFamily="49" charset="0"/>
                        <a:cs typeface="Consolas" panose="020B0609020204030204" pitchFamily="49" charset="0"/>
                      </a:endParaRPr>
                    </a:p>
                  </a:txBody>
                  <a:tcPr>
                    <a:solidFill>
                      <a:srgbClr val="E8D0D0"/>
                    </a:solidFill>
                  </a:tcPr>
                </a:tc>
                <a:extLst>
                  <a:ext uri="{0D108BD9-81ED-4DB2-BD59-A6C34878D82A}">
                    <a16:rowId xmlns:a16="http://schemas.microsoft.com/office/drawing/2014/main" val="595452137"/>
                  </a:ext>
                </a:extLst>
              </a:tr>
            </a:tbl>
          </a:graphicData>
        </a:graphic>
      </p:graphicFrame>
      <p:graphicFrame>
        <p:nvGraphicFramePr>
          <p:cNvPr id="15" name="Table 14">
            <a:extLst>
              <a:ext uri="{FF2B5EF4-FFF2-40B4-BE49-F238E27FC236}">
                <a16:creationId xmlns:a16="http://schemas.microsoft.com/office/drawing/2014/main" id="{55EA38E6-8C96-AA45-8F84-1BA47DE63DC1}"/>
              </a:ext>
            </a:extLst>
          </p:cNvPr>
          <p:cNvGraphicFramePr>
            <a:graphicFrameLocks noGrp="1"/>
          </p:cNvGraphicFramePr>
          <p:nvPr>
            <p:extLst>
              <p:ext uri="{D42A27DB-BD31-4B8C-83A1-F6EECF244321}">
                <p14:modId xmlns:p14="http://schemas.microsoft.com/office/powerpoint/2010/main" val="3724599454"/>
              </p:ext>
            </p:extLst>
          </p:nvPr>
        </p:nvGraphicFramePr>
        <p:xfrm>
          <a:off x="304800" y="4914900"/>
          <a:ext cx="3276600" cy="396240"/>
        </p:xfrm>
        <a:graphic>
          <a:graphicData uri="http://schemas.openxmlformats.org/drawingml/2006/table">
            <a:tbl>
              <a:tblPr>
                <a:tableStyleId>{21E4AEA4-8DFA-4A89-87EB-49C32662AFE0}</a:tableStyleId>
              </a:tblPr>
              <a:tblGrid>
                <a:gridCol w="1638300">
                  <a:extLst>
                    <a:ext uri="{9D8B030D-6E8A-4147-A177-3AD203B41FA5}">
                      <a16:colId xmlns:a16="http://schemas.microsoft.com/office/drawing/2014/main" val="1450038225"/>
                    </a:ext>
                  </a:extLst>
                </a:gridCol>
                <a:gridCol w="1638300">
                  <a:extLst>
                    <a:ext uri="{9D8B030D-6E8A-4147-A177-3AD203B41FA5}">
                      <a16:colId xmlns:a16="http://schemas.microsoft.com/office/drawing/2014/main" val="3295084924"/>
                    </a:ext>
                  </a:extLst>
                </a:gridCol>
              </a:tblGrid>
              <a:tr h="370840">
                <a:tc>
                  <a:txBody>
                    <a:bodyPr/>
                    <a:lstStyle/>
                    <a:p>
                      <a:pPr algn="ctr"/>
                      <a:r>
                        <a:rPr lang="en-US" sz="2000" b="1" dirty="0">
                          <a:latin typeface="Consolas" panose="020B0609020204030204" pitchFamily="49" charset="0"/>
                          <a:cs typeface="Consolas" panose="020B0609020204030204" pitchFamily="49" charset="0"/>
                        </a:rPr>
                        <a:t>1001</a:t>
                      </a:r>
                      <a:r>
                        <a:rPr lang="en-US" sz="2000" b="1" baseline="-25000" dirty="0">
                          <a:latin typeface="Consolas" panose="020B0609020204030204" pitchFamily="49" charset="0"/>
                          <a:cs typeface="Consolas" panose="020B0609020204030204" pitchFamily="49" charset="0"/>
                        </a:rPr>
                        <a:t>2</a:t>
                      </a:r>
                      <a:r>
                        <a:rPr lang="en-US" sz="2000" b="1" dirty="0">
                          <a:latin typeface="Consolas" panose="020B0609020204030204" pitchFamily="49" charset="0"/>
                          <a:cs typeface="Consolas" panose="020B0609020204030204" pitchFamily="49" charset="0"/>
                        </a:rPr>
                        <a:t> = 9</a:t>
                      </a:r>
                      <a:r>
                        <a:rPr lang="en-US" sz="2000" b="1" baseline="-25000" dirty="0">
                          <a:latin typeface="Consolas" panose="020B0609020204030204" pitchFamily="49" charset="0"/>
                          <a:cs typeface="Consolas" panose="020B0609020204030204" pitchFamily="49" charset="0"/>
                        </a:rPr>
                        <a:t>10</a:t>
                      </a:r>
                      <a:endParaRPr lang="en-US" sz="2000" b="1" dirty="0">
                        <a:latin typeface="Consolas" panose="020B0609020204030204" pitchFamily="49" charset="0"/>
                        <a:cs typeface="Consolas" panose="020B0609020204030204" pitchFamily="49" charset="0"/>
                      </a:endParaRPr>
                    </a:p>
                  </a:txBody>
                  <a:tcPr/>
                </a:tc>
                <a:tc>
                  <a:txBody>
                    <a:bodyPr/>
                    <a:lstStyle/>
                    <a:p>
                      <a:pPr marL="0" marR="0" lvl="0" indent="0" algn="ctr" defTabSz="822960" rtl="0" eaLnBrk="1" fontAlgn="auto" latinLnBrk="0" hangingPunct="1">
                        <a:lnSpc>
                          <a:spcPct val="100000"/>
                        </a:lnSpc>
                        <a:spcBef>
                          <a:spcPts val="0"/>
                        </a:spcBef>
                        <a:spcAft>
                          <a:spcPts val="0"/>
                        </a:spcAft>
                        <a:buClrTx/>
                        <a:buSzTx/>
                        <a:buFontTx/>
                        <a:buNone/>
                        <a:tabLst/>
                        <a:defRPr/>
                      </a:pPr>
                      <a:r>
                        <a:rPr lang="en-US" sz="2000" b="1" dirty="0">
                          <a:latin typeface="Consolas" panose="020B0609020204030204" pitchFamily="49" charset="0"/>
                          <a:cs typeface="Consolas" panose="020B0609020204030204" pitchFamily="49" charset="0"/>
                        </a:rPr>
                        <a:t>01</a:t>
                      </a:r>
                      <a:r>
                        <a:rPr lang="en-US" sz="2000" b="1" baseline="-25000" dirty="0">
                          <a:latin typeface="Consolas" panose="020B0609020204030204" pitchFamily="49" charset="0"/>
                          <a:cs typeface="Consolas" panose="020B0609020204030204" pitchFamily="49" charset="0"/>
                        </a:rPr>
                        <a:t>2</a:t>
                      </a:r>
                      <a:r>
                        <a:rPr lang="en-US" sz="2000" b="1" dirty="0">
                          <a:latin typeface="Consolas" panose="020B0609020204030204" pitchFamily="49" charset="0"/>
                          <a:cs typeface="Consolas" panose="020B0609020204030204" pitchFamily="49" charset="0"/>
                        </a:rPr>
                        <a:t> = 1</a:t>
                      </a:r>
                      <a:r>
                        <a:rPr lang="en-US" sz="2000" b="1" baseline="-25000" dirty="0">
                          <a:latin typeface="Consolas" panose="020B0609020204030204" pitchFamily="49" charset="0"/>
                          <a:cs typeface="Consolas" panose="020B0609020204030204" pitchFamily="49" charset="0"/>
                        </a:rPr>
                        <a:t>10</a:t>
                      </a:r>
                      <a:endParaRPr lang="en-US" sz="2000" b="1" dirty="0">
                        <a:latin typeface="Consolas" panose="020B0609020204030204" pitchFamily="49" charset="0"/>
                        <a:cs typeface="Consolas" panose="020B0609020204030204" pitchFamily="49" charset="0"/>
                      </a:endParaRPr>
                    </a:p>
                  </a:txBody>
                  <a:tcPr/>
                </a:tc>
                <a:extLst>
                  <a:ext uri="{0D108BD9-81ED-4DB2-BD59-A6C34878D82A}">
                    <a16:rowId xmlns:a16="http://schemas.microsoft.com/office/drawing/2014/main" val="595452137"/>
                  </a:ext>
                </a:extLst>
              </a:tr>
            </a:tbl>
          </a:graphicData>
        </a:graphic>
      </p:graphicFrame>
      <p:sp>
        <p:nvSpPr>
          <p:cNvPr id="16" name="TextBox 15">
            <a:extLst>
              <a:ext uri="{FF2B5EF4-FFF2-40B4-BE49-F238E27FC236}">
                <a16:creationId xmlns:a16="http://schemas.microsoft.com/office/drawing/2014/main" id="{3E8F8418-E424-D94E-B4E5-9A0A13D703A8}"/>
              </a:ext>
            </a:extLst>
          </p:cNvPr>
          <p:cNvSpPr txBox="1"/>
          <p:nvPr/>
        </p:nvSpPr>
        <p:spPr>
          <a:xfrm>
            <a:off x="4191000" y="1112048"/>
            <a:ext cx="4419600" cy="1107996"/>
          </a:xfrm>
          <a:prstGeom prst="rect">
            <a:avLst/>
          </a:prstGeom>
          <a:noFill/>
        </p:spPr>
        <p:txBody>
          <a:bodyPr wrap="square" rtlCol="0">
            <a:spAutoFit/>
          </a:bodyPr>
          <a:lstStyle/>
          <a:p>
            <a:pPr algn="ctr"/>
            <a:r>
              <a:rPr lang="en-US" sz="2200" dirty="0"/>
              <a:t>the value you get after truncation to </a:t>
            </a:r>
            <a:r>
              <a:rPr lang="en-US" sz="2200" i="1" dirty="0"/>
              <a:t>n</a:t>
            </a:r>
            <a:r>
              <a:rPr lang="en-US" sz="2200" dirty="0"/>
              <a:t> bits is not arbitrary. </a:t>
            </a:r>
            <a:r>
              <a:rPr lang="en-US" sz="2200" b="1" dirty="0">
                <a:solidFill>
                  <a:srgbClr val="FF0000"/>
                </a:solidFill>
              </a:rPr>
              <a:t>it is the original number </a:t>
            </a:r>
            <a:r>
              <a:rPr lang="en-US" sz="2200" b="1" i="1" dirty="0">
                <a:solidFill>
                  <a:srgbClr val="FF0000"/>
                </a:solidFill>
              </a:rPr>
              <a:t>modulo 2</a:t>
            </a:r>
            <a:r>
              <a:rPr lang="en-US" sz="2200" b="1" i="1" baseline="30000" dirty="0">
                <a:solidFill>
                  <a:srgbClr val="FF0000"/>
                </a:solidFill>
              </a:rPr>
              <a:t>n</a:t>
            </a:r>
            <a:r>
              <a:rPr lang="en-US" sz="2200" b="1" i="1" dirty="0">
                <a:solidFill>
                  <a:srgbClr val="FF0000"/>
                </a:solidFill>
              </a:rPr>
              <a:t>!</a:t>
            </a:r>
            <a:endParaRPr lang="en-US" sz="2200" dirty="0">
              <a:solidFill>
                <a:srgbClr val="FF0000"/>
              </a:solidFill>
            </a:endParaRPr>
          </a:p>
        </p:txBody>
      </p:sp>
      <p:sp>
        <p:nvSpPr>
          <p:cNvPr id="17" name="TextBox 16">
            <a:extLst>
              <a:ext uri="{FF2B5EF4-FFF2-40B4-BE49-F238E27FC236}">
                <a16:creationId xmlns:a16="http://schemas.microsoft.com/office/drawing/2014/main" id="{66A294E1-31D1-8644-9992-374F43ABD48D}"/>
              </a:ext>
            </a:extLst>
          </p:cNvPr>
          <p:cNvSpPr txBox="1"/>
          <p:nvPr/>
        </p:nvSpPr>
        <p:spPr>
          <a:xfrm>
            <a:off x="3810000" y="2537460"/>
            <a:ext cx="5181600" cy="769441"/>
          </a:xfrm>
          <a:prstGeom prst="rect">
            <a:avLst/>
          </a:prstGeom>
          <a:noFill/>
        </p:spPr>
        <p:txBody>
          <a:bodyPr wrap="square" rtlCol="0">
            <a:spAutoFit/>
          </a:bodyPr>
          <a:lstStyle/>
          <a:p>
            <a:pPr algn="ctr"/>
            <a:r>
              <a:rPr lang="en-US" sz="2200" dirty="0"/>
              <a:t>here, </a:t>
            </a:r>
            <a:r>
              <a:rPr lang="en-US" sz="2200" i="1" dirty="0"/>
              <a:t>n</a:t>
            </a:r>
            <a:r>
              <a:rPr lang="en-US" sz="2200" dirty="0"/>
              <a:t> = 2, so the truncated values are the original numbers modulo 2</a:t>
            </a:r>
            <a:r>
              <a:rPr lang="en-US" sz="2200" baseline="30000" dirty="0"/>
              <a:t>2</a:t>
            </a:r>
            <a:r>
              <a:rPr lang="en-US" sz="2200" dirty="0"/>
              <a:t> = 4.</a:t>
            </a:r>
            <a:endParaRPr lang="en-US" sz="2200" dirty="0">
              <a:solidFill>
                <a:srgbClr val="FF0000"/>
              </a:solidFill>
            </a:endParaRPr>
          </a:p>
        </p:txBody>
      </p:sp>
      <p:sp>
        <p:nvSpPr>
          <p:cNvPr id="18" name="TextBox 17">
            <a:extLst>
              <a:ext uri="{FF2B5EF4-FFF2-40B4-BE49-F238E27FC236}">
                <a16:creationId xmlns:a16="http://schemas.microsoft.com/office/drawing/2014/main" id="{1862B0D5-39AB-D445-ACBA-ECB5DBE4D312}"/>
              </a:ext>
            </a:extLst>
          </p:cNvPr>
          <p:cNvSpPr txBox="1"/>
          <p:nvPr/>
        </p:nvSpPr>
        <p:spPr>
          <a:xfrm>
            <a:off x="4495800" y="3468350"/>
            <a:ext cx="3810000" cy="1446550"/>
          </a:xfrm>
          <a:prstGeom prst="rect">
            <a:avLst/>
          </a:prstGeom>
          <a:noFill/>
        </p:spPr>
        <p:txBody>
          <a:bodyPr wrap="square" rtlCol="0">
            <a:spAutoFit/>
          </a:bodyPr>
          <a:lstStyle/>
          <a:p>
            <a:pPr algn="ctr"/>
            <a:r>
              <a:rPr lang="en-US" sz="2200" dirty="0"/>
              <a:t>remember when we tried to do unsigned </a:t>
            </a:r>
            <a:r>
              <a:rPr lang="en-US" sz="2200" b="1" dirty="0">
                <a:latin typeface="Consolas" panose="020B0609020204030204" pitchFamily="49" charset="0"/>
                <a:cs typeface="Consolas" panose="020B0609020204030204" pitchFamily="49" charset="0"/>
              </a:rPr>
              <a:t>1111</a:t>
            </a:r>
            <a:r>
              <a:rPr lang="en-US" sz="2200" b="1" baseline="-25000" dirty="0">
                <a:latin typeface="Consolas" panose="020B0609020204030204" pitchFamily="49" charset="0"/>
                <a:cs typeface="Consolas" panose="020B0609020204030204" pitchFamily="49" charset="0"/>
              </a:rPr>
              <a:t>2</a:t>
            </a:r>
            <a:r>
              <a:rPr lang="en-US" sz="2200" dirty="0"/>
              <a:t> + </a:t>
            </a:r>
            <a:r>
              <a:rPr lang="en-US" sz="2200" b="1" dirty="0">
                <a:latin typeface="Consolas" panose="020B0609020204030204" pitchFamily="49" charset="0"/>
                <a:cs typeface="Consolas" panose="020B0609020204030204" pitchFamily="49" charset="0"/>
              </a:rPr>
              <a:t>0001</a:t>
            </a:r>
            <a:r>
              <a:rPr lang="en-US" sz="2200" b="1" baseline="-25000" dirty="0">
                <a:latin typeface="Consolas" panose="020B0609020204030204" pitchFamily="49" charset="0"/>
                <a:cs typeface="Consolas" panose="020B0609020204030204" pitchFamily="49" charset="0"/>
              </a:rPr>
              <a:t>2</a:t>
            </a:r>
            <a:r>
              <a:rPr lang="en-US" sz="2200" dirty="0"/>
              <a:t>? </a:t>
            </a:r>
            <a:r>
              <a:rPr lang="en-US" sz="2200" i="1" dirty="0"/>
              <a:t>what happens if we truncate the result to 4 bits?</a:t>
            </a:r>
            <a:endParaRPr lang="en-US" sz="2200" dirty="0">
              <a:solidFill>
                <a:srgbClr val="FF0000"/>
              </a:solidFill>
            </a:endParaRPr>
          </a:p>
        </p:txBody>
      </p:sp>
    </p:spTree>
    <p:extLst>
      <p:ext uri="{BB962C8B-B14F-4D97-AF65-F5344CB8AC3E}">
        <p14:creationId xmlns:p14="http://schemas.microsoft.com/office/powerpoint/2010/main" val="304721989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6"/>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7"/>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P spid="1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Integers aren’t on a line, they’re on a </a:t>
            </a:r>
            <a:r>
              <a:rPr lang="en-US" i="1" dirty="0"/>
              <a:t>circle!</a:t>
            </a:r>
          </a:p>
        </p:txBody>
      </p:sp>
      <p:sp>
        <p:nvSpPr>
          <p:cNvPr id="3" name="Content Placeholder 2"/>
          <p:cNvSpPr>
            <a:spLocks noGrp="1"/>
          </p:cNvSpPr>
          <p:nvPr>
            <p:ph idx="1"/>
          </p:nvPr>
        </p:nvSpPr>
        <p:spPr>
          <a:xfrm>
            <a:off x="152400" y="495302"/>
            <a:ext cx="8991600" cy="482372"/>
          </a:xfrm>
        </p:spPr>
        <p:txBody>
          <a:bodyPr>
            <a:normAutofit/>
          </a:bodyPr>
          <a:lstStyle/>
          <a:p>
            <a:r>
              <a:rPr lang="en-US" dirty="0"/>
              <a:t>because of this behavior, integers </a:t>
            </a:r>
            <a:r>
              <a:rPr lang="en-US" b="1" dirty="0"/>
              <a:t>wrap around, </a:t>
            </a:r>
            <a:r>
              <a:rPr lang="en-US" dirty="0"/>
              <a:t>like on a clock.</a:t>
            </a:r>
          </a:p>
        </p:txBody>
      </p:sp>
      <p:sp>
        <p:nvSpPr>
          <p:cNvPr id="4" name="Footer Placeholder 3"/>
          <p:cNvSpPr>
            <a:spLocks noGrp="1"/>
          </p:cNvSpPr>
          <p:nvPr>
            <p:ph type="ftr" sz="quarter" idx="11"/>
          </p:nvPr>
        </p:nvSpPr>
        <p:spPr/>
        <p:txBody>
          <a:bodyPr/>
          <a:lstStyle/>
          <a:p>
            <a:r>
              <a:rPr lang="is-IS"/>
              <a:t>CS447</a:t>
            </a:r>
            <a:endParaRPr lang="en-US"/>
          </a:p>
        </p:txBody>
      </p:sp>
      <p:sp>
        <p:nvSpPr>
          <p:cNvPr id="5" name="Slide Number Placeholder 4"/>
          <p:cNvSpPr>
            <a:spLocks noGrp="1"/>
          </p:cNvSpPr>
          <p:nvPr>
            <p:ph type="sldNum" sz="quarter" idx="12"/>
          </p:nvPr>
        </p:nvSpPr>
        <p:spPr/>
        <p:txBody>
          <a:bodyPr/>
          <a:lstStyle/>
          <a:p>
            <a:fld id="{3552B95B-556F-44BD-91A5-D80C1B9E2BB3}" type="slidenum">
              <a:rPr lang="en-US" smtClean="0"/>
              <a:pPr/>
              <a:t>18</a:t>
            </a:fld>
            <a:endParaRPr lang="en-US"/>
          </a:p>
        </p:txBody>
      </p:sp>
      <p:grpSp>
        <p:nvGrpSpPr>
          <p:cNvPr id="58" name="Group 57"/>
          <p:cNvGrpSpPr/>
          <p:nvPr/>
        </p:nvGrpSpPr>
        <p:grpSpPr>
          <a:xfrm>
            <a:off x="296752" y="1028700"/>
            <a:ext cx="3073188" cy="3376643"/>
            <a:chOff x="531123" y="1426189"/>
            <a:chExt cx="3073188" cy="3376643"/>
          </a:xfrm>
        </p:grpSpPr>
        <p:grpSp>
          <p:nvGrpSpPr>
            <p:cNvPr id="32" name="Group 31"/>
            <p:cNvGrpSpPr/>
            <p:nvPr/>
          </p:nvGrpSpPr>
          <p:grpSpPr>
            <a:xfrm>
              <a:off x="557403" y="1841268"/>
              <a:ext cx="3020628" cy="2961564"/>
              <a:chOff x="583683" y="1841268"/>
              <a:chExt cx="3020628" cy="2961564"/>
            </a:xfrm>
          </p:grpSpPr>
          <p:sp>
            <p:nvSpPr>
              <p:cNvPr id="13" name="Oval 12"/>
              <p:cNvSpPr/>
              <p:nvPr/>
            </p:nvSpPr>
            <p:spPr>
              <a:xfrm>
                <a:off x="1062567" y="2225384"/>
                <a:ext cx="2133600" cy="2127761"/>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1948869" y="1841268"/>
                <a:ext cx="360996" cy="461665"/>
              </a:xfrm>
              <a:prstGeom prst="rect">
                <a:avLst/>
              </a:prstGeom>
              <a:noFill/>
            </p:spPr>
            <p:txBody>
              <a:bodyPr wrap="none" rtlCol="0">
                <a:spAutoFit/>
              </a:bodyPr>
              <a:lstStyle/>
              <a:p>
                <a:pPr algn="ctr"/>
                <a:r>
                  <a:rPr lang="en-US" sz="2400" b="1" dirty="0">
                    <a:latin typeface="Consolas" charset="0"/>
                    <a:ea typeface="Consolas" charset="0"/>
                    <a:cs typeface="Consolas" charset="0"/>
                  </a:rPr>
                  <a:t>0</a:t>
                </a:r>
              </a:p>
            </p:txBody>
          </p:sp>
          <p:sp>
            <p:nvSpPr>
              <p:cNvPr id="15" name="TextBox 14"/>
              <p:cNvSpPr txBox="1"/>
              <p:nvPr/>
            </p:nvSpPr>
            <p:spPr>
              <a:xfrm>
                <a:off x="2438400" y="1896301"/>
                <a:ext cx="360996" cy="461665"/>
              </a:xfrm>
              <a:prstGeom prst="rect">
                <a:avLst/>
              </a:prstGeom>
              <a:noFill/>
            </p:spPr>
            <p:txBody>
              <a:bodyPr wrap="none" rtlCol="0">
                <a:spAutoFit/>
              </a:bodyPr>
              <a:lstStyle/>
              <a:p>
                <a:pPr algn="ctr"/>
                <a:r>
                  <a:rPr lang="en-US" sz="2400" b="1" dirty="0">
                    <a:latin typeface="Consolas" charset="0"/>
                    <a:ea typeface="Consolas" charset="0"/>
                    <a:cs typeface="Consolas" charset="0"/>
                  </a:rPr>
                  <a:t>1</a:t>
                </a:r>
              </a:p>
            </p:txBody>
          </p:sp>
          <p:sp>
            <p:nvSpPr>
              <p:cNvPr id="16" name="TextBox 15"/>
              <p:cNvSpPr txBox="1"/>
              <p:nvPr/>
            </p:nvSpPr>
            <p:spPr>
              <a:xfrm>
                <a:off x="2895600" y="2212568"/>
                <a:ext cx="360996" cy="461665"/>
              </a:xfrm>
              <a:prstGeom prst="rect">
                <a:avLst/>
              </a:prstGeom>
              <a:noFill/>
            </p:spPr>
            <p:txBody>
              <a:bodyPr wrap="none" rtlCol="0">
                <a:spAutoFit/>
              </a:bodyPr>
              <a:lstStyle/>
              <a:p>
                <a:pPr algn="ctr"/>
                <a:r>
                  <a:rPr lang="en-US" sz="2400" b="1" dirty="0">
                    <a:latin typeface="Consolas" charset="0"/>
                    <a:ea typeface="Consolas" charset="0"/>
                    <a:cs typeface="Consolas" charset="0"/>
                  </a:rPr>
                  <a:t>2</a:t>
                </a:r>
              </a:p>
            </p:txBody>
          </p:sp>
          <p:sp>
            <p:nvSpPr>
              <p:cNvPr id="17" name="TextBox 16"/>
              <p:cNvSpPr txBox="1"/>
              <p:nvPr/>
            </p:nvSpPr>
            <p:spPr>
              <a:xfrm>
                <a:off x="3160183" y="2607733"/>
                <a:ext cx="360996" cy="461665"/>
              </a:xfrm>
              <a:prstGeom prst="rect">
                <a:avLst/>
              </a:prstGeom>
              <a:noFill/>
            </p:spPr>
            <p:txBody>
              <a:bodyPr wrap="none" rtlCol="0">
                <a:spAutoFit/>
              </a:bodyPr>
              <a:lstStyle/>
              <a:p>
                <a:pPr algn="ctr"/>
                <a:r>
                  <a:rPr lang="en-US" sz="2400" b="1" dirty="0">
                    <a:latin typeface="Consolas" charset="0"/>
                    <a:ea typeface="Consolas" charset="0"/>
                    <a:cs typeface="Consolas" charset="0"/>
                  </a:rPr>
                  <a:t>3</a:t>
                </a:r>
              </a:p>
            </p:txBody>
          </p:sp>
          <p:sp>
            <p:nvSpPr>
              <p:cNvPr id="18" name="TextBox 17"/>
              <p:cNvSpPr txBox="1"/>
              <p:nvPr/>
            </p:nvSpPr>
            <p:spPr>
              <a:xfrm>
                <a:off x="3243315" y="3091636"/>
                <a:ext cx="360996" cy="461665"/>
              </a:xfrm>
              <a:prstGeom prst="rect">
                <a:avLst/>
              </a:prstGeom>
              <a:noFill/>
            </p:spPr>
            <p:txBody>
              <a:bodyPr wrap="none" rtlCol="0">
                <a:spAutoFit/>
              </a:bodyPr>
              <a:lstStyle/>
              <a:p>
                <a:pPr algn="ctr"/>
                <a:r>
                  <a:rPr lang="en-US" sz="2400" b="1" dirty="0">
                    <a:latin typeface="Consolas" charset="0"/>
                    <a:ea typeface="Consolas" charset="0"/>
                    <a:cs typeface="Consolas" charset="0"/>
                  </a:rPr>
                  <a:t>4</a:t>
                </a:r>
              </a:p>
            </p:txBody>
          </p:sp>
          <p:sp>
            <p:nvSpPr>
              <p:cNvPr id="19" name="TextBox 18"/>
              <p:cNvSpPr txBox="1"/>
              <p:nvPr/>
            </p:nvSpPr>
            <p:spPr>
              <a:xfrm>
                <a:off x="3139017" y="3553301"/>
                <a:ext cx="360996" cy="461665"/>
              </a:xfrm>
              <a:prstGeom prst="rect">
                <a:avLst/>
              </a:prstGeom>
              <a:noFill/>
            </p:spPr>
            <p:txBody>
              <a:bodyPr wrap="none" rtlCol="0">
                <a:spAutoFit/>
              </a:bodyPr>
              <a:lstStyle/>
              <a:p>
                <a:pPr algn="ctr"/>
                <a:r>
                  <a:rPr lang="en-US" sz="2400" b="1" dirty="0">
                    <a:latin typeface="Consolas" charset="0"/>
                    <a:ea typeface="Consolas" charset="0"/>
                    <a:cs typeface="Consolas" charset="0"/>
                  </a:rPr>
                  <a:t>5</a:t>
                </a:r>
              </a:p>
            </p:txBody>
          </p:sp>
          <p:sp>
            <p:nvSpPr>
              <p:cNvPr id="20" name="TextBox 19"/>
              <p:cNvSpPr txBox="1"/>
              <p:nvPr/>
            </p:nvSpPr>
            <p:spPr>
              <a:xfrm>
                <a:off x="2871735" y="3948466"/>
                <a:ext cx="360996" cy="461665"/>
              </a:xfrm>
              <a:prstGeom prst="rect">
                <a:avLst/>
              </a:prstGeom>
              <a:noFill/>
            </p:spPr>
            <p:txBody>
              <a:bodyPr wrap="none" rtlCol="0">
                <a:spAutoFit/>
              </a:bodyPr>
              <a:lstStyle/>
              <a:p>
                <a:pPr algn="ctr"/>
                <a:r>
                  <a:rPr lang="en-US" sz="2400" b="1" dirty="0">
                    <a:latin typeface="Consolas" charset="0"/>
                    <a:ea typeface="Consolas" charset="0"/>
                    <a:cs typeface="Consolas" charset="0"/>
                  </a:rPr>
                  <a:t>6</a:t>
                </a:r>
              </a:p>
            </p:txBody>
          </p:sp>
          <p:sp>
            <p:nvSpPr>
              <p:cNvPr id="21" name="TextBox 20"/>
              <p:cNvSpPr txBox="1"/>
              <p:nvPr/>
            </p:nvSpPr>
            <p:spPr>
              <a:xfrm>
                <a:off x="2463591" y="4275596"/>
                <a:ext cx="360996" cy="461665"/>
              </a:xfrm>
              <a:prstGeom prst="rect">
                <a:avLst/>
              </a:prstGeom>
              <a:noFill/>
            </p:spPr>
            <p:txBody>
              <a:bodyPr wrap="none" rtlCol="0">
                <a:spAutoFit/>
              </a:bodyPr>
              <a:lstStyle/>
              <a:p>
                <a:pPr algn="ctr"/>
                <a:r>
                  <a:rPr lang="en-US" sz="2400" b="1" dirty="0">
                    <a:latin typeface="Consolas" charset="0"/>
                    <a:ea typeface="Consolas" charset="0"/>
                    <a:cs typeface="Consolas" charset="0"/>
                  </a:rPr>
                  <a:t>7</a:t>
                </a:r>
              </a:p>
            </p:txBody>
          </p:sp>
          <p:sp>
            <p:nvSpPr>
              <p:cNvPr id="22" name="TextBox 21"/>
              <p:cNvSpPr txBox="1"/>
              <p:nvPr/>
            </p:nvSpPr>
            <p:spPr>
              <a:xfrm>
                <a:off x="1975595" y="4341167"/>
                <a:ext cx="360996" cy="461665"/>
              </a:xfrm>
              <a:prstGeom prst="rect">
                <a:avLst/>
              </a:prstGeom>
              <a:noFill/>
            </p:spPr>
            <p:txBody>
              <a:bodyPr wrap="none" rtlCol="0">
                <a:spAutoFit/>
              </a:bodyPr>
              <a:lstStyle/>
              <a:p>
                <a:pPr algn="ctr"/>
                <a:r>
                  <a:rPr lang="en-US" sz="2400" b="1" dirty="0">
                    <a:latin typeface="Consolas" charset="0"/>
                    <a:ea typeface="Consolas" charset="0"/>
                    <a:cs typeface="Consolas" charset="0"/>
                  </a:rPr>
                  <a:t>8</a:t>
                </a:r>
              </a:p>
            </p:txBody>
          </p:sp>
          <p:sp>
            <p:nvSpPr>
              <p:cNvPr id="23" name="TextBox 22"/>
              <p:cNvSpPr txBox="1"/>
              <p:nvPr/>
            </p:nvSpPr>
            <p:spPr>
              <a:xfrm>
                <a:off x="1496490" y="4219399"/>
                <a:ext cx="360996" cy="461665"/>
              </a:xfrm>
              <a:prstGeom prst="rect">
                <a:avLst/>
              </a:prstGeom>
              <a:noFill/>
            </p:spPr>
            <p:txBody>
              <a:bodyPr wrap="none" rtlCol="0">
                <a:spAutoFit/>
              </a:bodyPr>
              <a:lstStyle/>
              <a:p>
                <a:pPr algn="ctr"/>
                <a:r>
                  <a:rPr lang="en-US" sz="2400" b="1" dirty="0">
                    <a:latin typeface="Consolas" charset="0"/>
                    <a:ea typeface="Consolas" charset="0"/>
                    <a:cs typeface="Consolas" charset="0"/>
                  </a:rPr>
                  <a:t>9</a:t>
                </a:r>
              </a:p>
            </p:txBody>
          </p:sp>
          <p:sp>
            <p:nvSpPr>
              <p:cNvPr id="24" name="TextBox 23"/>
              <p:cNvSpPr txBox="1"/>
              <p:nvPr/>
            </p:nvSpPr>
            <p:spPr>
              <a:xfrm>
                <a:off x="950022" y="3979332"/>
                <a:ext cx="524503" cy="461665"/>
              </a:xfrm>
              <a:prstGeom prst="rect">
                <a:avLst/>
              </a:prstGeom>
              <a:noFill/>
            </p:spPr>
            <p:txBody>
              <a:bodyPr wrap="none" rtlCol="0">
                <a:spAutoFit/>
              </a:bodyPr>
              <a:lstStyle/>
              <a:p>
                <a:pPr algn="ctr"/>
                <a:r>
                  <a:rPr lang="en-US" sz="2400" b="1" dirty="0">
                    <a:latin typeface="Consolas" charset="0"/>
                    <a:ea typeface="Consolas" charset="0"/>
                    <a:cs typeface="Consolas" charset="0"/>
                  </a:rPr>
                  <a:t>10</a:t>
                </a:r>
              </a:p>
            </p:txBody>
          </p:sp>
          <p:sp>
            <p:nvSpPr>
              <p:cNvPr id="25" name="TextBox 24"/>
              <p:cNvSpPr txBox="1"/>
              <p:nvPr/>
            </p:nvSpPr>
            <p:spPr>
              <a:xfrm>
                <a:off x="665805" y="3517667"/>
                <a:ext cx="524503" cy="461665"/>
              </a:xfrm>
              <a:prstGeom prst="rect">
                <a:avLst/>
              </a:prstGeom>
              <a:noFill/>
            </p:spPr>
            <p:txBody>
              <a:bodyPr wrap="none" rtlCol="0">
                <a:spAutoFit/>
              </a:bodyPr>
              <a:lstStyle/>
              <a:p>
                <a:pPr algn="ctr"/>
                <a:r>
                  <a:rPr lang="en-US" sz="2400" b="1" dirty="0">
                    <a:latin typeface="Consolas" charset="0"/>
                    <a:ea typeface="Consolas" charset="0"/>
                    <a:cs typeface="Consolas" charset="0"/>
                  </a:rPr>
                  <a:t>11</a:t>
                </a:r>
              </a:p>
            </p:txBody>
          </p:sp>
          <p:sp>
            <p:nvSpPr>
              <p:cNvPr id="26" name="TextBox 25"/>
              <p:cNvSpPr txBox="1"/>
              <p:nvPr/>
            </p:nvSpPr>
            <p:spPr>
              <a:xfrm>
                <a:off x="583683" y="3065748"/>
                <a:ext cx="524503" cy="461665"/>
              </a:xfrm>
              <a:prstGeom prst="rect">
                <a:avLst/>
              </a:prstGeom>
              <a:noFill/>
            </p:spPr>
            <p:txBody>
              <a:bodyPr wrap="none" rtlCol="0">
                <a:spAutoFit/>
              </a:bodyPr>
              <a:lstStyle/>
              <a:p>
                <a:pPr algn="ctr"/>
                <a:r>
                  <a:rPr lang="en-US" sz="2400" b="1" dirty="0">
                    <a:latin typeface="Consolas" charset="0"/>
                    <a:ea typeface="Consolas" charset="0"/>
                    <a:cs typeface="Consolas" charset="0"/>
                  </a:rPr>
                  <a:t>12</a:t>
                </a:r>
              </a:p>
            </p:txBody>
          </p:sp>
          <p:sp>
            <p:nvSpPr>
              <p:cNvPr id="27" name="TextBox 26"/>
              <p:cNvSpPr txBox="1"/>
              <p:nvPr/>
            </p:nvSpPr>
            <p:spPr>
              <a:xfrm>
                <a:off x="665804" y="2594337"/>
                <a:ext cx="524503" cy="461665"/>
              </a:xfrm>
              <a:prstGeom prst="rect">
                <a:avLst/>
              </a:prstGeom>
              <a:noFill/>
            </p:spPr>
            <p:txBody>
              <a:bodyPr wrap="none" rtlCol="0">
                <a:spAutoFit/>
              </a:bodyPr>
              <a:lstStyle/>
              <a:p>
                <a:pPr algn="ctr"/>
                <a:r>
                  <a:rPr lang="en-US" sz="2400" b="1" dirty="0">
                    <a:latin typeface="Consolas" charset="0"/>
                    <a:ea typeface="Consolas" charset="0"/>
                    <a:cs typeface="Consolas" charset="0"/>
                  </a:rPr>
                  <a:t>13</a:t>
                </a:r>
              </a:p>
            </p:txBody>
          </p:sp>
          <p:sp>
            <p:nvSpPr>
              <p:cNvPr id="28" name="TextBox 27"/>
              <p:cNvSpPr txBox="1"/>
              <p:nvPr/>
            </p:nvSpPr>
            <p:spPr>
              <a:xfrm>
                <a:off x="935464" y="2176102"/>
                <a:ext cx="524503" cy="461665"/>
              </a:xfrm>
              <a:prstGeom prst="rect">
                <a:avLst/>
              </a:prstGeom>
              <a:noFill/>
            </p:spPr>
            <p:txBody>
              <a:bodyPr wrap="none" rtlCol="0">
                <a:spAutoFit/>
              </a:bodyPr>
              <a:lstStyle/>
              <a:p>
                <a:pPr algn="ctr"/>
                <a:r>
                  <a:rPr lang="en-US" sz="2400" b="1" dirty="0">
                    <a:latin typeface="Consolas" charset="0"/>
                    <a:ea typeface="Consolas" charset="0"/>
                    <a:cs typeface="Consolas" charset="0"/>
                  </a:rPr>
                  <a:t>14</a:t>
                </a:r>
              </a:p>
            </p:txBody>
          </p:sp>
          <p:sp>
            <p:nvSpPr>
              <p:cNvPr id="29" name="TextBox 28"/>
              <p:cNvSpPr txBox="1"/>
              <p:nvPr/>
            </p:nvSpPr>
            <p:spPr>
              <a:xfrm>
                <a:off x="1404362" y="1883389"/>
                <a:ext cx="524503" cy="461665"/>
              </a:xfrm>
              <a:prstGeom prst="rect">
                <a:avLst/>
              </a:prstGeom>
              <a:noFill/>
            </p:spPr>
            <p:txBody>
              <a:bodyPr wrap="none" rtlCol="0">
                <a:spAutoFit/>
              </a:bodyPr>
              <a:lstStyle/>
              <a:p>
                <a:pPr algn="ctr"/>
                <a:r>
                  <a:rPr lang="en-US" sz="2400" b="1" dirty="0">
                    <a:latin typeface="Consolas" charset="0"/>
                    <a:ea typeface="Consolas" charset="0"/>
                    <a:cs typeface="Consolas" charset="0"/>
                  </a:rPr>
                  <a:t>15</a:t>
                </a:r>
              </a:p>
            </p:txBody>
          </p:sp>
        </p:grpSp>
        <p:sp>
          <p:nvSpPr>
            <p:cNvPr id="56" name="TextBox 55"/>
            <p:cNvSpPr txBox="1"/>
            <p:nvPr/>
          </p:nvSpPr>
          <p:spPr>
            <a:xfrm>
              <a:off x="531123" y="1426189"/>
              <a:ext cx="3073188" cy="430887"/>
            </a:xfrm>
            <a:prstGeom prst="rect">
              <a:avLst/>
            </a:prstGeom>
            <a:noFill/>
          </p:spPr>
          <p:txBody>
            <a:bodyPr wrap="square" rtlCol="0">
              <a:spAutoFit/>
            </a:bodyPr>
            <a:lstStyle/>
            <a:p>
              <a:pPr algn="ctr"/>
              <a:r>
                <a:rPr lang="en-US" sz="2200" dirty="0"/>
                <a:t>unsigned integers:</a:t>
              </a:r>
            </a:p>
          </p:txBody>
        </p:sp>
      </p:grpSp>
      <p:grpSp>
        <p:nvGrpSpPr>
          <p:cNvPr id="59" name="Group 58"/>
          <p:cNvGrpSpPr/>
          <p:nvPr/>
        </p:nvGrpSpPr>
        <p:grpSpPr>
          <a:xfrm>
            <a:off x="3533578" y="1027998"/>
            <a:ext cx="3095822" cy="3377345"/>
            <a:chOff x="4664444" y="1425905"/>
            <a:chExt cx="3095822" cy="3377345"/>
          </a:xfrm>
        </p:grpSpPr>
        <p:grpSp>
          <p:nvGrpSpPr>
            <p:cNvPr id="33" name="Group 32"/>
            <p:cNvGrpSpPr/>
            <p:nvPr/>
          </p:nvGrpSpPr>
          <p:grpSpPr>
            <a:xfrm>
              <a:off x="4664444" y="1824871"/>
              <a:ext cx="3095822" cy="2978379"/>
              <a:chOff x="508489" y="1824453"/>
              <a:chExt cx="3095822" cy="2978379"/>
            </a:xfrm>
          </p:grpSpPr>
          <p:sp>
            <p:nvSpPr>
              <p:cNvPr id="72" name="Pie 71"/>
              <p:cNvSpPr/>
              <p:nvPr/>
            </p:nvSpPr>
            <p:spPr>
              <a:xfrm>
                <a:off x="1068007" y="2234271"/>
                <a:ext cx="2133600" cy="2127761"/>
              </a:xfrm>
              <a:prstGeom prst="pie">
                <a:avLst>
                  <a:gd name="adj1" fmla="val 4557826"/>
                  <a:gd name="adj2" fmla="val 15388099"/>
                </a:avLst>
              </a:prstGeom>
              <a:solidFill>
                <a:srgbClr val="FF9FA0"/>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p:cNvSpPr/>
              <p:nvPr/>
            </p:nvSpPr>
            <p:spPr>
              <a:xfrm>
                <a:off x="1062567" y="2225384"/>
                <a:ext cx="2133600" cy="2127761"/>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p:cNvSpPr txBox="1"/>
              <p:nvPr/>
            </p:nvSpPr>
            <p:spPr>
              <a:xfrm>
                <a:off x="1950664" y="1824453"/>
                <a:ext cx="360996" cy="461665"/>
              </a:xfrm>
              <a:prstGeom prst="rect">
                <a:avLst/>
              </a:prstGeom>
              <a:noFill/>
            </p:spPr>
            <p:txBody>
              <a:bodyPr wrap="none" rtlCol="0">
                <a:spAutoFit/>
              </a:bodyPr>
              <a:lstStyle/>
              <a:p>
                <a:pPr algn="ctr"/>
                <a:r>
                  <a:rPr lang="en-US" sz="2400" b="1" dirty="0">
                    <a:latin typeface="Consolas" charset="0"/>
                    <a:ea typeface="Consolas" charset="0"/>
                    <a:cs typeface="Consolas" charset="0"/>
                  </a:rPr>
                  <a:t>0</a:t>
                </a:r>
              </a:p>
            </p:txBody>
          </p:sp>
          <p:sp>
            <p:nvSpPr>
              <p:cNvPr id="36" name="TextBox 35"/>
              <p:cNvSpPr txBox="1"/>
              <p:nvPr/>
            </p:nvSpPr>
            <p:spPr>
              <a:xfrm>
                <a:off x="2438400" y="1896301"/>
                <a:ext cx="360996" cy="461665"/>
              </a:xfrm>
              <a:prstGeom prst="rect">
                <a:avLst/>
              </a:prstGeom>
              <a:noFill/>
            </p:spPr>
            <p:txBody>
              <a:bodyPr wrap="none" rtlCol="0">
                <a:spAutoFit/>
              </a:bodyPr>
              <a:lstStyle/>
              <a:p>
                <a:pPr algn="ctr"/>
                <a:r>
                  <a:rPr lang="en-US" sz="2400" b="1" dirty="0">
                    <a:latin typeface="Consolas" charset="0"/>
                    <a:ea typeface="Consolas" charset="0"/>
                    <a:cs typeface="Consolas" charset="0"/>
                  </a:rPr>
                  <a:t>1</a:t>
                </a:r>
              </a:p>
            </p:txBody>
          </p:sp>
          <p:sp>
            <p:nvSpPr>
              <p:cNvPr id="37" name="TextBox 36"/>
              <p:cNvSpPr txBox="1"/>
              <p:nvPr/>
            </p:nvSpPr>
            <p:spPr>
              <a:xfrm>
                <a:off x="2895600" y="2212568"/>
                <a:ext cx="360996" cy="461665"/>
              </a:xfrm>
              <a:prstGeom prst="rect">
                <a:avLst/>
              </a:prstGeom>
              <a:noFill/>
            </p:spPr>
            <p:txBody>
              <a:bodyPr wrap="none" rtlCol="0">
                <a:spAutoFit/>
              </a:bodyPr>
              <a:lstStyle/>
              <a:p>
                <a:pPr algn="ctr"/>
                <a:r>
                  <a:rPr lang="en-US" sz="2400" b="1" dirty="0">
                    <a:latin typeface="Consolas" charset="0"/>
                    <a:ea typeface="Consolas" charset="0"/>
                    <a:cs typeface="Consolas" charset="0"/>
                  </a:rPr>
                  <a:t>2</a:t>
                </a:r>
              </a:p>
            </p:txBody>
          </p:sp>
          <p:sp>
            <p:nvSpPr>
              <p:cNvPr id="38" name="TextBox 37"/>
              <p:cNvSpPr txBox="1"/>
              <p:nvPr/>
            </p:nvSpPr>
            <p:spPr>
              <a:xfrm>
                <a:off x="3160183" y="2607733"/>
                <a:ext cx="360996" cy="461665"/>
              </a:xfrm>
              <a:prstGeom prst="rect">
                <a:avLst/>
              </a:prstGeom>
              <a:noFill/>
            </p:spPr>
            <p:txBody>
              <a:bodyPr wrap="none" rtlCol="0">
                <a:spAutoFit/>
              </a:bodyPr>
              <a:lstStyle/>
              <a:p>
                <a:pPr algn="ctr"/>
                <a:r>
                  <a:rPr lang="en-US" sz="2400" b="1" dirty="0">
                    <a:latin typeface="Consolas" charset="0"/>
                    <a:ea typeface="Consolas" charset="0"/>
                    <a:cs typeface="Consolas" charset="0"/>
                  </a:rPr>
                  <a:t>3</a:t>
                </a:r>
              </a:p>
            </p:txBody>
          </p:sp>
          <p:sp>
            <p:nvSpPr>
              <p:cNvPr id="39" name="TextBox 38"/>
              <p:cNvSpPr txBox="1"/>
              <p:nvPr/>
            </p:nvSpPr>
            <p:spPr>
              <a:xfrm>
                <a:off x="3243315" y="3091636"/>
                <a:ext cx="360996" cy="461665"/>
              </a:xfrm>
              <a:prstGeom prst="rect">
                <a:avLst/>
              </a:prstGeom>
              <a:noFill/>
            </p:spPr>
            <p:txBody>
              <a:bodyPr wrap="none" rtlCol="0">
                <a:spAutoFit/>
              </a:bodyPr>
              <a:lstStyle/>
              <a:p>
                <a:pPr algn="ctr"/>
                <a:r>
                  <a:rPr lang="en-US" sz="2400" b="1" dirty="0">
                    <a:latin typeface="Consolas" charset="0"/>
                    <a:ea typeface="Consolas" charset="0"/>
                    <a:cs typeface="Consolas" charset="0"/>
                  </a:rPr>
                  <a:t>4</a:t>
                </a:r>
              </a:p>
            </p:txBody>
          </p:sp>
          <p:sp>
            <p:nvSpPr>
              <p:cNvPr id="40" name="TextBox 39"/>
              <p:cNvSpPr txBox="1"/>
              <p:nvPr/>
            </p:nvSpPr>
            <p:spPr>
              <a:xfrm>
                <a:off x="3139017" y="3553301"/>
                <a:ext cx="360996" cy="461665"/>
              </a:xfrm>
              <a:prstGeom prst="rect">
                <a:avLst/>
              </a:prstGeom>
              <a:noFill/>
            </p:spPr>
            <p:txBody>
              <a:bodyPr wrap="none" rtlCol="0">
                <a:spAutoFit/>
              </a:bodyPr>
              <a:lstStyle/>
              <a:p>
                <a:pPr algn="ctr"/>
                <a:r>
                  <a:rPr lang="en-US" sz="2400" b="1" dirty="0">
                    <a:latin typeface="Consolas" charset="0"/>
                    <a:ea typeface="Consolas" charset="0"/>
                    <a:cs typeface="Consolas" charset="0"/>
                  </a:rPr>
                  <a:t>5</a:t>
                </a:r>
              </a:p>
            </p:txBody>
          </p:sp>
          <p:sp>
            <p:nvSpPr>
              <p:cNvPr id="41" name="TextBox 40"/>
              <p:cNvSpPr txBox="1"/>
              <p:nvPr/>
            </p:nvSpPr>
            <p:spPr>
              <a:xfrm>
                <a:off x="2871735" y="3948466"/>
                <a:ext cx="360996" cy="461665"/>
              </a:xfrm>
              <a:prstGeom prst="rect">
                <a:avLst/>
              </a:prstGeom>
              <a:noFill/>
            </p:spPr>
            <p:txBody>
              <a:bodyPr wrap="none" rtlCol="0">
                <a:spAutoFit/>
              </a:bodyPr>
              <a:lstStyle/>
              <a:p>
                <a:pPr algn="ctr"/>
                <a:r>
                  <a:rPr lang="en-US" sz="2400" b="1" dirty="0">
                    <a:latin typeface="Consolas" charset="0"/>
                    <a:ea typeface="Consolas" charset="0"/>
                    <a:cs typeface="Consolas" charset="0"/>
                  </a:rPr>
                  <a:t>6</a:t>
                </a:r>
              </a:p>
            </p:txBody>
          </p:sp>
          <p:sp>
            <p:nvSpPr>
              <p:cNvPr id="42" name="TextBox 41"/>
              <p:cNvSpPr txBox="1"/>
              <p:nvPr/>
            </p:nvSpPr>
            <p:spPr>
              <a:xfrm>
                <a:off x="2463591" y="4275596"/>
                <a:ext cx="360996" cy="461665"/>
              </a:xfrm>
              <a:prstGeom prst="rect">
                <a:avLst/>
              </a:prstGeom>
              <a:noFill/>
            </p:spPr>
            <p:txBody>
              <a:bodyPr wrap="none" rtlCol="0">
                <a:spAutoFit/>
              </a:bodyPr>
              <a:lstStyle/>
              <a:p>
                <a:pPr algn="ctr"/>
                <a:r>
                  <a:rPr lang="en-US" sz="2400" b="1" dirty="0">
                    <a:latin typeface="Consolas" charset="0"/>
                    <a:ea typeface="Consolas" charset="0"/>
                    <a:cs typeface="Consolas" charset="0"/>
                  </a:rPr>
                  <a:t>7</a:t>
                </a:r>
              </a:p>
            </p:txBody>
          </p:sp>
          <p:sp>
            <p:nvSpPr>
              <p:cNvPr id="43" name="TextBox 42"/>
              <p:cNvSpPr txBox="1"/>
              <p:nvPr/>
            </p:nvSpPr>
            <p:spPr>
              <a:xfrm>
                <a:off x="1893842" y="4341167"/>
                <a:ext cx="524503" cy="461665"/>
              </a:xfrm>
              <a:prstGeom prst="rect">
                <a:avLst/>
              </a:prstGeom>
              <a:noFill/>
            </p:spPr>
            <p:txBody>
              <a:bodyPr wrap="none" rtlCol="0">
                <a:spAutoFit/>
              </a:bodyPr>
              <a:lstStyle/>
              <a:p>
                <a:pPr algn="ctr"/>
                <a:r>
                  <a:rPr lang="en-US" sz="2400" b="1" dirty="0">
                    <a:solidFill>
                      <a:srgbClr val="FF0000"/>
                    </a:solidFill>
                    <a:latin typeface="Consolas" charset="0"/>
                    <a:ea typeface="Consolas" charset="0"/>
                    <a:cs typeface="Consolas" charset="0"/>
                  </a:rPr>
                  <a:t>-8</a:t>
                </a:r>
              </a:p>
            </p:txBody>
          </p:sp>
          <p:sp>
            <p:nvSpPr>
              <p:cNvPr id="44" name="TextBox 43"/>
              <p:cNvSpPr txBox="1"/>
              <p:nvPr/>
            </p:nvSpPr>
            <p:spPr>
              <a:xfrm>
                <a:off x="1358636" y="4275177"/>
                <a:ext cx="524503" cy="461665"/>
              </a:xfrm>
              <a:prstGeom prst="rect">
                <a:avLst/>
              </a:prstGeom>
              <a:noFill/>
            </p:spPr>
            <p:txBody>
              <a:bodyPr wrap="none" rtlCol="0">
                <a:spAutoFit/>
              </a:bodyPr>
              <a:lstStyle/>
              <a:p>
                <a:pPr algn="ctr"/>
                <a:r>
                  <a:rPr lang="en-US" sz="2400" b="1" dirty="0">
                    <a:solidFill>
                      <a:srgbClr val="FF0000"/>
                    </a:solidFill>
                    <a:latin typeface="Consolas" charset="0"/>
                    <a:ea typeface="Consolas" charset="0"/>
                    <a:cs typeface="Consolas" charset="0"/>
                  </a:rPr>
                  <a:t>-7</a:t>
                </a:r>
              </a:p>
            </p:txBody>
          </p:sp>
          <p:sp>
            <p:nvSpPr>
              <p:cNvPr id="45" name="TextBox 44"/>
              <p:cNvSpPr txBox="1"/>
              <p:nvPr/>
            </p:nvSpPr>
            <p:spPr>
              <a:xfrm>
                <a:off x="874828" y="3979332"/>
                <a:ext cx="524503" cy="461665"/>
              </a:xfrm>
              <a:prstGeom prst="rect">
                <a:avLst/>
              </a:prstGeom>
              <a:noFill/>
            </p:spPr>
            <p:txBody>
              <a:bodyPr wrap="none" rtlCol="0">
                <a:spAutoFit/>
              </a:bodyPr>
              <a:lstStyle/>
              <a:p>
                <a:pPr algn="ctr"/>
                <a:r>
                  <a:rPr lang="en-US" sz="2400" b="1" dirty="0">
                    <a:solidFill>
                      <a:srgbClr val="FF0000"/>
                    </a:solidFill>
                    <a:latin typeface="Consolas" charset="0"/>
                    <a:ea typeface="Consolas" charset="0"/>
                    <a:cs typeface="Consolas" charset="0"/>
                  </a:rPr>
                  <a:t>-6</a:t>
                </a:r>
              </a:p>
            </p:txBody>
          </p:sp>
          <p:sp>
            <p:nvSpPr>
              <p:cNvPr id="46" name="TextBox 45"/>
              <p:cNvSpPr txBox="1"/>
              <p:nvPr/>
            </p:nvSpPr>
            <p:spPr>
              <a:xfrm>
                <a:off x="590611" y="3517667"/>
                <a:ext cx="524503" cy="461665"/>
              </a:xfrm>
              <a:prstGeom prst="rect">
                <a:avLst/>
              </a:prstGeom>
              <a:noFill/>
            </p:spPr>
            <p:txBody>
              <a:bodyPr wrap="none" rtlCol="0">
                <a:spAutoFit/>
              </a:bodyPr>
              <a:lstStyle/>
              <a:p>
                <a:pPr algn="ctr"/>
                <a:r>
                  <a:rPr lang="en-US" sz="2400" b="1" dirty="0">
                    <a:solidFill>
                      <a:srgbClr val="FF0000"/>
                    </a:solidFill>
                    <a:latin typeface="Consolas" charset="0"/>
                    <a:ea typeface="Consolas" charset="0"/>
                    <a:cs typeface="Consolas" charset="0"/>
                  </a:rPr>
                  <a:t>-5</a:t>
                </a:r>
              </a:p>
            </p:txBody>
          </p:sp>
          <p:sp>
            <p:nvSpPr>
              <p:cNvPr id="47" name="TextBox 46"/>
              <p:cNvSpPr txBox="1"/>
              <p:nvPr/>
            </p:nvSpPr>
            <p:spPr>
              <a:xfrm>
                <a:off x="508489" y="3065748"/>
                <a:ext cx="524503" cy="461665"/>
              </a:xfrm>
              <a:prstGeom prst="rect">
                <a:avLst/>
              </a:prstGeom>
              <a:noFill/>
            </p:spPr>
            <p:txBody>
              <a:bodyPr wrap="none" rtlCol="0">
                <a:spAutoFit/>
              </a:bodyPr>
              <a:lstStyle/>
              <a:p>
                <a:pPr algn="ctr"/>
                <a:r>
                  <a:rPr lang="en-US" sz="2400" b="1" dirty="0">
                    <a:solidFill>
                      <a:srgbClr val="FF0000"/>
                    </a:solidFill>
                    <a:latin typeface="Consolas" charset="0"/>
                    <a:ea typeface="Consolas" charset="0"/>
                    <a:cs typeface="Consolas" charset="0"/>
                  </a:rPr>
                  <a:t>-4</a:t>
                </a:r>
              </a:p>
            </p:txBody>
          </p:sp>
          <p:sp>
            <p:nvSpPr>
              <p:cNvPr id="48" name="TextBox 47"/>
              <p:cNvSpPr txBox="1"/>
              <p:nvPr/>
            </p:nvSpPr>
            <p:spPr>
              <a:xfrm>
                <a:off x="590610" y="2594337"/>
                <a:ext cx="524503" cy="461665"/>
              </a:xfrm>
              <a:prstGeom prst="rect">
                <a:avLst/>
              </a:prstGeom>
              <a:noFill/>
            </p:spPr>
            <p:txBody>
              <a:bodyPr wrap="none" rtlCol="0">
                <a:spAutoFit/>
              </a:bodyPr>
              <a:lstStyle/>
              <a:p>
                <a:pPr algn="ctr"/>
                <a:r>
                  <a:rPr lang="en-US" sz="2400" b="1" dirty="0">
                    <a:solidFill>
                      <a:srgbClr val="FF0000"/>
                    </a:solidFill>
                    <a:latin typeface="Consolas" charset="0"/>
                    <a:ea typeface="Consolas" charset="0"/>
                    <a:cs typeface="Consolas" charset="0"/>
                  </a:rPr>
                  <a:t>-3</a:t>
                </a:r>
              </a:p>
            </p:txBody>
          </p:sp>
          <p:sp>
            <p:nvSpPr>
              <p:cNvPr id="49" name="TextBox 48"/>
              <p:cNvSpPr txBox="1"/>
              <p:nvPr/>
            </p:nvSpPr>
            <p:spPr>
              <a:xfrm>
                <a:off x="860270" y="2176102"/>
                <a:ext cx="524503" cy="461665"/>
              </a:xfrm>
              <a:prstGeom prst="rect">
                <a:avLst/>
              </a:prstGeom>
              <a:noFill/>
            </p:spPr>
            <p:txBody>
              <a:bodyPr wrap="none" rtlCol="0">
                <a:spAutoFit/>
              </a:bodyPr>
              <a:lstStyle/>
              <a:p>
                <a:pPr algn="ctr"/>
                <a:r>
                  <a:rPr lang="en-US" sz="2400" b="1" dirty="0">
                    <a:solidFill>
                      <a:srgbClr val="FF0000"/>
                    </a:solidFill>
                    <a:latin typeface="Consolas" charset="0"/>
                    <a:ea typeface="Consolas" charset="0"/>
                    <a:cs typeface="Consolas" charset="0"/>
                  </a:rPr>
                  <a:t>-2</a:t>
                </a:r>
              </a:p>
            </p:txBody>
          </p:sp>
          <p:sp>
            <p:nvSpPr>
              <p:cNvPr id="50" name="TextBox 49"/>
              <p:cNvSpPr txBox="1"/>
              <p:nvPr/>
            </p:nvSpPr>
            <p:spPr>
              <a:xfrm>
                <a:off x="1404362" y="1883389"/>
                <a:ext cx="524503" cy="461665"/>
              </a:xfrm>
              <a:prstGeom prst="rect">
                <a:avLst/>
              </a:prstGeom>
              <a:noFill/>
            </p:spPr>
            <p:txBody>
              <a:bodyPr wrap="none" rtlCol="0">
                <a:spAutoFit/>
              </a:bodyPr>
              <a:lstStyle/>
              <a:p>
                <a:pPr algn="ctr"/>
                <a:r>
                  <a:rPr lang="en-US" sz="2400" b="1" dirty="0">
                    <a:solidFill>
                      <a:srgbClr val="FF0000"/>
                    </a:solidFill>
                    <a:latin typeface="Consolas" charset="0"/>
                    <a:ea typeface="Consolas" charset="0"/>
                    <a:cs typeface="Consolas" charset="0"/>
                  </a:rPr>
                  <a:t>-1</a:t>
                </a:r>
              </a:p>
            </p:txBody>
          </p:sp>
        </p:grpSp>
        <p:sp>
          <p:nvSpPr>
            <p:cNvPr id="57" name="TextBox 56"/>
            <p:cNvSpPr txBox="1"/>
            <p:nvPr/>
          </p:nvSpPr>
          <p:spPr>
            <a:xfrm>
              <a:off x="4664444" y="1425905"/>
              <a:ext cx="3073188" cy="430887"/>
            </a:xfrm>
            <a:prstGeom prst="rect">
              <a:avLst/>
            </a:prstGeom>
            <a:noFill/>
          </p:spPr>
          <p:txBody>
            <a:bodyPr wrap="square" rtlCol="0">
              <a:spAutoFit/>
            </a:bodyPr>
            <a:lstStyle/>
            <a:p>
              <a:pPr algn="ctr"/>
              <a:r>
                <a:rPr lang="en-US" sz="2200" dirty="0"/>
                <a:t>signed integers:</a:t>
              </a:r>
            </a:p>
          </p:txBody>
        </p:sp>
      </p:grpSp>
      <p:sp>
        <p:nvSpPr>
          <p:cNvPr id="60" name="TextBox 59"/>
          <p:cNvSpPr txBox="1"/>
          <p:nvPr/>
        </p:nvSpPr>
        <p:spPr>
          <a:xfrm>
            <a:off x="6770404" y="964524"/>
            <a:ext cx="2332364" cy="1785104"/>
          </a:xfrm>
          <a:prstGeom prst="rect">
            <a:avLst/>
          </a:prstGeom>
          <a:noFill/>
        </p:spPr>
        <p:txBody>
          <a:bodyPr wrap="square" rtlCol="0">
            <a:spAutoFit/>
          </a:bodyPr>
          <a:lstStyle/>
          <a:p>
            <a:pPr algn="ctr"/>
            <a:r>
              <a:rPr lang="en-US" sz="2200" dirty="0"/>
              <a:t>the same </a:t>
            </a:r>
            <a:r>
              <a:rPr lang="en-US" sz="2200" b="1" dirty="0"/>
              <a:t>positions</a:t>
            </a:r>
            <a:r>
              <a:rPr lang="en-US" sz="2200" dirty="0"/>
              <a:t> are represented by the same </a:t>
            </a:r>
            <a:r>
              <a:rPr lang="en-US" sz="2200" b="1" dirty="0"/>
              <a:t>bit patterns</a:t>
            </a:r>
            <a:r>
              <a:rPr lang="mr-IN" sz="2200" b="1" dirty="0"/>
              <a:t>…</a:t>
            </a:r>
            <a:endParaRPr lang="en-US" sz="2200" dirty="0"/>
          </a:p>
        </p:txBody>
      </p:sp>
      <p:sp>
        <p:nvSpPr>
          <p:cNvPr id="61" name="TextBox 60"/>
          <p:cNvSpPr txBox="1"/>
          <p:nvPr/>
        </p:nvSpPr>
        <p:spPr>
          <a:xfrm>
            <a:off x="7044327" y="2904646"/>
            <a:ext cx="1784517" cy="1107996"/>
          </a:xfrm>
          <a:prstGeom prst="rect">
            <a:avLst/>
          </a:prstGeom>
          <a:noFill/>
        </p:spPr>
        <p:txBody>
          <a:bodyPr wrap="square" rtlCol="0">
            <a:spAutoFit/>
          </a:bodyPr>
          <a:lstStyle/>
          <a:p>
            <a:pPr algn="ctr"/>
            <a:r>
              <a:rPr lang="en-US" sz="2200" dirty="0"/>
              <a:t>but the </a:t>
            </a:r>
            <a:r>
              <a:rPr lang="en-US" sz="2200" b="1" dirty="0">
                <a:solidFill>
                  <a:srgbClr val="FF0000"/>
                </a:solidFill>
              </a:rPr>
              <a:t>meanings</a:t>
            </a:r>
            <a:r>
              <a:rPr lang="en-US" sz="2200" dirty="0">
                <a:solidFill>
                  <a:srgbClr val="FF0000"/>
                </a:solidFill>
              </a:rPr>
              <a:t> </a:t>
            </a:r>
            <a:r>
              <a:rPr lang="en-US" sz="2200" dirty="0"/>
              <a:t>are different.</a:t>
            </a:r>
          </a:p>
        </p:txBody>
      </p:sp>
      <p:sp>
        <p:nvSpPr>
          <p:cNvPr id="62" name="TextBox 61"/>
          <p:cNvSpPr txBox="1"/>
          <p:nvPr/>
        </p:nvSpPr>
        <p:spPr>
          <a:xfrm>
            <a:off x="0" y="4371427"/>
            <a:ext cx="7648494" cy="430887"/>
          </a:xfrm>
          <a:prstGeom prst="rect">
            <a:avLst/>
          </a:prstGeom>
          <a:noFill/>
        </p:spPr>
        <p:txBody>
          <a:bodyPr wrap="square" rtlCol="0">
            <a:spAutoFit/>
          </a:bodyPr>
          <a:lstStyle/>
          <a:p>
            <a:pPr algn="ctr"/>
            <a:r>
              <a:rPr lang="en-US" sz="2200" dirty="0"/>
              <a:t>adding goes clockwise; subtracting goes counterclockwise.</a:t>
            </a:r>
          </a:p>
        </p:txBody>
      </p:sp>
      <p:sp>
        <p:nvSpPr>
          <p:cNvPr id="63" name="TextBox 62"/>
          <p:cNvSpPr txBox="1"/>
          <p:nvPr/>
        </p:nvSpPr>
        <p:spPr>
          <a:xfrm>
            <a:off x="3824247" y="4784734"/>
            <a:ext cx="2656777" cy="430887"/>
          </a:xfrm>
          <a:prstGeom prst="rect">
            <a:avLst/>
          </a:prstGeom>
          <a:noFill/>
        </p:spPr>
        <p:txBody>
          <a:bodyPr wrap="square" rtlCol="0">
            <a:spAutoFit/>
          </a:bodyPr>
          <a:lstStyle/>
          <a:p>
            <a:pPr algn="ctr"/>
            <a:r>
              <a:rPr lang="en-US" sz="2200" dirty="0"/>
              <a:t>what is -2 + 5?</a:t>
            </a:r>
          </a:p>
        </p:txBody>
      </p:sp>
      <p:sp>
        <p:nvSpPr>
          <p:cNvPr id="64" name="TextBox 63"/>
          <p:cNvSpPr txBox="1"/>
          <p:nvPr/>
        </p:nvSpPr>
        <p:spPr>
          <a:xfrm>
            <a:off x="540327" y="4788168"/>
            <a:ext cx="2656777" cy="430887"/>
          </a:xfrm>
          <a:prstGeom prst="rect">
            <a:avLst/>
          </a:prstGeom>
          <a:noFill/>
        </p:spPr>
        <p:txBody>
          <a:bodyPr wrap="square" rtlCol="0">
            <a:spAutoFit/>
          </a:bodyPr>
          <a:lstStyle/>
          <a:p>
            <a:pPr algn="ctr"/>
            <a:r>
              <a:rPr lang="en-US" sz="2200" dirty="0"/>
              <a:t>what is 14 + 5?</a:t>
            </a:r>
          </a:p>
        </p:txBody>
      </p:sp>
      <p:sp>
        <p:nvSpPr>
          <p:cNvPr id="65" name="Arc 64"/>
          <p:cNvSpPr/>
          <p:nvPr/>
        </p:nvSpPr>
        <p:spPr>
          <a:xfrm>
            <a:off x="914762" y="1922034"/>
            <a:ext cx="1920240" cy="1920240"/>
          </a:xfrm>
          <a:prstGeom prst="arc">
            <a:avLst>
              <a:gd name="adj1" fmla="val 13659479"/>
              <a:gd name="adj2" fmla="val 20380612"/>
            </a:avLst>
          </a:pr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6" name="Arc 65"/>
          <p:cNvSpPr/>
          <p:nvPr/>
        </p:nvSpPr>
        <p:spPr>
          <a:xfrm>
            <a:off x="4181616" y="1931006"/>
            <a:ext cx="1920240" cy="1920240"/>
          </a:xfrm>
          <a:prstGeom prst="arc">
            <a:avLst>
              <a:gd name="adj1" fmla="val 13659479"/>
              <a:gd name="adj2" fmla="val 20380612"/>
            </a:avLst>
          </a:pr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240488709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6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 grpId="0"/>
      <p:bldP spid="61" grpId="0"/>
      <p:bldP spid="62" grpId="0"/>
      <p:bldP spid="63" grpId="0"/>
      <p:bldP spid="64" grpId="0"/>
      <p:bldP spid="65" grpId="0" animBg="1"/>
      <p:bldP spid="6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Addition </a:t>
            </a:r>
            <a:r>
              <a:rPr lang="en-US" sz="1400" dirty="0"/>
              <a:t>and subtraction</a:t>
            </a:r>
            <a:endParaRPr lang="en-US" dirty="0"/>
          </a:p>
        </p:txBody>
      </p:sp>
      <p:sp>
        <p:nvSpPr>
          <p:cNvPr id="6" name="Footer Placeholder 5"/>
          <p:cNvSpPr>
            <a:spLocks noGrp="1"/>
          </p:cNvSpPr>
          <p:nvPr>
            <p:ph type="ftr" sz="quarter" idx="11"/>
          </p:nvPr>
        </p:nvSpPr>
        <p:spPr/>
        <p:txBody>
          <a:bodyPr/>
          <a:lstStyle/>
          <a:p>
            <a:r>
              <a:rPr lang="is-IS"/>
              <a:t>CS447</a:t>
            </a:r>
            <a:endParaRPr lang="en-US" dirty="0"/>
          </a:p>
        </p:txBody>
      </p:sp>
      <p:sp>
        <p:nvSpPr>
          <p:cNvPr id="7" name="Slide Number Placeholder 6"/>
          <p:cNvSpPr>
            <a:spLocks noGrp="1"/>
          </p:cNvSpPr>
          <p:nvPr>
            <p:ph type="sldNum" sz="quarter" idx="12"/>
          </p:nvPr>
        </p:nvSpPr>
        <p:spPr/>
        <p:txBody>
          <a:bodyPr/>
          <a:lstStyle/>
          <a:p>
            <a:fld id="{3552B95B-556F-44BD-91A5-D80C1B9E2BB3}" type="slidenum">
              <a:rPr lang="en-US" smtClean="0"/>
              <a:pPr/>
              <a:t>19</a:t>
            </a:fld>
            <a:endParaRPr lang="en-US"/>
          </a:p>
        </p:txBody>
      </p:sp>
    </p:spTree>
    <p:extLst>
      <p:ext uri="{BB962C8B-B14F-4D97-AF65-F5344CB8AC3E}">
        <p14:creationId xmlns:p14="http://schemas.microsoft.com/office/powerpoint/2010/main" val="1868335206"/>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Class announcements</a:t>
            </a:r>
          </a:p>
        </p:txBody>
      </p:sp>
      <p:sp>
        <p:nvSpPr>
          <p:cNvPr id="3" name="Content Placeholder 2"/>
          <p:cNvSpPr>
            <a:spLocks noGrp="1"/>
          </p:cNvSpPr>
          <p:nvPr>
            <p:ph idx="1"/>
          </p:nvPr>
        </p:nvSpPr>
        <p:spPr/>
        <p:txBody>
          <a:bodyPr/>
          <a:lstStyle/>
          <a:p>
            <a:r>
              <a:rPr lang="en-US" dirty="0"/>
              <a:t>add/drop ends </a:t>
            </a:r>
            <a:r>
              <a:rPr lang="en-US" b="1" dirty="0"/>
              <a:t>on Tuesday 1/21</a:t>
            </a:r>
          </a:p>
          <a:p>
            <a:pPr lvl="1"/>
            <a:r>
              <a:rPr lang="en-US" dirty="0"/>
              <a:t>but you can </a:t>
            </a:r>
            <a:r>
              <a:rPr lang="en-US" i="1" dirty="0"/>
              <a:t>drop</a:t>
            </a:r>
            <a:r>
              <a:rPr lang="en-US" dirty="0"/>
              <a:t> as late as 1/28</a:t>
            </a:r>
          </a:p>
          <a:p>
            <a:r>
              <a:rPr lang="en-US" dirty="0"/>
              <a:t>also Tue/Thu section, I will </a:t>
            </a:r>
            <a:r>
              <a:rPr lang="en-US" i="1" dirty="0"/>
              <a:t>not</a:t>
            </a:r>
            <a:r>
              <a:rPr lang="en-US" dirty="0"/>
              <a:t> see you on Tuesday</a:t>
            </a:r>
          </a:p>
          <a:p>
            <a:pPr lvl="1"/>
            <a:r>
              <a:rPr lang="en-US" dirty="0"/>
              <a:t>but if you’re in my 449, I </a:t>
            </a:r>
            <a:r>
              <a:rPr lang="en-US" i="1" dirty="0"/>
              <a:t>will </a:t>
            </a:r>
            <a:r>
              <a:rPr lang="en-US" dirty="0"/>
              <a:t>see you on Tuesday</a:t>
            </a:r>
          </a:p>
          <a:p>
            <a:r>
              <a:rPr lang="en-US" dirty="0"/>
              <a:t>I say </a:t>
            </a:r>
            <a:r>
              <a:rPr lang="en-US" b="1" dirty="0"/>
              <a:t>comparison, </a:t>
            </a:r>
            <a:r>
              <a:rPr lang="en-US" dirty="0"/>
              <a:t>you say </a:t>
            </a:r>
            <a:r>
              <a:rPr lang="en-US" b="1" dirty="0"/>
              <a:t>subtraction. </a:t>
            </a:r>
            <a:endParaRPr lang="en-US" dirty="0"/>
          </a:p>
        </p:txBody>
      </p:sp>
      <p:sp>
        <p:nvSpPr>
          <p:cNvPr id="5" name="Footer Placeholder 4"/>
          <p:cNvSpPr>
            <a:spLocks noGrp="1"/>
          </p:cNvSpPr>
          <p:nvPr>
            <p:ph type="ftr" sz="quarter" idx="11"/>
          </p:nvPr>
        </p:nvSpPr>
        <p:spPr/>
        <p:txBody>
          <a:bodyPr/>
          <a:lstStyle/>
          <a:p>
            <a:r>
              <a:rPr lang="is-IS"/>
              <a:t>CS447</a:t>
            </a:r>
            <a:endParaRPr lang="en-US"/>
          </a:p>
        </p:txBody>
      </p:sp>
      <p:sp>
        <p:nvSpPr>
          <p:cNvPr id="6" name="Slide Number Placeholder 5"/>
          <p:cNvSpPr>
            <a:spLocks noGrp="1"/>
          </p:cNvSpPr>
          <p:nvPr>
            <p:ph type="sldNum" sz="quarter" idx="12"/>
          </p:nvPr>
        </p:nvSpPr>
        <p:spPr/>
        <p:txBody>
          <a:bodyPr/>
          <a:lstStyle/>
          <a:p>
            <a:fld id="{3552B95B-556F-44BD-91A5-D80C1B9E2BB3}" type="slidenum">
              <a:rPr lang="en-US" smtClean="0"/>
              <a:pPr/>
              <a:t>2</a:t>
            </a:fld>
            <a:endParaRPr lang="en-US"/>
          </a:p>
        </p:txBody>
      </p:sp>
    </p:spTree>
    <p:extLst>
      <p:ext uri="{BB962C8B-B14F-4D97-AF65-F5344CB8AC3E}">
        <p14:creationId xmlns:p14="http://schemas.microsoft.com/office/powerpoint/2010/main" val="15458863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905000" y="3422005"/>
            <a:ext cx="1371600" cy="584775"/>
          </a:xfrm>
          <a:prstGeom prst="rect">
            <a:avLst/>
          </a:prstGeom>
          <a:noFill/>
        </p:spPr>
        <p:txBody>
          <a:bodyPr wrap="square" rtlCol="0">
            <a:spAutoFit/>
          </a:bodyPr>
          <a:lstStyle/>
          <a:p>
            <a:r>
              <a:rPr lang="en-US" sz="3200" b="1" dirty="0">
                <a:latin typeface="Consolas" charset="0"/>
                <a:ea typeface="Consolas" charset="0"/>
                <a:cs typeface="Consolas" charset="0"/>
              </a:rPr>
              <a:t> 1101</a:t>
            </a:r>
          </a:p>
        </p:txBody>
      </p:sp>
      <p:sp>
        <p:nvSpPr>
          <p:cNvPr id="9" name="TextBox 8"/>
          <p:cNvSpPr txBox="1"/>
          <p:nvPr/>
        </p:nvSpPr>
        <p:spPr>
          <a:xfrm>
            <a:off x="4091354" y="2437120"/>
            <a:ext cx="861646" cy="1569660"/>
          </a:xfrm>
          <a:prstGeom prst="rect">
            <a:avLst/>
          </a:prstGeom>
          <a:noFill/>
        </p:spPr>
        <p:txBody>
          <a:bodyPr wrap="square" rtlCol="0">
            <a:spAutoFit/>
          </a:bodyPr>
          <a:lstStyle/>
          <a:p>
            <a:r>
              <a:rPr lang="en-US" sz="3200" b="1" dirty="0">
                <a:latin typeface="Consolas" charset="0"/>
                <a:ea typeface="Consolas" charset="0"/>
                <a:cs typeface="Consolas" charset="0"/>
              </a:rPr>
              <a:t>  3</a:t>
            </a:r>
          </a:p>
          <a:p>
            <a:r>
              <a:rPr lang="en-US" sz="3200" b="1" u="sng" dirty="0">
                <a:latin typeface="Consolas" charset="0"/>
                <a:ea typeface="Consolas" charset="0"/>
                <a:cs typeface="Consolas" charset="0"/>
              </a:rPr>
              <a:t>+-6</a:t>
            </a:r>
          </a:p>
          <a:p>
            <a:r>
              <a:rPr lang="en-US" sz="3200" b="1" dirty="0">
                <a:latin typeface="Consolas" charset="0"/>
                <a:ea typeface="Consolas" charset="0"/>
                <a:cs typeface="Consolas" charset="0"/>
              </a:rPr>
              <a:t> -3</a:t>
            </a:r>
          </a:p>
        </p:txBody>
      </p:sp>
      <p:sp>
        <p:nvSpPr>
          <p:cNvPr id="2" name="Title 1"/>
          <p:cNvSpPr>
            <a:spLocks noGrp="1"/>
          </p:cNvSpPr>
          <p:nvPr>
            <p:ph type="title"/>
          </p:nvPr>
        </p:nvSpPr>
        <p:spPr/>
        <p:txBody>
          <a:bodyPr/>
          <a:lstStyle/>
          <a:p>
            <a:r>
              <a:rPr lang="en-US" dirty="0"/>
              <a:t>Two's complement addition</a:t>
            </a:r>
          </a:p>
        </p:txBody>
      </p:sp>
      <p:sp>
        <p:nvSpPr>
          <p:cNvPr id="3" name="Content Placeholder 2"/>
          <p:cNvSpPr>
            <a:spLocks noGrp="1"/>
          </p:cNvSpPr>
          <p:nvPr>
            <p:ph idx="1"/>
          </p:nvPr>
        </p:nvSpPr>
        <p:spPr>
          <a:xfrm>
            <a:off x="152400" y="495301"/>
            <a:ext cx="8763000" cy="1321178"/>
          </a:xfrm>
        </p:spPr>
        <p:txBody>
          <a:bodyPr>
            <a:normAutofit/>
          </a:bodyPr>
          <a:lstStyle/>
          <a:p>
            <a:r>
              <a:rPr lang="en-US" dirty="0"/>
              <a:t>the whole reason two’s complement is so useful is that addition is </a:t>
            </a:r>
            <a:r>
              <a:rPr lang="en-US" b="1" dirty="0"/>
              <a:t>dead simple. </a:t>
            </a:r>
            <a:r>
              <a:rPr lang="en-US" dirty="0"/>
              <a:t>you can add any pair of two’s complement numbers using the </a:t>
            </a:r>
            <a:r>
              <a:rPr lang="en-US" b="1" dirty="0"/>
              <a:t>same procedure </a:t>
            </a:r>
            <a:r>
              <a:rPr lang="en-US" dirty="0"/>
              <a:t>as we learned for unsigned numbers.</a:t>
            </a:r>
          </a:p>
        </p:txBody>
      </p:sp>
      <p:sp>
        <p:nvSpPr>
          <p:cNvPr id="5" name="Footer Placeholder 4"/>
          <p:cNvSpPr>
            <a:spLocks noGrp="1"/>
          </p:cNvSpPr>
          <p:nvPr>
            <p:ph type="ftr" sz="quarter" idx="11"/>
          </p:nvPr>
        </p:nvSpPr>
        <p:spPr/>
        <p:txBody>
          <a:bodyPr/>
          <a:lstStyle/>
          <a:p>
            <a:r>
              <a:rPr lang="is-IS"/>
              <a:t>CS447</a:t>
            </a:r>
            <a:endParaRPr lang="en-US" dirty="0"/>
          </a:p>
        </p:txBody>
      </p:sp>
      <p:sp>
        <p:nvSpPr>
          <p:cNvPr id="6" name="Slide Number Placeholder 5"/>
          <p:cNvSpPr>
            <a:spLocks noGrp="1"/>
          </p:cNvSpPr>
          <p:nvPr>
            <p:ph type="sldNum" sz="quarter" idx="12"/>
          </p:nvPr>
        </p:nvSpPr>
        <p:spPr/>
        <p:txBody>
          <a:bodyPr/>
          <a:lstStyle/>
          <a:p>
            <a:fld id="{3552B95B-556F-44BD-91A5-D80C1B9E2BB3}" type="slidenum">
              <a:rPr lang="en-US" smtClean="0"/>
              <a:pPr/>
              <a:t>20</a:t>
            </a:fld>
            <a:endParaRPr lang="en-US"/>
          </a:p>
        </p:txBody>
      </p:sp>
      <p:sp>
        <p:nvSpPr>
          <p:cNvPr id="7" name="TextBox 6"/>
          <p:cNvSpPr txBox="1"/>
          <p:nvPr/>
        </p:nvSpPr>
        <p:spPr>
          <a:xfrm>
            <a:off x="685800" y="2437120"/>
            <a:ext cx="1043354" cy="1569660"/>
          </a:xfrm>
          <a:prstGeom prst="rect">
            <a:avLst/>
          </a:prstGeom>
          <a:noFill/>
        </p:spPr>
        <p:txBody>
          <a:bodyPr wrap="square" rtlCol="0">
            <a:spAutoFit/>
          </a:bodyPr>
          <a:lstStyle/>
          <a:p>
            <a:r>
              <a:rPr lang="en-US" sz="3200" b="1" dirty="0">
                <a:latin typeface="Consolas" charset="0"/>
                <a:ea typeface="Consolas" charset="0"/>
                <a:cs typeface="Consolas" charset="0"/>
              </a:rPr>
              <a:t>  3</a:t>
            </a:r>
          </a:p>
          <a:p>
            <a:r>
              <a:rPr lang="en-US" sz="3200" b="1" u="sng" dirty="0">
                <a:latin typeface="Consolas" charset="0"/>
                <a:ea typeface="Consolas" charset="0"/>
                <a:cs typeface="Consolas" charset="0"/>
              </a:rPr>
              <a:t>+10</a:t>
            </a:r>
          </a:p>
          <a:p>
            <a:r>
              <a:rPr lang="en-US" sz="3200" b="1" dirty="0">
                <a:latin typeface="Consolas" charset="0"/>
                <a:ea typeface="Consolas" charset="0"/>
                <a:cs typeface="Consolas" charset="0"/>
              </a:rPr>
              <a:t> 13</a:t>
            </a:r>
          </a:p>
        </p:txBody>
      </p:sp>
      <p:sp>
        <p:nvSpPr>
          <p:cNvPr id="16" name="TextBox 15"/>
          <p:cNvSpPr txBox="1"/>
          <p:nvPr/>
        </p:nvSpPr>
        <p:spPr>
          <a:xfrm>
            <a:off x="1905000" y="2065441"/>
            <a:ext cx="1371600" cy="584775"/>
          </a:xfrm>
          <a:prstGeom prst="rect">
            <a:avLst/>
          </a:prstGeom>
          <a:noFill/>
        </p:spPr>
        <p:txBody>
          <a:bodyPr wrap="square" rtlCol="0">
            <a:spAutoFit/>
          </a:bodyPr>
          <a:lstStyle/>
          <a:p>
            <a:r>
              <a:rPr lang="en-US" sz="3200" b="1" dirty="0">
                <a:latin typeface="Consolas" charset="0"/>
                <a:ea typeface="Consolas" charset="0"/>
                <a:cs typeface="Consolas" charset="0"/>
              </a:rPr>
              <a:t>  </a:t>
            </a:r>
            <a:r>
              <a:rPr lang="en-US" sz="3200" i="1" dirty="0">
                <a:latin typeface="Consolas" charset="0"/>
                <a:ea typeface="Consolas" charset="0"/>
                <a:cs typeface="Consolas" charset="0"/>
              </a:rPr>
              <a:t>1</a:t>
            </a:r>
          </a:p>
        </p:txBody>
      </p:sp>
      <p:sp>
        <p:nvSpPr>
          <p:cNvPr id="17" name="TextBox 16"/>
          <p:cNvSpPr txBox="1"/>
          <p:nvPr/>
        </p:nvSpPr>
        <p:spPr>
          <a:xfrm>
            <a:off x="1905000" y="2927887"/>
            <a:ext cx="1371600" cy="584775"/>
          </a:xfrm>
          <a:prstGeom prst="rect">
            <a:avLst/>
          </a:prstGeom>
          <a:noFill/>
        </p:spPr>
        <p:txBody>
          <a:bodyPr wrap="square" rtlCol="0">
            <a:spAutoFit/>
          </a:bodyPr>
          <a:lstStyle/>
          <a:p>
            <a:r>
              <a:rPr lang="en-US" sz="3200" b="1" u="sng" dirty="0">
                <a:latin typeface="Consolas" charset="0"/>
                <a:ea typeface="Consolas" charset="0"/>
                <a:cs typeface="Consolas" charset="0"/>
              </a:rPr>
              <a:t>+1010</a:t>
            </a:r>
          </a:p>
        </p:txBody>
      </p:sp>
      <p:sp>
        <p:nvSpPr>
          <p:cNvPr id="18" name="TextBox 17"/>
          <p:cNvSpPr txBox="1"/>
          <p:nvPr/>
        </p:nvSpPr>
        <p:spPr>
          <a:xfrm>
            <a:off x="1905000" y="2431405"/>
            <a:ext cx="1371600" cy="584775"/>
          </a:xfrm>
          <a:prstGeom prst="rect">
            <a:avLst/>
          </a:prstGeom>
          <a:noFill/>
        </p:spPr>
        <p:txBody>
          <a:bodyPr wrap="square" rtlCol="0">
            <a:spAutoFit/>
          </a:bodyPr>
          <a:lstStyle/>
          <a:p>
            <a:r>
              <a:rPr lang="en-US" sz="3200" b="1" dirty="0">
                <a:latin typeface="Consolas" charset="0"/>
                <a:ea typeface="Consolas" charset="0"/>
                <a:cs typeface="Consolas" charset="0"/>
              </a:rPr>
              <a:t> 0011</a:t>
            </a:r>
          </a:p>
        </p:txBody>
      </p:sp>
      <p:sp>
        <p:nvSpPr>
          <p:cNvPr id="25" name="TextBox 24"/>
          <p:cNvSpPr txBox="1"/>
          <p:nvPr/>
        </p:nvSpPr>
        <p:spPr>
          <a:xfrm>
            <a:off x="6598254" y="3422005"/>
            <a:ext cx="1371600" cy="584775"/>
          </a:xfrm>
          <a:prstGeom prst="rect">
            <a:avLst/>
          </a:prstGeom>
          <a:noFill/>
        </p:spPr>
        <p:txBody>
          <a:bodyPr wrap="square" rtlCol="0">
            <a:spAutoFit/>
          </a:bodyPr>
          <a:lstStyle/>
          <a:p>
            <a:r>
              <a:rPr lang="en-US" sz="3200" b="1" dirty="0">
                <a:latin typeface="Consolas" charset="0"/>
                <a:ea typeface="Consolas" charset="0"/>
                <a:cs typeface="Consolas" charset="0"/>
              </a:rPr>
              <a:t> </a:t>
            </a:r>
            <a:r>
              <a:rPr lang="en-US" sz="3200" b="1" dirty="0">
                <a:solidFill>
                  <a:srgbClr val="FF0000"/>
                </a:solidFill>
                <a:latin typeface="Consolas" charset="0"/>
                <a:ea typeface="Consolas" charset="0"/>
                <a:cs typeface="Consolas" charset="0"/>
              </a:rPr>
              <a:t>1</a:t>
            </a:r>
            <a:r>
              <a:rPr lang="en-US" sz="3200" b="1" dirty="0">
                <a:latin typeface="Consolas" charset="0"/>
                <a:ea typeface="Consolas" charset="0"/>
                <a:cs typeface="Consolas" charset="0"/>
              </a:rPr>
              <a:t>101</a:t>
            </a:r>
          </a:p>
        </p:txBody>
      </p:sp>
      <p:sp>
        <p:nvSpPr>
          <p:cNvPr id="26" name="TextBox 25"/>
          <p:cNvSpPr txBox="1"/>
          <p:nvPr/>
        </p:nvSpPr>
        <p:spPr>
          <a:xfrm>
            <a:off x="6598254" y="2065441"/>
            <a:ext cx="1371600" cy="584775"/>
          </a:xfrm>
          <a:prstGeom prst="rect">
            <a:avLst/>
          </a:prstGeom>
          <a:noFill/>
        </p:spPr>
        <p:txBody>
          <a:bodyPr wrap="square" rtlCol="0">
            <a:spAutoFit/>
          </a:bodyPr>
          <a:lstStyle/>
          <a:p>
            <a:r>
              <a:rPr lang="en-US" sz="3200" i="1" dirty="0">
                <a:latin typeface="Consolas" charset="0"/>
                <a:ea typeface="Consolas" charset="0"/>
                <a:cs typeface="Consolas" charset="0"/>
              </a:rPr>
              <a:t>  1</a:t>
            </a:r>
          </a:p>
        </p:txBody>
      </p:sp>
      <p:sp>
        <p:nvSpPr>
          <p:cNvPr id="27" name="TextBox 26"/>
          <p:cNvSpPr txBox="1"/>
          <p:nvPr/>
        </p:nvSpPr>
        <p:spPr>
          <a:xfrm>
            <a:off x="6598254" y="2927887"/>
            <a:ext cx="1371600" cy="584775"/>
          </a:xfrm>
          <a:prstGeom prst="rect">
            <a:avLst/>
          </a:prstGeom>
          <a:noFill/>
        </p:spPr>
        <p:txBody>
          <a:bodyPr wrap="square" rtlCol="0">
            <a:spAutoFit/>
          </a:bodyPr>
          <a:lstStyle/>
          <a:p>
            <a:r>
              <a:rPr lang="en-US" sz="3200" b="1" u="sng" dirty="0">
                <a:latin typeface="Consolas" charset="0"/>
                <a:ea typeface="Consolas" charset="0"/>
                <a:cs typeface="Consolas" charset="0"/>
              </a:rPr>
              <a:t>+</a:t>
            </a:r>
            <a:r>
              <a:rPr lang="en-US" sz="3200" b="1" u="sng" dirty="0">
                <a:solidFill>
                  <a:srgbClr val="FF0000"/>
                </a:solidFill>
                <a:latin typeface="Consolas" charset="0"/>
                <a:ea typeface="Consolas" charset="0"/>
                <a:cs typeface="Consolas" charset="0"/>
              </a:rPr>
              <a:t>1</a:t>
            </a:r>
            <a:r>
              <a:rPr lang="en-US" sz="3200" b="1" u="sng" dirty="0">
                <a:latin typeface="Consolas" charset="0"/>
                <a:ea typeface="Consolas" charset="0"/>
                <a:cs typeface="Consolas" charset="0"/>
              </a:rPr>
              <a:t>010</a:t>
            </a:r>
          </a:p>
        </p:txBody>
      </p:sp>
      <p:sp>
        <p:nvSpPr>
          <p:cNvPr id="28" name="TextBox 27"/>
          <p:cNvSpPr txBox="1"/>
          <p:nvPr/>
        </p:nvSpPr>
        <p:spPr>
          <a:xfrm>
            <a:off x="6598254" y="2431405"/>
            <a:ext cx="1371600" cy="584775"/>
          </a:xfrm>
          <a:prstGeom prst="rect">
            <a:avLst/>
          </a:prstGeom>
          <a:noFill/>
        </p:spPr>
        <p:txBody>
          <a:bodyPr wrap="square" rtlCol="0">
            <a:spAutoFit/>
          </a:bodyPr>
          <a:lstStyle/>
          <a:p>
            <a:r>
              <a:rPr lang="en-US" sz="3200" b="1" dirty="0">
                <a:latin typeface="Consolas" charset="0"/>
                <a:ea typeface="Consolas" charset="0"/>
                <a:cs typeface="Consolas" charset="0"/>
              </a:rPr>
              <a:t> </a:t>
            </a:r>
            <a:r>
              <a:rPr lang="en-US" sz="3200" b="1" dirty="0">
                <a:solidFill>
                  <a:srgbClr val="FF0000"/>
                </a:solidFill>
                <a:latin typeface="Consolas" charset="0"/>
                <a:ea typeface="Consolas" charset="0"/>
                <a:cs typeface="Consolas" charset="0"/>
              </a:rPr>
              <a:t>0</a:t>
            </a:r>
            <a:r>
              <a:rPr lang="en-US" sz="3200" b="1" dirty="0">
                <a:latin typeface="Consolas" charset="0"/>
                <a:ea typeface="Consolas" charset="0"/>
                <a:cs typeface="Consolas" charset="0"/>
              </a:rPr>
              <a:t>011</a:t>
            </a:r>
          </a:p>
        </p:txBody>
      </p:sp>
      <p:sp>
        <p:nvSpPr>
          <p:cNvPr id="30" name="Right Arrow 29"/>
          <p:cNvSpPr/>
          <p:nvPr/>
        </p:nvSpPr>
        <p:spPr>
          <a:xfrm>
            <a:off x="1547446" y="3080257"/>
            <a:ext cx="433754" cy="277671"/>
          </a:xfrm>
          <a:prstGeom prst="rightArrow">
            <a:avLst>
              <a:gd name="adj1" fmla="val 18336"/>
              <a:gd name="adj2" fmla="val 50000"/>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8" name="Group 37"/>
          <p:cNvGrpSpPr/>
          <p:nvPr/>
        </p:nvGrpSpPr>
        <p:grpSpPr>
          <a:xfrm>
            <a:off x="884760" y="2178478"/>
            <a:ext cx="1325371" cy="684149"/>
            <a:chOff x="503760" y="1485900"/>
            <a:chExt cx="1325371" cy="684149"/>
          </a:xfrm>
        </p:grpSpPr>
        <p:sp>
          <p:nvSpPr>
            <p:cNvPr id="29" name="Right Arrow 28"/>
            <p:cNvSpPr/>
            <p:nvPr/>
          </p:nvSpPr>
          <p:spPr>
            <a:xfrm>
              <a:off x="1166446" y="1892378"/>
              <a:ext cx="433754" cy="277671"/>
            </a:xfrm>
            <a:prstGeom prst="rightArrow">
              <a:avLst>
                <a:gd name="adj1" fmla="val 18336"/>
                <a:gd name="adj2" fmla="val 50000"/>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p:cNvSpPr txBox="1"/>
            <p:nvPr/>
          </p:nvSpPr>
          <p:spPr>
            <a:xfrm>
              <a:off x="503760" y="1485900"/>
              <a:ext cx="1325371" cy="400110"/>
            </a:xfrm>
            <a:prstGeom prst="rect">
              <a:avLst/>
            </a:prstGeom>
            <a:noFill/>
          </p:spPr>
          <p:txBody>
            <a:bodyPr wrap="square" rtlCol="0">
              <a:spAutoFit/>
            </a:bodyPr>
            <a:lstStyle/>
            <a:p>
              <a:r>
                <a:rPr lang="en-US" sz="2000" i="1" dirty="0">
                  <a:solidFill>
                    <a:schemeClr val="bg1">
                      <a:lumMod val="50000"/>
                    </a:schemeClr>
                  </a:solidFill>
                  <a:latin typeface="Segoe UI" charset="0"/>
                  <a:ea typeface="Segoe UI" charset="0"/>
                  <a:cs typeface="Segoe UI" charset="0"/>
                </a:rPr>
                <a:t>to binary?</a:t>
              </a:r>
            </a:p>
          </p:txBody>
        </p:sp>
      </p:grpSp>
      <p:grpSp>
        <p:nvGrpSpPr>
          <p:cNvPr id="42" name="Group 41"/>
          <p:cNvGrpSpPr/>
          <p:nvPr/>
        </p:nvGrpSpPr>
        <p:grpSpPr>
          <a:xfrm>
            <a:off x="4830240" y="2441693"/>
            <a:ext cx="1827680" cy="922876"/>
            <a:chOff x="3915840" y="1749115"/>
            <a:chExt cx="1827680" cy="922876"/>
          </a:xfrm>
        </p:grpSpPr>
        <p:sp>
          <p:nvSpPr>
            <p:cNvPr id="33" name="Right Arrow 32"/>
            <p:cNvSpPr/>
            <p:nvPr/>
          </p:nvSpPr>
          <p:spPr>
            <a:xfrm>
              <a:off x="3985394" y="2394320"/>
              <a:ext cx="1758126" cy="277671"/>
            </a:xfrm>
            <a:prstGeom prst="rightArrow">
              <a:avLst>
                <a:gd name="adj1" fmla="val 18336"/>
                <a:gd name="adj2" fmla="val 50000"/>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p:cNvSpPr txBox="1"/>
            <p:nvPr/>
          </p:nvSpPr>
          <p:spPr>
            <a:xfrm>
              <a:off x="3915840" y="1749115"/>
              <a:ext cx="1827680" cy="707886"/>
            </a:xfrm>
            <a:prstGeom prst="rect">
              <a:avLst/>
            </a:prstGeom>
            <a:noFill/>
          </p:spPr>
          <p:txBody>
            <a:bodyPr wrap="square" rtlCol="0">
              <a:spAutoFit/>
            </a:bodyPr>
            <a:lstStyle/>
            <a:p>
              <a:pPr algn="ctr"/>
              <a:r>
                <a:rPr lang="en-US" sz="2000" i="1" dirty="0">
                  <a:solidFill>
                    <a:schemeClr val="bg1">
                      <a:lumMod val="50000"/>
                    </a:schemeClr>
                  </a:solidFill>
                  <a:latin typeface="Segoe UI" charset="0"/>
                  <a:ea typeface="Segoe UI" charset="0"/>
                  <a:cs typeface="Segoe UI" charset="0"/>
                </a:rPr>
                <a:t>bit pattern for</a:t>
              </a:r>
              <a:br>
                <a:rPr lang="en-US" sz="2000" i="1" dirty="0">
                  <a:solidFill>
                    <a:schemeClr val="bg1">
                      <a:lumMod val="50000"/>
                    </a:schemeClr>
                  </a:solidFill>
                  <a:latin typeface="Segoe UI" charset="0"/>
                  <a:ea typeface="Segoe UI" charset="0"/>
                  <a:cs typeface="Segoe UI" charset="0"/>
                </a:rPr>
              </a:br>
              <a:r>
                <a:rPr lang="en-US" sz="2000" i="1" dirty="0">
                  <a:solidFill>
                    <a:schemeClr val="bg1">
                      <a:lumMod val="50000"/>
                    </a:schemeClr>
                  </a:solidFill>
                  <a:latin typeface="Segoe UI" charset="0"/>
                  <a:ea typeface="Segoe UI" charset="0"/>
                  <a:cs typeface="Segoe UI" charset="0"/>
                </a:rPr>
                <a:t>-6 is</a:t>
              </a:r>
              <a:r>
                <a:rPr lang="mr-IN" sz="2000" i="1" dirty="0">
                  <a:solidFill>
                    <a:schemeClr val="bg1">
                      <a:lumMod val="50000"/>
                    </a:schemeClr>
                  </a:solidFill>
                  <a:latin typeface="Segoe UI" charset="0"/>
                  <a:ea typeface="Segoe UI" charset="0"/>
                  <a:cs typeface="Segoe UI" charset="0"/>
                </a:rPr>
                <a:t>…</a:t>
              </a:r>
              <a:r>
                <a:rPr lang="en-US" sz="2000" i="1" dirty="0">
                  <a:solidFill>
                    <a:schemeClr val="bg1">
                      <a:lumMod val="50000"/>
                    </a:schemeClr>
                  </a:solidFill>
                  <a:latin typeface="Segoe UI" charset="0"/>
                  <a:ea typeface="Segoe UI" charset="0"/>
                  <a:cs typeface="Segoe UI" charset="0"/>
                </a:rPr>
                <a:t> -8+2</a:t>
              </a:r>
            </a:p>
          </p:txBody>
        </p:sp>
      </p:grpSp>
      <p:sp>
        <p:nvSpPr>
          <p:cNvPr id="52" name="TextBox 51"/>
          <p:cNvSpPr txBox="1"/>
          <p:nvPr/>
        </p:nvSpPr>
        <p:spPr>
          <a:xfrm>
            <a:off x="1729154" y="3865312"/>
            <a:ext cx="1783665" cy="400110"/>
          </a:xfrm>
          <a:prstGeom prst="rect">
            <a:avLst/>
          </a:prstGeom>
          <a:noFill/>
        </p:spPr>
        <p:txBody>
          <a:bodyPr wrap="square" rtlCol="0">
            <a:spAutoFit/>
          </a:bodyPr>
          <a:lstStyle/>
          <a:p>
            <a:pPr algn="r"/>
            <a:r>
              <a:rPr lang="en-US" sz="2000" i="1" dirty="0">
                <a:solidFill>
                  <a:schemeClr val="bg1">
                    <a:lumMod val="50000"/>
                  </a:schemeClr>
                </a:solidFill>
                <a:latin typeface="Segoe UI" charset="0"/>
                <a:ea typeface="Segoe UI" charset="0"/>
                <a:cs typeface="Segoe UI" charset="0"/>
              </a:rPr>
              <a:t>8 + 4 + 1 is</a:t>
            </a:r>
            <a:r>
              <a:rPr lang="mr-IN" sz="2000" i="1" dirty="0">
                <a:solidFill>
                  <a:schemeClr val="bg1">
                    <a:lumMod val="50000"/>
                  </a:schemeClr>
                </a:solidFill>
                <a:latin typeface="Segoe UI" charset="0"/>
                <a:ea typeface="Segoe UI" charset="0"/>
                <a:cs typeface="Segoe UI" charset="0"/>
              </a:rPr>
              <a:t>…</a:t>
            </a:r>
            <a:endParaRPr lang="en-US" sz="2000" i="1" dirty="0">
              <a:solidFill>
                <a:schemeClr val="bg1">
                  <a:lumMod val="50000"/>
                </a:schemeClr>
              </a:solidFill>
              <a:latin typeface="Segoe UI" charset="0"/>
              <a:ea typeface="Segoe UI" charset="0"/>
              <a:cs typeface="Segoe UI" charset="0"/>
            </a:endParaRPr>
          </a:p>
        </p:txBody>
      </p:sp>
      <p:sp>
        <p:nvSpPr>
          <p:cNvPr id="60" name="TextBox 59"/>
          <p:cNvSpPr txBox="1"/>
          <p:nvPr/>
        </p:nvSpPr>
        <p:spPr>
          <a:xfrm>
            <a:off x="1090494" y="4432637"/>
            <a:ext cx="5236690" cy="1015663"/>
          </a:xfrm>
          <a:prstGeom prst="rect">
            <a:avLst/>
          </a:prstGeom>
          <a:noFill/>
        </p:spPr>
        <p:txBody>
          <a:bodyPr wrap="none" rtlCol="0">
            <a:spAutoFit/>
          </a:bodyPr>
          <a:lstStyle/>
          <a:p>
            <a:pPr algn="ctr"/>
            <a:r>
              <a:rPr lang="en-US" sz="2000" dirty="0"/>
              <a:t>the actual patterns of bits are the same.</a:t>
            </a:r>
            <a:br>
              <a:rPr lang="en-US" sz="2000" dirty="0"/>
            </a:br>
            <a:r>
              <a:rPr lang="en-US" sz="2000" dirty="0"/>
              <a:t>so how does a computer "know" whether it's</a:t>
            </a:r>
          </a:p>
          <a:p>
            <a:pPr algn="ctr"/>
            <a:r>
              <a:rPr lang="en-US" sz="2000" dirty="0"/>
              <a:t>doing signed or unsigned addition?</a:t>
            </a:r>
          </a:p>
        </p:txBody>
      </p:sp>
      <p:sp>
        <p:nvSpPr>
          <p:cNvPr id="45" name="TextBox 44"/>
          <p:cNvSpPr txBox="1"/>
          <p:nvPr/>
        </p:nvSpPr>
        <p:spPr>
          <a:xfrm>
            <a:off x="6445935" y="3844034"/>
            <a:ext cx="1783665" cy="400110"/>
          </a:xfrm>
          <a:prstGeom prst="rect">
            <a:avLst/>
          </a:prstGeom>
          <a:noFill/>
        </p:spPr>
        <p:txBody>
          <a:bodyPr wrap="square" rtlCol="0">
            <a:spAutoFit/>
          </a:bodyPr>
          <a:lstStyle/>
          <a:p>
            <a:pPr algn="r"/>
            <a:r>
              <a:rPr lang="en-US" sz="2000" i="1" dirty="0">
                <a:solidFill>
                  <a:schemeClr val="bg1">
                    <a:lumMod val="50000"/>
                  </a:schemeClr>
                </a:solidFill>
                <a:latin typeface="Segoe UI" charset="0"/>
                <a:ea typeface="Segoe UI" charset="0"/>
                <a:cs typeface="Segoe UI" charset="0"/>
              </a:rPr>
              <a:t>-8 + 4 + 1 is</a:t>
            </a:r>
            <a:r>
              <a:rPr lang="mr-IN" sz="2000" i="1" dirty="0">
                <a:solidFill>
                  <a:schemeClr val="bg1">
                    <a:lumMod val="50000"/>
                  </a:schemeClr>
                </a:solidFill>
                <a:latin typeface="Segoe UI" charset="0"/>
                <a:ea typeface="Segoe UI" charset="0"/>
                <a:cs typeface="Segoe UI" charset="0"/>
              </a:rPr>
              <a:t>…</a:t>
            </a:r>
            <a:endParaRPr lang="en-US" sz="2000" i="1" dirty="0">
              <a:solidFill>
                <a:schemeClr val="bg1">
                  <a:lumMod val="50000"/>
                </a:schemeClr>
              </a:solidFill>
              <a:latin typeface="Segoe UI" charset="0"/>
              <a:ea typeface="Segoe UI" charset="0"/>
              <a:cs typeface="Segoe UI" charset="0"/>
            </a:endParaRPr>
          </a:p>
        </p:txBody>
      </p:sp>
      <p:sp>
        <p:nvSpPr>
          <p:cNvPr id="46" name="TextBox 45"/>
          <p:cNvSpPr txBox="1"/>
          <p:nvPr/>
        </p:nvSpPr>
        <p:spPr>
          <a:xfrm>
            <a:off x="5044614" y="1618077"/>
            <a:ext cx="2362201" cy="430887"/>
          </a:xfrm>
          <a:prstGeom prst="rect">
            <a:avLst/>
          </a:prstGeom>
          <a:noFill/>
        </p:spPr>
        <p:txBody>
          <a:bodyPr wrap="square" rtlCol="0">
            <a:spAutoFit/>
          </a:bodyPr>
          <a:lstStyle/>
          <a:p>
            <a:pPr algn="ctr"/>
            <a:r>
              <a:rPr lang="en-US" sz="2200" b="1" dirty="0"/>
              <a:t>Signed</a:t>
            </a:r>
          </a:p>
        </p:txBody>
      </p:sp>
      <p:sp>
        <p:nvSpPr>
          <p:cNvPr id="47" name="TextBox 46"/>
          <p:cNvSpPr txBox="1"/>
          <p:nvPr/>
        </p:nvSpPr>
        <p:spPr>
          <a:xfrm>
            <a:off x="914399" y="1618077"/>
            <a:ext cx="2362201" cy="430887"/>
          </a:xfrm>
          <a:prstGeom prst="rect">
            <a:avLst/>
          </a:prstGeom>
          <a:noFill/>
        </p:spPr>
        <p:txBody>
          <a:bodyPr wrap="square" rtlCol="0">
            <a:spAutoFit/>
          </a:bodyPr>
          <a:lstStyle/>
          <a:p>
            <a:pPr algn="ctr"/>
            <a:r>
              <a:rPr lang="en-US" sz="2200" b="1" dirty="0"/>
              <a:t>Unsigned</a:t>
            </a:r>
          </a:p>
        </p:txBody>
      </p:sp>
      <p:cxnSp>
        <p:nvCxnSpPr>
          <p:cNvPr id="10" name="Straight Connector 9"/>
          <p:cNvCxnSpPr/>
          <p:nvPr/>
        </p:nvCxnSpPr>
        <p:spPr>
          <a:xfrm>
            <a:off x="3886200" y="2046945"/>
            <a:ext cx="0" cy="209078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2" name="TextBox 61"/>
          <p:cNvSpPr txBox="1"/>
          <p:nvPr/>
        </p:nvSpPr>
        <p:spPr>
          <a:xfrm>
            <a:off x="6467294" y="4286190"/>
            <a:ext cx="1879041" cy="400110"/>
          </a:xfrm>
          <a:prstGeom prst="rect">
            <a:avLst/>
          </a:prstGeom>
          <a:noFill/>
        </p:spPr>
        <p:txBody>
          <a:bodyPr wrap="none" rtlCol="0">
            <a:spAutoFit/>
          </a:bodyPr>
          <a:lstStyle/>
          <a:p>
            <a:pPr algn="ctr"/>
            <a:r>
              <a:rPr lang="en-US" sz="2000" dirty="0"/>
              <a:t>it Just Works™.</a:t>
            </a:r>
          </a:p>
        </p:txBody>
      </p:sp>
    </p:spTree>
    <p:extLst>
      <p:ext uri="{BB962C8B-B14F-4D97-AF65-F5344CB8AC3E}">
        <p14:creationId xmlns:p14="http://schemas.microsoft.com/office/powerpoint/2010/main" val="63992341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6"/>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52"/>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46"/>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10"/>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9"/>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8"/>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42"/>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7"/>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5"/>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26"/>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45"/>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62"/>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6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7" grpId="0"/>
      <p:bldP spid="16" grpId="0"/>
      <p:bldP spid="17" grpId="0"/>
      <p:bldP spid="18" grpId="0"/>
      <p:bldP spid="25" grpId="0"/>
      <p:bldP spid="26" grpId="0"/>
      <p:bldP spid="27" grpId="0"/>
      <p:bldP spid="28" grpId="0"/>
      <p:bldP spid="30" grpId="0" animBg="1"/>
      <p:bldP spid="52" grpId="0"/>
      <p:bldP spid="60" grpId="0"/>
      <p:bldP spid="45" grpId="0"/>
      <p:bldP spid="46" grpId="0"/>
      <p:bldP spid="47" grpId="0"/>
      <p:bldP spid="6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is-IS"/>
              <a:t>CS447</a:t>
            </a:r>
            <a:endParaRPr lang="en-US"/>
          </a:p>
        </p:txBody>
      </p:sp>
      <p:sp>
        <p:nvSpPr>
          <p:cNvPr id="4" name="Slide Number Placeholder 3"/>
          <p:cNvSpPr>
            <a:spLocks noGrp="1"/>
          </p:cNvSpPr>
          <p:nvPr>
            <p:ph type="sldNum" sz="quarter" idx="12"/>
          </p:nvPr>
        </p:nvSpPr>
        <p:spPr/>
        <p:txBody>
          <a:bodyPr/>
          <a:lstStyle/>
          <a:p>
            <a:fld id="{3552B95B-556F-44BD-91A5-D80C1B9E2BB3}" type="slidenum">
              <a:rPr lang="en-US" smtClean="0"/>
              <a:pPr/>
              <a:t>21</a:t>
            </a:fld>
            <a:endParaRPr lang="en-US"/>
          </a:p>
        </p:txBody>
      </p:sp>
      <p:sp>
        <p:nvSpPr>
          <p:cNvPr id="5" name="TextBox 4"/>
          <p:cNvSpPr txBox="1"/>
          <p:nvPr/>
        </p:nvSpPr>
        <p:spPr>
          <a:xfrm>
            <a:off x="1413123" y="2134225"/>
            <a:ext cx="6317755" cy="1446550"/>
          </a:xfrm>
          <a:prstGeom prst="rect">
            <a:avLst/>
          </a:prstGeom>
          <a:noFill/>
        </p:spPr>
        <p:txBody>
          <a:bodyPr wrap="none" rtlCol="0">
            <a:spAutoFit/>
          </a:bodyPr>
          <a:lstStyle/>
          <a:p>
            <a:r>
              <a:rPr lang="en-US" sz="8800" b="1" i="1" dirty="0"/>
              <a:t>IT DOESN'T</a:t>
            </a:r>
          </a:p>
        </p:txBody>
      </p:sp>
    </p:spTree>
    <p:extLst>
      <p:ext uri="{BB962C8B-B14F-4D97-AF65-F5344CB8AC3E}">
        <p14:creationId xmlns:p14="http://schemas.microsoft.com/office/powerpoint/2010/main" val="431492709"/>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It's up to you!</a:t>
            </a:r>
          </a:p>
        </p:txBody>
      </p:sp>
      <p:sp>
        <p:nvSpPr>
          <p:cNvPr id="3" name="Content Placeholder 2"/>
          <p:cNvSpPr>
            <a:spLocks noGrp="1"/>
          </p:cNvSpPr>
          <p:nvPr>
            <p:ph idx="1"/>
          </p:nvPr>
        </p:nvSpPr>
        <p:spPr/>
        <p:txBody>
          <a:bodyPr/>
          <a:lstStyle/>
          <a:p>
            <a:r>
              <a:rPr lang="en-US" dirty="0"/>
              <a:t>the computer only knows </a:t>
            </a:r>
            <a:r>
              <a:rPr lang="en-US" b="1" dirty="0"/>
              <a:t>one way </a:t>
            </a:r>
            <a:r>
              <a:rPr lang="en-US" dirty="0"/>
              <a:t>to add numbers together.</a:t>
            </a:r>
          </a:p>
          <a:p>
            <a:r>
              <a:rPr lang="en-US" dirty="0"/>
              <a:t>the </a:t>
            </a:r>
            <a:r>
              <a:rPr lang="en-US" i="1" dirty="0"/>
              <a:t>meaning</a:t>
            </a:r>
            <a:r>
              <a:rPr lang="en-US" dirty="0"/>
              <a:t> or </a:t>
            </a:r>
            <a:r>
              <a:rPr lang="en-US" i="1" dirty="0"/>
              <a:t>interpretation</a:t>
            </a:r>
            <a:r>
              <a:rPr lang="en-US" dirty="0"/>
              <a:t> of the inputs and output of the addition are decided by </a:t>
            </a:r>
            <a:r>
              <a:rPr lang="en-US" b="1" dirty="0"/>
              <a:t>you, the programmer.</a:t>
            </a:r>
          </a:p>
          <a:p>
            <a:r>
              <a:rPr lang="en-US" dirty="0"/>
              <a:t>in languages where you have signed and unsigned integers (e.g. C), you make this decision by choosing the </a:t>
            </a:r>
            <a:r>
              <a:rPr lang="en-US" b="1" dirty="0"/>
              <a:t>type of the variable:</a:t>
            </a:r>
          </a:p>
          <a:p>
            <a:pPr marL="774383" lvl="3" indent="0">
              <a:buNone/>
            </a:pPr>
            <a:r>
              <a:rPr lang="en-US" b="1" dirty="0" err="1">
                <a:solidFill>
                  <a:srgbClr val="FF0000"/>
                </a:solidFill>
                <a:latin typeface="Consolas" panose="020B0609020204030204" pitchFamily="49" charset="0"/>
                <a:cs typeface="Consolas" panose="020B0609020204030204" pitchFamily="49" charset="0"/>
              </a:rPr>
              <a:t>int</a:t>
            </a:r>
            <a:r>
              <a:rPr lang="en-US" b="1" dirty="0">
                <a:latin typeface="Consolas" panose="020B0609020204030204" pitchFamily="49" charset="0"/>
                <a:cs typeface="Consolas" panose="020B0609020204030204" pitchFamily="49" charset="0"/>
              </a:rPr>
              <a:t> x = -</a:t>
            </a:r>
            <a:r>
              <a:rPr lang="en-US" b="1" dirty="0">
                <a:solidFill>
                  <a:schemeClr val="accent3">
                    <a:lumMod val="75000"/>
                  </a:schemeClr>
                </a:solidFill>
                <a:latin typeface="Consolas" panose="020B0609020204030204" pitchFamily="49" charset="0"/>
                <a:cs typeface="Consolas" panose="020B0609020204030204" pitchFamily="49" charset="0"/>
              </a:rPr>
              <a:t>5</a:t>
            </a:r>
            <a:r>
              <a:rPr lang="en-US" b="1" dirty="0">
                <a:latin typeface="Consolas" panose="020B0609020204030204" pitchFamily="49" charset="0"/>
                <a:cs typeface="Consolas" panose="020B0609020204030204" pitchFamily="49" charset="0"/>
              </a:rPr>
              <a:t>;</a:t>
            </a:r>
          </a:p>
          <a:p>
            <a:pPr marL="774383" lvl="3" indent="0">
              <a:buNone/>
            </a:pPr>
            <a:r>
              <a:rPr lang="en-US" b="1" dirty="0">
                <a:solidFill>
                  <a:srgbClr val="FF0000"/>
                </a:solidFill>
                <a:latin typeface="Consolas" panose="020B0609020204030204" pitchFamily="49" charset="0"/>
                <a:cs typeface="Consolas" panose="020B0609020204030204" pitchFamily="49" charset="0"/>
              </a:rPr>
              <a:t>unsigned </a:t>
            </a:r>
            <a:r>
              <a:rPr lang="en-US" b="1" dirty="0" err="1">
                <a:solidFill>
                  <a:srgbClr val="FF0000"/>
                </a:solidFill>
                <a:latin typeface="Consolas" panose="020B0609020204030204" pitchFamily="49" charset="0"/>
                <a:cs typeface="Consolas" panose="020B0609020204030204" pitchFamily="49" charset="0"/>
              </a:rPr>
              <a:t>int</a:t>
            </a:r>
            <a:r>
              <a:rPr lang="en-US" b="1" dirty="0">
                <a:solidFill>
                  <a:srgbClr val="FF0000"/>
                </a:solidFill>
                <a:latin typeface="Consolas" panose="020B0609020204030204" pitchFamily="49" charset="0"/>
                <a:cs typeface="Consolas" panose="020B0609020204030204" pitchFamily="49" charset="0"/>
              </a:rPr>
              <a:t> </a:t>
            </a:r>
            <a:r>
              <a:rPr lang="en-US" b="1" dirty="0">
                <a:latin typeface="Consolas" panose="020B0609020204030204" pitchFamily="49" charset="0"/>
                <a:cs typeface="Consolas" panose="020B0609020204030204" pitchFamily="49" charset="0"/>
              </a:rPr>
              <a:t>y = </a:t>
            </a:r>
            <a:r>
              <a:rPr lang="en-US" b="1" dirty="0">
                <a:solidFill>
                  <a:schemeClr val="accent3">
                    <a:lumMod val="75000"/>
                  </a:schemeClr>
                </a:solidFill>
                <a:latin typeface="Consolas" panose="020B0609020204030204" pitchFamily="49" charset="0"/>
                <a:cs typeface="Consolas" panose="020B0609020204030204" pitchFamily="49" charset="0"/>
              </a:rPr>
              <a:t>20</a:t>
            </a:r>
            <a:r>
              <a:rPr lang="en-US" b="1" dirty="0">
                <a:latin typeface="Consolas" panose="020B0609020204030204" pitchFamily="49" charset="0"/>
                <a:cs typeface="Consolas" panose="020B0609020204030204" pitchFamily="49" charset="0"/>
              </a:rPr>
              <a:t>;</a:t>
            </a:r>
          </a:p>
          <a:p>
            <a:pPr lvl="1"/>
            <a:r>
              <a:rPr lang="en-US" dirty="0"/>
              <a:t>when these variables are printed, added, subtracted etc. they will be interpreted as signed or unsigned accordingly.</a:t>
            </a:r>
          </a:p>
        </p:txBody>
      </p:sp>
      <p:sp>
        <p:nvSpPr>
          <p:cNvPr id="4" name="Footer Placeholder 3"/>
          <p:cNvSpPr>
            <a:spLocks noGrp="1"/>
          </p:cNvSpPr>
          <p:nvPr>
            <p:ph type="ftr" sz="quarter" idx="11"/>
          </p:nvPr>
        </p:nvSpPr>
        <p:spPr/>
        <p:txBody>
          <a:bodyPr/>
          <a:lstStyle/>
          <a:p>
            <a:r>
              <a:rPr lang="is-IS"/>
              <a:t>CS447</a:t>
            </a:r>
            <a:endParaRPr lang="en-US"/>
          </a:p>
        </p:txBody>
      </p:sp>
      <p:sp>
        <p:nvSpPr>
          <p:cNvPr id="5" name="Slide Number Placeholder 4"/>
          <p:cNvSpPr>
            <a:spLocks noGrp="1"/>
          </p:cNvSpPr>
          <p:nvPr>
            <p:ph type="sldNum" sz="quarter" idx="12"/>
          </p:nvPr>
        </p:nvSpPr>
        <p:spPr/>
        <p:txBody>
          <a:bodyPr/>
          <a:lstStyle/>
          <a:p>
            <a:fld id="{3552B95B-556F-44BD-91A5-D80C1B9E2BB3}" type="slidenum">
              <a:rPr lang="en-US" smtClean="0"/>
              <a:pPr/>
              <a:t>22</a:t>
            </a:fld>
            <a:endParaRPr lang="en-US"/>
          </a:p>
        </p:txBody>
      </p:sp>
    </p:spTree>
    <p:extLst>
      <p:ext uri="{BB962C8B-B14F-4D97-AF65-F5344CB8AC3E}">
        <p14:creationId xmlns:p14="http://schemas.microsoft.com/office/powerpoint/2010/main" val="4162543273"/>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Subtraction</a:t>
            </a:r>
          </a:p>
        </p:txBody>
      </p:sp>
      <p:sp>
        <p:nvSpPr>
          <p:cNvPr id="3" name="Content Placeholder 2"/>
          <p:cNvSpPr>
            <a:spLocks noGrp="1"/>
          </p:cNvSpPr>
          <p:nvPr>
            <p:ph idx="1"/>
          </p:nvPr>
        </p:nvSpPr>
        <p:spPr>
          <a:xfrm>
            <a:off x="152400" y="495301"/>
            <a:ext cx="8991600" cy="1519308"/>
          </a:xfrm>
        </p:spPr>
        <p:txBody>
          <a:bodyPr/>
          <a:lstStyle/>
          <a:p>
            <a:r>
              <a:rPr lang="en-US" dirty="0"/>
              <a:t>is subtraction </a:t>
            </a:r>
            <a:r>
              <a:rPr lang="en-US" i="1" dirty="0"/>
              <a:t>really</a:t>
            </a:r>
            <a:r>
              <a:rPr lang="en-US" dirty="0"/>
              <a:t> that different from addition?</a:t>
            </a:r>
          </a:p>
          <a:p>
            <a:pPr lvl="1"/>
            <a:r>
              <a:rPr lang="en-US" b="1" dirty="0">
                <a:latin typeface="Consolas" panose="020B0609020204030204" pitchFamily="49" charset="0"/>
                <a:cs typeface="Consolas" panose="020B0609020204030204" pitchFamily="49" charset="0"/>
              </a:rPr>
              <a:t>x - y == x + -y</a:t>
            </a:r>
          </a:p>
          <a:p>
            <a:pPr lvl="1"/>
            <a:r>
              <a:rPr lang="en-US" dirty="0"/>
              <a:t>and in two's complement, </a:t>
            </a:r>
            <a:r>
              <a:rPr lang="en-US" b="1" dirty="0">
                <a:latin typeface="Consolas" panose="020B0609020204030204" pitchFamily="49" charset="0"/>
                <a:cs typeface="Consolas" panose="020B0609020204030204" pitchFamily="49" charset="0"/>
              </a:rPr>
              <a:t>-y == flip(y) + 1</a:t>
            </a:r>
            <a:r>
              <a:rPr lang="en-US" dirty="0"/>
              <a:t>, so…</a:t>
            </a:r>
          </a:p>
          <a:p>
            <a:r>
              <a:rPr lang="en-US" b="1" dirty="0">
                <a:solidFill>
                  <a:srgbClr val="FF0000"/>
                </a:solidFill>
                <a:latin typeface="Consolas" panose="020B0609020204030204" pitchFamily="49" charset="0"/>
                <a:cs typeface="Consolas" panose="020B0609020204030204" pitchFamily="49" charset="0"/>
              </a:rPr>
              <a:t>x - y == x + (flip(y) + 1)</a:t>
            </a:r>
          </a:p>
        </p:txBody>
      </p:sp>
      <p:sp>
        <p:nvSpPr>
          <p:cNvPr id="4" name="Footer Placeholder 3"/>
          <p:cNvSpPr>
            <a:spLocks noGrp="1"/>
          </p:cNvSpPr>
          <p:nvPr>
            <p:ph type="ftr" sz="quarter" idx="11"/>
          </p:nvPr>
        </p:nvSpPr>
        <p:spPr/>
        <p:txBody>
          <a:bodyPr/>
          <a:lstStyle/>
          <a:p>
            <a:r>
              <a:rPr lang="is-IS"/>
              <a:t>CS447</a:t>
            </a:r>
            <a:endParaRPr lang="en-US"/>
          </a:p>
        </p:txBody>
      </p:sp>
      <p:sp>
        <p:nvSpPr>
          <p:cNvPr id="5" name="Slide Number Placeholder 4"/>
          <p:cNvSpPr>
            <a:spLocks noGrp="1"/>
          </p:cNvSpPr>
          <p:nvPr>
            <p:ph type="sldNum" sz="quarter" idx="12"/>
          </p:nvPr>
        </p:nvSpPr>
        <p:spPr/>
        <p:txBody>
          <a:bodyPr/>
          <a:lstStyle/>
          <a:p>
            <a:fld id="{3552B95B-556F-44BD-91A5-D80C1B9E2BB3}" type="slidenum">
              <a:rPr lang="en-US" smtClean="0"/>
              <a:pPr/>
              <a:t>23</a:t>
            </a:fld>
            <a:endParaRPr lang="en-US"/>
          </a:p>
        </p:txBody>
      </p:sp>
      <p:sp>
        <p:nvSpPr>
          <p:cNvPr id="11" name="TextBox 10"/>
          <p:cNvSpPr txBox="1"/>
          <p:nvPr/>
        </p:nvSpPr>
        <p:spPr>
          <a:xfrm>
            <a:off x="1425333" y="2143123"/>
            <a:ext cx="838200" cy="1754326"/>
          </a:xfrm>
          <a:prstGeom prst="rect">
            <a:avLst/>
          </a:prstGeom>
          <a:noFill/>
        </p:spPr>
        <p:txBody>
          <a:bodyPr wrap="square" rtlCol="0">
            <a:spAutoFit/>
          </a:bodyPr>
          <a:lstStyle/>
          <a:p>
            <a:pPr algn="r"/>
            <a:r>
              <a:rPr lang="en-US" sz="3600" b="1" dirty="0">
                <a:latin typeface="Consolas" charset="0"/>
                <a:ea typeface="Consolas" charset="0"/>
                <a:cs typeface="Consolas" charset="0"/>
              </a:rPr>
              <a:t>7</a:t>
            </a:r>
          </a:p>
          <a:p>
            <a:pPr algn="r"/>
            <a:r>
              <a:rPr lang="en-US" sz="3600" b="1" u="sng" dirty="0">
                <a:latin typeface="Consolas" charset="0"/>
                <a:ea typeface="Consolas" charset="0"/>
                <a:cs typeface="Consolas" charset="0"/>
              </a:rPr>
              <a:t>-4</a:t>
            </a:r>
          </a:p>
          <a:p>
            <a:pPr algn="r"/>
            <a:r>
              <a:rPr lang="en-US" sz="3600" b="1" dirty="0">
                <a:latin typeface="Consolas" charset="0"/>
                <a:ea typeface="Consolas" charset="0"/>
                <a:cs typeface="Consolas" charset="0"/>
              </a:rPr>
              <a:t>3</a:t>
            </a:r>
          </a:p>
        </p:txBody>
      </p:sp>
      <p:sp>
        <p:nvSpPr>
          <p:cNvPr id="13" name="TextBox 12"/>
          <p:cNvSpPr txBox="1"/>
          <p:nvPr/>
        </p:nvSpPr>
        <p:spPr>
          <a:xfrm>
            <a:off x="5562600" y="2139668"/>
            <a:ext cx="1562100" cy="1200329"/>
          </a:xfrm>
          <a:prstGeom prst="rect">
            <a:avLst/>
          </a:prstGeom>
          <a:noFill/>
        </p:spPr>
        <p:txBody>
          <a:bodyPr wrap="square" rtlCol="0">
            <a:spAutoFit/>
          </a:bodyPr>
          <a:lstStyle/>
          <a:p>
            <a:r>
              <a:rPr lang="en-US" sz="3600" b="1" dirty="0">
                <a:latin typeface="Consolas" charset="0"/>
                <a:ea typeface="Consolas" charset="0"/>
                <a:cs typeface="Consolas" charset="0"/>
              </a:rPr>
              <a:t> 0111</a:t>
            </a:r>
          </a:p>
          <a:p>
            <a:r>
              <a:rPr lang="en-US" sz="3600" b="1" u="sng" dirty="0">
                <a:latin typeface="Consolas" charset="0"/>
                <a:ea typeface="Consolas" charset="0"/>
                <a:cs typeface="Consolas" charset="0"/>
              </a:rPr>
              <a:t>+1100</a:t>
            </a:r>
          </a:p>
        </p:txBody>
      </p:sp>
      <p:sp>
        <p:nvSpPr>
          <p:cNvPr id="14" name="TextBox 13"/>
          <p:cNvSpPr txBox="1"/>
          <p:nvPr/>
        </p:nvSpPr>
        <p:spPr>
          <a:xfrm>
            <a:off x="5829300" y="3237146"/>
            <a:ext cx="1676400" cy="646331"/>
          </a:xfrm>
          <a:prstGeom prst="rect">
            <a:avLst/>
          </a:prstGeom>
          <a:noFill/>
        </p:spPr>
        <p:txBody>
          <a:bodyPr wrap="square" rtlCol="0">
            <a:spAutoFit/>
          </a:bodyPr>
          <a:lstStyle/>
          <a:p>
            <a:r>
              <a:rPr lang="en-US" sz="3600" b="1" dirty="0">
                <a:latin typeface="Consolas" charset="0"/>
                <a:ea typeface="Consolas" charset="0"/>
                <a:cs typeface="Consolas" charset="0"/>
              </a:rPr>
              <a:t>   1</a:t>
            </a:r>
          </a:p>
        </p:txBody>
      </p:sp>
      <p:sp>
        <p:nvSpPr>
          <p:cNvPr id="16" name="TextBox 15"/>
          <p:cNvSpPr txBox="1"/>
          <p:nvPr/>
        </p:nvSpPr>
        <p:spPr>
          <a:xfrm>
            <a:off x="1082393" y="4693158"/>
            <a:ext cx="6894828" cy="769441"/>
          </a:xfrm>
          <a:prstGeom prst="rect">
            <a:avLst/>
          </a:prstGeom>
          <a:noFill/>
        </p:spPr>
        <p:txBody>
          <a:bodyPr wrap="square" rtlCol="0">
            <a:spAutoFit/>
          </a:bodyPr>
          <a:lstStyle/>
          <a:p>
            <a:pPr algn="ctr"/>
            <a:r>
              <a:rPr lang="en-US" sz="2200" dirty="0"/>
              <a:t>there’s a</a:t>
            </a:r>
            <a:r>
              <a:rPr lang="en-US" sz="2200" b="1" dirty="0"/>
              <a:t> carry out from the MSB, </a:t>
            </a:r>
            <a:r>
              <a:rPr lang="en-US" sz="2200" dirty="0"/>
              <a:t>but because the result is </a:t>
            </a:r>
            <a:r>
              <a:rPr lang="en-US" sz="2200" b="1" dirty="0"/>
              <a:t>truncated</a:t>
            </a:r>
            <a:r>
              <a:rPr lang="en-US" sz="2200" dirty="0"/>
              <a:t> back to 4 bits, it’s thrown out.</a:t>
            </a:r>
            <a:endParaRPr lang="en-US" sz="2200" b="1" dirty="0"/>
          </a:p>
        </p:txBody>
      </p:sp>
      <p:sp>
        <p:nvSpPr>
          <p:cNvPr id="17" name="TextBox 16"/>
          <p:cNvSpPr txBox="1"/>
          <p:nvPr/>
        </p:nvSpPr>
        <p:spPr>
          <a:xfrm>
            <a:off x="3915560" y="2143123"/>
            <a:ext cx="1037440" cy="1754326"/>
          </a:xfrm>
          <a:prstGeom prst="rect">
            <a:avLst/>
          </a:prstGeom>
          <a:noFill/>
        </p:spPr>
        <p:txBody>
          <a:bodyPr wrap="square" rtlCol="0">
            <a:spAutoFit/>
          </a:bodyPr>
          <a:lstStyle/>
          <a:p>
            <a:pPr algn="r"/>
            <a:r>
              <a:rPr lang="en-US" sz="3600" b="1" dirty="0">
                <a:latin typeface="Consolas" charset="0"/>
                <a:ea typeface="Consolas" charset="0"/>
                <a:cs typeface="Consolas" charset="0"/>
              </a:rPr>
              <a:t>7</a:t>
            </a:r>
          </a:p>
          <a:p>
            <a:pPr algn="r"/>
            <a:r>
              <a:rPr lang="en-US" sz="3600" b="1" u="sng" dirty="0">
                <a:latin typeface="Consolas" charset="0"/>
                <a:ea typeface="Consolas" charset="0"/>
                <a:cs typeface="Consolas" charset="0"/>
              </a:rPr>
              <a:t>+12</a:t>
            </a:r>
          </a:p>
          <a:p>
            <a:pPr algn="r"/>
            <a:r>
              <a:rPr lang="en-US" sz="3600" b="1" dirty="0">
                <a:latin typeface="Consolas" charset="0"/>
                <a:ea typeface="Consolas" charset="0"/>
                <a:cs typeface="Consolas" charset="0"/>
              </a:rPr>
              <a:t>3</a:t>
            </a:r>
          </a:p>
        </p:txBody>
      </p:sp>
      <p:sp>
        <p:nvSpPr>
          <p:cNvPr id="19" name="Right Arrow 18"/>
          <p:cNvSpPr/>
          <p:nvPr/>
        </p:nvSpPr>
        <p:spPr>
          <a:xfrm>
            <a:off x="2831068" y="2722172"/>
            <a:ext cx="990600" cy="762000"/>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dirty="0"/>
              <a:t>=</a:t>
            </a:r>
          </a:p>
        </p:txBody>
      </p:sp>
      <p:sp>
        <p:nvSpPr>
          <p:cNvPr id="7" name="Oval 6"/>
          <p:cNvSpPr/>
          <p:nvPr/>
        </p:nvSpPr>
        <p:spPr>
          <a:xfrm>
            <a:off x="5562600" y="1965528"/>
            <a:ext cx="342900" cy="36933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906214" y="3903597"/>
            <a:ext cx="7247186" cy="769441"/>
          </a:xfrm>
          <a:prstGeom prst="rect">
            <a:avLst/>
          </a:prstGeom>
          <a:noFill/>
        </p:spPr>
        <p:txBody>
          <a:bodyPr wrap="square" rtlCol="0">
            <a:spAutoFit/>
          </a:bodyPr>
          <a:lstStyle/>
          <a:p>
            <a:pPr algn="ctr"/>
            <a:r>
              <a:rPr lang="en-US" sz="2200" dirty="0"/>
              <a:t>this is typically how computers do it, since we can </a:t>
            </a:r>
            <a:r>
              <a:rPr lang="en-US" sz="2200" b="1" dirty="0"/>
              <a:t>reuse</a:t>
            </a:r>
            <a:r>
              <a:rPr lang="en-US" sz="2200" dirty="0"/>
              <a:t> the same circuit for both addition and subtraction.</a:t>
            </a:r>
          </a:p>
        </p:txBody>
      </p:sp>
      <p:sp>
        <p:nvSpPr>
          <p:cNvPr id="24" name="TextBox 23">
            <a:extLst>
              <a:ext uri="{FF2B5EF4-FFF2-40B4-BE49-F238E27FC236}">
                <a16:creationId xmlns:a16="http://schemas.microsoft.com/office/drawing/2014/main" id="{9E4123D8-7B84-6144-8997-74F3402D83BD}"/>
              </a:ext>
            </a:extLst>
          </p:cNvPr>
          <p:cNvSpPr txBox="1"/>
          <p:nvPr/>
        </p:nvSpPr>
        <p:spPr>
          <a:xfrm>
            <a:off x="5848350" y="1965528"/>
            <a:ext cx="322636" cy="369332"/>
          </a:xfrm>
          <a:prstGeom prst="rect">
            <a:avLst/>
          </a:prstGeom>
          <a:noFill/>
        </p:spPr>
        <p:txBody>
          <a:bodyPr wrap="square" rtlCol="0">
            <a:spAutoFit/>
          </a:bodyPr>
          <a:lstStyle/>
          <a:p>
            <a:r>
              <a:rPr lang="en-US" sz="1800" i="1" dirty="0">
                <a:latin typeface="Consolas" charset="0"/>
                <a:ea typeface="Consolas" charset="0"/>
                <a:cs typeface="Consolas" charset="0"/>
              </a:rPr>
              <a:t>1</a:t>
            </a:r>
            <a:endParaRPr lang="en-US" sz="1800" i="1" dirty="0">
              <a:solidFill>
                <a:srgbClr val="FF0000"/>
              </a:solidFill>
              <a:latin typeface="Consolas" charset="0"/>
              <a:ea typeface="Consolas" charset="0"/>
              <a:cs typeface="Consolas" charset="0"/>
            </a:endParaRPr>
          </a:p>
        </p:txBody>
      </p:sp>
      <p:sp>
        <p:nvSpPr>
          <p:cNvPr id="27" name="TextBox 26">
            <a:extLst>
              <a:ext uri="{FF2B5EF4-FFF2-40B4-BE49-F238E27FC236}">
                <a16:creationId xmlns:a16="http://schemas.microsoft.com/office/drawing/2014/main" id="{428835E8-B460-7748-8A07-77430869CF0A}"/>
              </a:ext>
            </a:extLst>
          </p:cNvPr>
          <p:cNvSpPr txBox="1"/>
          <p:nvPr/>
        </p:nvSpPr>
        <p:spPr>
          <a:xfrm>
            <a:off x="5600700" y="1965528"/>
            <a:ext cx="322636" cy="369332"/>
          </a:xfrm>
          <a:prstGeom prst="rect">
            <a:avLst/>
          </a:prstGeom>
          <a:noFill/>
        </p:spPr>
        <p:txBody>
          <a:bodyPr wrap="square" rtlCol="0">
            <a:spAutoFit/>
          </a:bodyPr>
          <a:lstStyle/>
          <a:p>
            <a:r>
              <a:rPr lang="en-US" sz="1800" i="1" dirty="0">
                <a:latin typeface="Consolas" charset="0"/>
                <a:ea typeface="Consolas" charset="0"/>
                <a:cs typeface="Consolas" charset="0"/>
              </a:rPr>
              <a:t>1</a:t>
            </a:r>
            <a:endParaRPr lang="en-US" sz="1800" i="1" dirty="0">
              <a:solidFill>
                <a:srgbClr val="FF0000"/>
              </a:solidFill>
              <a:latin typeface="Consolas" charset="0"/>
              <a:ea typeface="Consolas" charset="0"/>
              <a:cs typeface="Consolas" charset="0"/>
            </a:endParaRPr>
          </a:p>
        </p:txBody>
      </p:sp>
      <p:sp>
        <p:nvSpPr>
          <p:cNvPr id="29" name="TextBox 28">
            <a:extLst>
              <a:ext uri="{FF2B5EF4-FFF2-40B4-BE49-F238E27FC236}">
                <a16:creationId xmlns:a16="http://schemas.microsoft.com/office/drawing/2014/main" id="{188DFD5A-046C-6E4A-A518-70AB51238E8C}"/>
              </a:ext>
            </a:extLst>
          </p:cNvPr>
          <p:cNvSpPr txBox="1"/>
          <p:nvPr/>
        </p:nvSpPr>
        <p:spPr>
          <a:xfrm>
            <a:off x="6343650" y="3237146"/>
            <a:ext cx="408361" cy="646331"/>
          </a:xfrm>
          <a:prstGeom prst="rect">
            <a:avLst/>
          </a:prstGeom>
          <a:noFill/>
        </p:spPr>
        <p:txBody>
          <a:bodyPr wrap="square" rtlCol="0">
            <a:spAutoFit/>
          </a:bodyPr>
          <a:lstStyle/>
          <a:p>
            <a:r>
              <a:rPr lang="en-US" sz="3600" b="1" dirty="0">
                <a:latin typeface="Consolas" charset="0"/>
                <a:ea typeface="Consolas" charset="0"/>
                <a:cs typeface="Consolas" charset="0"/>
              </a:rPr>
              <a:t>1</a:t>
            </a:r>
          </a:p>
        </p:txBody>
      </p:sp>
      <p:sp>
        <p:nvSpPr>
          <p:cNvPr id="30" name="TextBox 29">
            <a:extLst>
              <a:ext uri="{FF2B5EF4-FFF2-40B4-BE49-F238E27FC236}">
                <a16:creationId xmlns:a16="http://schemas.microsoft.com/office/drawing/2014/main" id="{0C11B787-DDF8-DE4F-B2D1-A43B5D6119E8}"/>
              </a:ext>
            </a:extLst>
          </p:cNvPr>
          <p:cNvSpPr txBox="1"/>
          <p:nvPr/>
        </p:nvSpPr>
        <p:spPr>
          <a:xfrm>
            <a:off x="6076950" y="3237146"/>
            <a:ext cx="408361" cy="646331"/>
          </a:xfrm>
          <a:prstGeom prst="rect">
            <a:avLst/>
          </a:prstGeom>
          <a:noFill/>
        </p:spPr>
        <p:txBody>
          <a:bodyPr wrap="square" rtlCol="0">
            <a:spAutoFit/>
          </a:bodyPr>
          <a:lstStyle/>
          <a:p>
            <a:r>
              <a:rPr lang="en-US" sz="3600" b="1" dirty="0">
                <a:latin typeface="Consolas" charset="0"/>
                <a:ea typeface="Consolas" charset="0"/>
                <a:cs typeface="Consolas" charset="0"/>
              </a:rPr>
              <a:t>0</a:t>
            </a:r>
          </a:p>
        </p:txBody>
      </p:sp>
      <p:sp>
        <p:nvSpPr>
          <p:cNvPr id="31" name="TextBox 30">
            <a:extLst>
              <a:ext uri="{FF2B5EF4-FFF2-40B4-BE49-F238E27FC236}">
                <a16:creationId xmlns:a16="http://schemas.microsoft.com/office/drawing/2014/main" id="{E9455842-90BE-0344-961E-1677065A7364}"/>
              </a:ext>
            </a:extLst>
          </p:cNvPr>
          <p:cNvSpPr txBox="1"/>
          <p:nvPr/>
        </p:nvSpPr>
        <p:spPr>
          <a:xfrm>
            <a:off x="5829300" y="3237146"/>
            <a:ext cx="408361" cy="646331"/>
          </a:xfrm>
          <a:prstGeom prst="rect">
            <a:avLst/>
          </a:prstGeom>
          <a:noFill/>
        </p:spPr>
        <p:txBody>
          <a:bodyPr wrap="square" rtlCol="0">
            <a:spAutoFit/>
          </a:bodyPr>
          <a:lstStyle/>
          <a:p>
            <a:r>
              <a:rPr lang="en-US" sz="3600" b="1" dirty="0">
                <a:latin typeface="Consolas" charset="0"/>
                <a:ea typeface="Consolas" charset="0"/>
                <a:cs typeface="Consolas" charset="0"/>
              </a:rPr>
              <a:t>0</a:t>
            </a:r>
          </a:p>
        </p:txBody>
      </p:sp>
      <p:sp>
        <p:nvSpPr>
          <p:cNvPr id="35" name="TextBox 34">
            <a:extLst>
              <a:ext uri="{FF2B5EF4-FFF2-40B4-BE49-F238E27FC236}">
                <a16:creationId xmlns:a16="http://schemas.microsoft.com/office/drawing/2014/main" id="{920F4FE7-50FC-D848-ADBA-67D8BB4BB5AF}"/>
              </a:ext>
            </a:extLst>
          </p:cNvPr>
          <p:cNvSpPr txBox="1"/>
          <p:nvPr/>
        </p:nvSpPr>
        <p:spPr>
          <a:xfrm>
            <a:off x="2407335" y="2021945"/>
            <a:ext cx="1783665" cy="707886"/>
          </a:xfrm>
          <a:prstGeom prst="rect">
            <a:avLst/>
          </a:prstGeom>
          <a:noFill/>
        </p:spPr>
        <p:txBody>
          <a:bodyPr wrap="square" rtlCol="0">
            <a:spAutoFit/>
          </a:bodyPr>
          <a:lstStyle/>
          <a:p>
            <a:pPr algn="ctr"/>
            <a:r>
              <a:rPr lang="en-US" sz="2000" i="1" dirty="0">
                <a:solidFill>
                  <a:schemeClr val="bg1">
                    <a:lumMod val="50000"/>
                  </a:schemeClr>
                </a:solidFill>
                <a:latin typeface="Segoe UI" charset="0"/>
                <a:ea typeface="Segoe UI" charset="0"/>
                <a:cs typeface="Segoe UI" charset="0"/>
              </a:rPr>
              <a:t>assuming 4-bit numbers…</a:t>
            </a:r>
          </a:p>
        </p:txBody>
      </p:sp>
    </p:spTree>
    <p:extLst>
      <p:ext uri="{BB962C8B-B14F-4D97-AF65-F5344CB8AC3E}">
        <p14:creationId xmlns:p14="http://schemas.microsoft.com/office/powerpoint/2010/main" val="166950992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9"/>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0"/>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4"/>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31"/>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7"/>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1"/>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6"/>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0"/>
      <p:bldP spid="14" grpId="0"/>
      <p:bldP spid="16" grpId="0"/>
      <p:bldP spid="17" grpId="0"/>
      <p:bldP spid="19" grpId="0" animBg="1"/>
      <p:bldP spid="7" grpId="0" animBg="1"/>
      <p:bldP spid="21" grpId="0"/>
      <p:bldP spid="24" grpId="0"/>
      <p:bldP spid="27" grpId="0"/>
      <p:bldP spid="29" grpId="0"/>
      <p:bldP spid="30" grpId="0"/>
      <p:bldP spid="31" grpId="0"/>
      <p:bldP spid="35"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73B6BE-094B-5541-85BE-AB1503A1884F}"/>
              </a:ext>
            </a:extLst>
          </p:cNvPr>
          <p:cNvSpPr>
            <a:spLocks noGrp="1"/>
          </p:cNvSpPr>
          <p:nvPr>
            <p:ph type="title"/>
          </p:nvPr>
        </p:nvSpPr>
        <p:spPr/>
        <p:txBody>
          <a:bodyPr/>
          <a:lstStyle/>
          <a:p>
            <a:r>
              <a:rPr lang="en-US" dirty="0"/>
              <a:t>What is two’s complement </a:t>
            </a:r>
            <a:r>
              <a:rPr lang="en-US" i="1" dirty="0"/>
              <a:t>doing,</a:t>
            </a:r>
            <a:r>
              <a:rPr lang="en-US" dirty="0"/>
              <a:t> anyway?</a:t>
            </a:r>
          </a:p>
        </p:txBody>
      </p:sp>
      <p:sp>
        <p:nvSpPr>
          <p:cNvPr id="3" name="Content Placeholder 2">
            <a:extLst>
              <a:ext uri="{FF2B5EF4-FFF2-40B4-BE49-F238E27FC236}">
                <a16:creationId xmlns:a16="http://schemas.microsoft.com/office/drawing/2014/main" id="{BC9E7957-797F-224A-A2E6-7F6F03CC30A2}"/>
              </a:ext>
            </a:extLst>
          </p:cNvPr>
          <p:cNvSpPr>
            <a:spLocks noGrp="1"/>
          </p:cNvSpPr>
          <p:nvPr>
            <p:ph idx="1"/>
          </p:nvPr>
        </p:nvSpPr>
        <p:spPr>
          <a:xfrm>
            <a:off x="152400" y="495302"/>
            <a:ext cx="8991600" cy="1516798"/>
          </a:xfrm>
        </p:spPr>
        <p:txBody>
          <a:bodyPr/>
          <a:lstStyle/>
          <a:p>
            <a:r>
              <a:rPr lang="en-US" dirty="0"/>
              <a:t>on the previous slide, we saw that </a:t>
            </a:r>
            <a:r>
              <a:rPr lang="en-US" b="1" dirty="0"/>
              <a:t>in 4-bit arithmetic:</a:t>
            </a:r>
          </a:p>
          <a:p>
            <a:pPr lvl="1"/>
            <a:r>
              <a:rPr lang="en-US" dirty="0"/>
              <a:t>the two’s complement of 4 is 12, and</a:t>
            </a:r>
          </a:p>
          <a:p>
            <a:pPr lvl="1"/>
            <a:r>
              <a:rPr lang="en-US" dirty="0"/>
              <a:t>adding 12 </a:t>
            </a:r>
            <a:r>
              <a:rPr lang="en-US" i="1" dirty="0"/>
              <a:t>behaves the same way </a:t>
            </a:r>
            <a:r>
              <a:rPr lang="en-US" dirty="0"/>
              <a:t>as subtracting 4.</a:t>
            </a:r>
          </a:p>
          <a:p>
            <a:r>
              <a:rPr lang="en-US" dirty="0"/>
              <a:t>why? it all comes back to the number circle.</a:t>
            </a:r>
          </a:p>
        </p:txBody>
      </p:sp>
      <p:sp>
        <p:nvSpPr>
          <p:cNvPr id="4" name="Footer Placeholder 3">
            <a:extLst>
              <a:ext uri="{FF2B5EF4-FFF2-40B4-BE49-F238E27FC236}">
                <a16:creationId xmlns:a16="http://schemas.microsoft.com/office/drawing/2014/main" id="{6DE5388B-44CB-6648-85E5-6A7747383150}"/>
              </a:ext>
            </a:extLst>
          </p:cNvPr>
          <p:cNvSpPr>
            <a:spLocks noGrp="1"/>
          </p:cNvSpPr>
          <p:nvPr>
            <p:ph type="ftr" sz="quarter" idx="11"/>
          </p:nvPr>
        </p:nvSpPr>
        <p:spPr/>
        <p:txBody>
          <a:bodyPr/>
          <a:lstStyle/>
          <a:p>
            <a:r>
              <a:rPr lang="is-IS"/>
              <a:t>CS447</a:t>
            </a:r>
            <a:endParaRPr lang="en-US"/>
          </a:p>
        </p:txBody>
      </p:sp>
      <p:sp>
        <p:nvSpPr>
          <p:cNvPr id="5" name="Slide Number Placeholder 4">
            <a:extLst>
              <a:ext uri="{FF2B5EF4-FFF2-40B4-BE49-F238E27FC236}">
                <a16:creationId xmlns:a16="http://schemas.microsoft.com/office/drawing/2014/main" id="{04DCBB15-0417-5B43-B721-E591702A4D0A}"/>
              </a:ext>
            </a:extLst>
          </p:cNvPr>
          <p:cNvSpPr>
            <a:spLocks noGrp="1"/>
          </p:cNvSpPr>
          <p:nvPr>
            <p:ph type="sldNum" sz="quarter" idx="12"/>
          </p:nvPr>
        </p:nvSpPr>
        <p:spPr/>
        <p:txBody>
          <a:bodyPr/>
          <a:lstStyle/>
          <a:p>
            <a:fld id="{3552B95B-556F-44BD-91A5-D80C1B9E2BB3}" type="slidenum">
              <a:rPr lang="en-US" smtClean="0"/>
              <a:pPr/>
              <a:t>24</a:t>
            </a:fld>
            <a:endParaRPr lang="en-US"/>
          </a:p>
        </p:txBody>
      </p:sp>
      <p:grpSp>
        <p:nvGrpSpPr>
          <p:cNvPr id="7" name="Group 6">
            <a:extLst>
              <a:ext uri="{FF2B5EF4-FFF2-40B4-BE49-F238E27FC236}">
                <a16:creationId xmlns:a16="http://schemas.microsoft.com/office/drawing/2014/main" id="{5C4FF7E7-7C7E-3248-9E3D-6EC87753DCBA}"/>
              </a:ext>
            </a:extLst>
          </p:cNvPr>
          <p:cNvGrpSpPr/>
          <p:nvPr/>
        </p:nvGrpSpPr>
        <p:grpSpPr>
          <a:xfrm>
            <a:off x="304800" y="2095500"/>
            <a:ext cx="3020628" cy="2961564"/>
            <a:chOff x="583683" y="1841268"/>
            <a:chExt cx="3020628" cy="2961564"/>
          </a:xfrm>
        </p:grpSpPr>
        <p:sp>
          <p:nvSpPr>
            <p:cNvPr id="9" name="Oval 8">
              <a:extLst>
                <a:ext uri="{FF2B5EF4-FFF2-40B4-BE49-F238E27FC236}">
                  <a16:creationId xmlns:a16="http://schemas.microsoft.com/office/drawing/2014/main" id="{D8F8462F-5EA2-7D40-ABC7-8D47314ED476}"/>
                </a:ext>
              </a:extLst>
            </p:cNvPr>
            <p:cNvSpPr/>
            <p:nvPr/>
          </p:nvSpPr>
          <p:spPr>
            <a:xfrm>
              <a:off x="1062567" y="2225384"/>
              <a:ext cx="2133600" cy="2127761"/>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2208F5EF-F1E9-6B40-ACD3-682A428E8C04}"/>
                </a:ext>
              </a:extLst>
            </p:cNvPr>
            <p:cNvSpPr txBox="1"/>
            <p:nvPr/>
          </p:nvSpPr>
          <p:spPr>
            <a:xfrm>
              <a:off x="1948869" y="1841268"/>
              <a:ext cx="360996" cy="461665"/>
            </a:xfrm>
            <a:prstGeom prst="rect">
              <a:avLst/>
            </a:prstGeom>
            <a:noFill/>
          </p:spPr>
          <p:txBody>
            <a:bodyPr wrap="none" rtlCol="0">
              <a:spAutoFit/>
            </a:bodyPr>
            <a:lstStyle/>
            <a:p>
              <a:pPr algn="ctr"/>
              <a:r>
                <a:rPr lang="en-US" sz="2400" b="1" dirty="0">
                  <a:latin typeface="Consolas" charset="0"/>
                  <a:ea typeface="Consolas" charset="0"/>
                  <a:cs typeface="Consolas" charset="0"/>
                </a:rPr>
                <a:t>0</a:t>
              </a:r>
            </a:p>
          </p:txBody>
        </p:sp>
        <p:sp>
          <p:nvSpPr>
            <p:cNvPr id="11" name="TextBox 10">
              <a:extLst>
                <a:ext uri="{FF2B5EF4-FFF2-40B4-BE49-F238E27FC236}">
                  <a16:creationId xmlns:a16="http://schemas.microsoft.com/office/drawing/2014/main" id="{6EF65C0B-62BB-914F-844B-491FFF8AC6FD}"/>
                </a:ext>
              </a:extLst>
            </p:cNvPr>
            <p:cNvSpPr txBox="1"/>
            <p:nvPr/>
          </p:nvSpPr>
          <p:spPr>
            <a:xfrm>
              <a:off x="2438400" y="1896301"/>
              <a:ext cx="360996" cy="461665"/>
            </a:xfrm>
            <a:prstGeom prst="rect">
              <a:avLst/>
            </a:prstGeom>
            <a:noFill/>
          </p:spPr>
          <p:txBody>
            <a:bodyPr wrap="none" rtlCol="0">
              <a:spAutoFit/>
            </a:bodyPr>
            <a:lstStyle/>
            <a:p>
              <a:pPr algn="ctr"/>
              <a:r>
                <a:rPr lang="en-US" sz="2400" b="1" dirty="0">
                  <a:latin typeface="Consolas" charset="0"/>
                  <a:ea typeface="Consolas" charset="0"/>
                  <a:cs typeface="Consolas" charset="0"/>
                </a:rPr>
                <a:t>1</a:t>
              </a:r>
            </a:p>
          </p:txBody>
        </p:sp>
        <p:sp>
          <p:nvSpPr>
            <p:cNvPr id="12" name="TextBox 11">
              <a:extLst>
                <a:ext uri="{FF2B5EF4-FFF2-40B4-BE49-F238E27FC236}">
                  <a16:creationId xmlns:a16="http://schemas.microsoft.com/office/drawing/2014/main" id="{0607BCBC-D3BC-1943-A73D-78B3A37694F3}"/>
                </a:ext>
              </a:extLst>
            </p:cNvPr>
            <p:cNvSpPr txBox="1"/>
            <p:nvPr/>
          </p:nvSpPr>
          <p:spPr>
            <a:xfrm>
              <a:off x="2895600" y="2212568"/>
              <a:ext cx="360996" cy="461665"/>
            </a:xfrm>
            <a:prstGeom prst="rect">
              <a:avLst/>
            </a:prstGeom>
            <a:noFill/>
          </p:spPr>
          <p:txBody>
            <a:bodyPr wrap="none" rtlCol="0">
              <a:spAutoFit/>
            </a:bodyPr>
            <a:lstStyle/>
            <a:p>
              <a:pPr algn="ctr"/>
              <a:r>
                <a:rPr lang="en-US" sz="2400" b="1" dirty="0">
                  <a:latin typeface="Consolas" charset="0"/>
                  <a:ea typeface="Consolas" charset="0"/>
                  <a:cs typeface="Consolas" charset="0"/>
                </a:rPr>
                <a:t>2</a:t>
              </a:r>
            </a:p>
          </p:txBody>
        </p:sp>
        <p:sp>
          <p:nvSpPr>
            <p:cNvPr id="13" name="TextBox 12">
              <a:extLst>
                <a:ext uri="{FF2B5EF4-FFF2-40B4-BE49-F238E27FC236}">
                  <a16:creationId xmlns:a16="http://schemas.microsoft.com/office/drawing/2014/main" id="{71A71325-0988-7D47-8018-ECBA2D9D1CC8}"/>
                </a:ext>
              </a:extLst>
            </p:cNvPr>
            <p:cNvSpPr txBox="1"/>
            <p:nvPr/>
          </p:nvSpPr>
          <p:spPr>
            <a:xfrm>
              <a:off x="3160183" y="2607733"/>
              <a:ext cx="360996" cy="461665"/>
            </a:xfrm>
            <a:prstGeom prst="rect">
              <a:avLst/>
            </a:prstGeom>
            <a:noFill/>
          </p:spPr>
          <p:txBody>
            <a:bodyPr wrap="none" rtlCol="0">
              <a:spAutoFit/>
            </a:bodyPr>
            <a:lstStyle/>
            <a:p>
              <a:pPr algn="ctr"/>
              <a:r>
                <a:rPr lang="en-US" sz="2400" b="1" dirty="0">
                  <a:latin typeface="Consolas" charset="0"/>
                  <a:ea typeface="Consolas" charset="0"/>
                  <a:cs typeface="Consolas" charset="0"/>
                </a:rPr>
                <a:t>3</a:t>
              </a:r>
            </a:p>
          </p:txBody>
        </p:sp>
        <p:sp>
          <p:nvSpPr>
            <p:cNvPr id="14" name="TextBox 13">
              <a:extLst>
                <a:ext uri="{FF2B5EF4-FFF2-40B4-BE49-F238E27FC236}">
                  <a16:creationId xmlns:a16="http://schemas.microsoft.com/office/drawing/2014/main" id="{D6F4A39A-1E01-B34E-9F8A-423ABBAD6511}"/>
                </a:ext>
              </a:extLst>
            </p:cNvPr>
            <p:cNvSpPr txBox="1"/>
            <p:nvPr/>
          </p:nvSpPr>
          <p:spPr>
            <a:xfrm>
              <a:off x="3243315" y="3091636"/>
              <a:ext cx="360996" cy="461665"/>
            </a:xfrm>
            <a:prstGeom prst="rect">
              <a:avLst/>
            </a:prstGeom>
            <a:noFill/>
          </p:spPr>
          <p:txBody>
            <a:bodyPr wrap="none" rtlCol="0">
              <a:spAutoFit/>
            </a:bodyPr>
            <a:lstStyle/>
            <a:p>
              <a:pPr algn="ctr"/>
              <a:r>
                <a:rPr lang="en-US" sz="2400" b="1" dirty="0">
                  <a:latin typeface="Consolas" charset="0"/>
                  <a:ea typeface="Consolas" charset="0"/>
                  <a:cs typeface="Consolas" charset="0"/>
                </a:rPr>
                <a:t>4</a:t>
              </a:r>
            </a:p>
          </p:txBody>
        </p:sp>
        <p:sp>
          <p:nvSpPr>
            <p:cNvPr id="15" name="TextBox 14">
              <a:extLst>
                <a:ext uri="{FF2B5EF4-FFF2-40B4-BE49-F238E27FC236}">
                  <a16:creationId xmlns:a16="http://schemas.microsoft.com/office/drawing/2014/main" id="{1D3D3D05-5C53-284F-8AD4-FF3C670E21B0}"/>
                </a:ext>
              </a:extLst>
            </p:cNvPr>
            <p:cNvSpPr txBox="1"/>
            <p:nvPr/>
          </p:nvSpPr>
          <p:spPr>
            <a:xfrm>
              <a:off x="3139017" y="3553301"/>
              <a:ext cx="360996" cy="461665"/>
            </a:xfrm>
            <a:prstGeom prst="rect">
              <a:avLst/>
            </a:prstGeom>
            <a:noFill/>
          </p:spPr>
          <p:txBody>
            <a:bodyPr wrap="none" rtlCol="0">
              <a:spAutoFit/>
            </a:bodyPr>
            <a:lstStyle/>
            <a:p>
              <a:pPr algn="ctr"/>
              <a:r>
                <a:rPr lang="en-US" sz="2400" b="1" dirty="0">
                  <a:latin typeface="Consolas" charset="0"/>
                  <a:ea typeface="Consolas" charset="0"/>
                  <a:cs typeface="Consolas" charset="0"/>
                </a:rPr>
                <a:t>5</a:t>
              </a:r>
            </a:p>
          </p:txBody>
        </p:sp>
        <p:sp>
          <p:nvSpPr>
            <p:cNvPr id="16" name="TextBox 15">
              <a:extLst>
                <a:ext uri="{FF2B5EF4-FFF2-40B4-BE49-F238E27FC236}">
                  <a16:creationId xmlns:a16="http://schemas.microsoft.com/office/drawing/2014/main" id="{E363BD7F-42B8-B347-8E98-B4666CAAE76E}"/>
                </a:ext>
              </a:extLst>
            </p:cNvPr>
            <p:cNvSpPr txBox="1"/>
            <p:nvPr/>
          </p:nvSpPr>
          <p:spPr>
            <a:xfrm>
              <a:off x="2871735" y="3948466"/>
              <a:ext cx="360996" cy="461665"/>
            </a:xfrm>
            <a:prstGeom prst="rect">
              <a:avLst/>
            </a:prstGeom>
            <a:noFill/>
          </p:spPr>
          <p:txBody>
            <a:bodyPr wrap="none" rtlCol="0">
              <a:spAutoFit/>
            </a:bodyPr>
            <a:lstStyle/>
            <a:p>
              <a:pPr algn="ctr"/>
              <a:r>
                <a:rPr lang="en-US" sz="2400" b="1" dirty="0">
                  <a:latin typeface="Consolas" charset="0"/>
                  <a:ea typeface="Consolas" charset="0"/>
                  <a:cs typeface="Consolas" charset="0"/>
                </a:rPr>
                <a:t>6</a:t>
              </a:r>
            </a:p>
          </p:txBody>
        </p:sp>
        <p:sp>
          <p:nvSpPr>
            <p:cNvPr id="17" name="TextBox 16">
              <a:extLst>
                <a:ext uri="{FF2B5EF4-FFF2-40B4-BE49-F238E27FC236}">
                  <a16:creationId xmlns:a16="http://schemas.microsoft.com/office/drawing/2014/main" id="{FD6B2744-9353-8F44-8D8E-6CEC902EB941}"/>
                </a:ext>
              </a:extLst>
            </p:cNvPr>
            <p:cNvSpPr txBox="1"/>
            <p:nvPr/>
          </p:nvSpPr>
          <p:spPr>
            <a:xfrm>
              <a:off x="2463591" y="4275596"/>
              <a:ext cx="360996" cy="461665"/>
            </a:xfrm>
            <a:prstGeom prst="rect">
              <a:avLst/>
            </a:prstGeom>
            <a:noFill/>
          </p:spPr>
          <p:txBody>
            <a:bodyPr wrap="none" rtlCol="0">
              <a:spAutoFit/>
            </a:bodyPr>
            <a:lstStyle/>
            <a:p>
              <a:pPr algn="ctr"/>
              <a:r>
                <a:rPr lang="en-US" sz="2400" b="1" dirty="0">
                  <a:latin typeface="Consolas" charset="0"/>
                  <a:ea typeface="Consolas" charset="0"/>
                  <a:cs typeface="Consolas" charset="0"/>
                </a:rPr>
                <a:t>7</a:t>
              </a:r>
            </a:p>
          </p:txBody>
        </p:sp>
        <p:sp>
          <p:nvSpPr>
            <p:cNvPr id="18" name="TextBox 17">
              <a:extLst>
                <a:ext uri="{FF2B5EF4-FFF2-40B4-BE49-F238E27FC236}">
                  <a16:creationId xmlns:a16="http://schemas.microsoft.com/office/drawing/2014/main" id="{B51CC704-EAE0-B64C-8884-977100B7D2E6}"/>
                </a:ext>
              </a:extLst>
            </p:cNvPr>
            <p:cNvSpPr txBox="1"/>
            <p:nvPr/>
          </p:nvSpPr>
          <p:spPr>
            <a:xfrm>
              <a:off x="1975595" y="4341167"/>
              <a:ext cx="360996" cy="461665"/>
            </a:xfrm>
            <a:prstGeom prst="rect">
              <a:avLst/>
            </a:prstGeom>
            <a:noFill/>
          </p:spPr>
          <p:txBody>
            <a:bodyPr wrap="none" rtlCol="0">
              <a:spAutoFit/>
            </a:bodyPr>
            <a:lstStyle/>
            <a:p>
              <a:pPr algn="ctr"/>
              <a:r>
                <a:rPr lang="en-US" sz="2400" b="1" dirty="0">
                  <a:latin typeface="Consolas" charset="0"/>
                  <a:ea typeface="Consolas" charset="0"/>
                  <a:cs typeface="Consolas" charset="0"/>
                </a:rPr>
                <a:t>8</a:t>
              </a:r>
            </a:p>
          </p:txBody>
        </p:sp>
        <p:sp>
          <p:nvSpPr>
            <p:cNvPr id="19" name="TextBox 18">
              <a:extLst>
                <a:ext uri="{FF2B5EF4-FFF2-40B4-BE49-F238E27FC236}">
                  <a16:creationId xmlns:a16="http://schemas.microsoft.com/office/drawing/2014/main" id="{C72A4AAA-FBFB-7443-9AD6-7DB7D55BFA50}"/>
                </a:ext>
              </a:extLst>
            </p:cNvPr>
            <p:cNvSpPr txBox="1"/>
            <p:nvPr/>
          </p:nvSpPr>
          <p:spPr>
            <a:xfrm>
              <a:off x="1496490" y="4219399"/>
              <a:ext cx="360996" cy="461665"/>
            </a:xfrm>
            <a:prstGeom prst="rect">
              <a:avLst/>
            </a:prstGeom>
            <a:noFill/>
          </p:spPr>
          <p:txBody>
            <a:bodyPr wrap="none" rtlCol="0">
              <a:spAutoFit/>
            </a:bodyPr>
            <a:lstStyle/>
            <a:p>
              <a:pPr algn="ctr"/>
              <a:r>
                <a:rPr lang="en-US" sz="2400" b="1" dirty="0">
                  <a:latin typeface="Consolas" charset="0"/>
                  <a:ea typeface="Consolas" charset="0"/>
                  <a:cs typeface="Consolas" charset="0"/>
                </a:rPr>
                <a:t>9</a:t>
              </a:r>
            </a:p>
          </p:txBody>
        </p:sp>
        <p:sp>
          <p:nvSpPr>
            <p:cNvPr id="20" name="TextBox 19">
              <a:extLst>
                <a:ext uri="{FF2B5EF4-FFF2-40B4-BE49-F238E27FC236}">
                  <a16:creationId xmlns:a16="http://schemas.microsoft.com/office/drawing/2014/main" id="{F1A6A51D-33D2-9547-AF6E-25E02FD051E1}"/>
                </a:ext>
              </a:extLst>
            </p:cNvPr>
            <p:cNvSpPr txBox="1"/>
            <p:nvPr/>
          </p:nvSpPr>
          <p:spPr>
            <a:xfrm>
              <a:off x="950022" y="3979332"/>
              <a:ext cx="524503" cy="461665"/>
            </a:xfrm>
            <a:prstGeom prst="rect">
              <a:avLst/>
            </a:prstGeom>
            <a:noFill/>
          </p:spPr>
          <p:txBody>
            <a:bodyPr wrap="none" rtlCol="0">
              <a:spAutoFit/>
            </a:bodyPr>
            <a:lstStyle/>
            <a:p>
              <a:pPr algn="ctr"/>
              <a:r>
                <a:rPr lang="en-US" sz="2400" b="1" dirty="0">
                  <a:latin typeface="Consolas" charset="0"/>
                  <a:ea typeface="Consolas" charset="0"/>
                  <a:cs typeface="Consolas" charset="0"/>
                </a:rPr>
                <a:t>10</a:t>
              </a:r>
            </a:p>
          </p:txBody>
        </p:sp>
        <p:sp>
          <p:nvSpPr>
            <p:cNvPr id="21" name="TextBox 20">
              <a:extLst>
                <a:ext uri="{FF2B5EF4-FFF2-40B4-BE49-F238E27FC236}">
                  <a16:creationId xmlns:a16="http://schemas.microsoft.com/office/drawing/2014/main" id="{D49088EB-3325-F248-966F-892AD212BA90}"/>
                </a:ext>
              </a:extLst>
            </p:cNvPr>
            <p:cNvSpPr txBox="1"/>
            <p:nvPr/>
          </p:nvSpPr>
          <p:spPr>
            <a:xfrm>
              <a:off x="665805" y="3517667"/>
              <a:ext cx="524503" cy="461665"/>
            </a:xfrm>
            <a:prstGeom prst="rect">
              <a:avLst/>
            </a:prstGeom>
            <a:noFill/>
          </p:spPr>
          <p:txBody>
            <a:bodyPr wrap="none" rtlCol="0">
              <a:spAutoFit/>
            </a:bodyPr>
            <a:lstStyle/>
            <a:p>
              <a:pPr algn="ctr"/>
              <a:r>
                <a:rPr lang="en-US" sz="2400" b="1" dirty="0">
                  <a:latin typeface="Consolas" charset="0"/>
                  <a:ea typeface="Consolas" charset="0"/>
                  <a:cs typeface="Consolas" charset="0"/>
                </a:rPr>
                <a:t>11</a:t>
              </a:r>
            </a:p>
          </p:txBody>
        </p:sp>
        <p:sp>
          <p:nvSpPr>
            <p:cNvPr id="22" name="TextBox 21">
              <a:extLst>
                <a:ext uri="{FF2B5EF4-FFF2-40B4-BE49-F238E27FC236}">
                  <a16:creationId xmlns:a16="http://schemas.microsoft.com/office/drawing/2014/main" id="{DF44DD83-BF3C-C247-8F5E-679D630015FD}"/>
                </a:ext>
              </a:extLst>
            </p:cNvPr>
            <p:cNvSpPr txBox="1"/>
            <p:nvPr/>
          </p:nvSpPr>
          <p:spPr>
            <a:xfrm>
              <a:off x="583683" y="3065748"/>
              <a:ext cx="524503" cy="461665"/>
            </a:xfrm>
            <a:prstGeom prst="rect">
              <a:avLst/>
            </a:prstGeom>
            <a:noFill/>
          </p:spPr>
          <p:txBody>
            <a:bodyPr wrap="none" rtlCol="0">
              <a:spAutoFit/>
            </a:bodyPr>
            <a:lstStyle/>
            <a:p>
              <a:pPr algn="ctr"/>
              <a:r>
                <a:rPr lang="en-US" sz="2400" b="1" dirty="0">
                  <a:latin typeface="Consolas" charset="0"/>
                  <a:ea typeface="Consolas" charset="0"/>
                  <a:cs typeface="Consolas" charset="0"/>
                </a:rPr>
                <a:t>12</a:t>
              </a:r>
            </a:p>
          </p:txBody>
        </p:sp>
        <p:sp>
          <p:nvSpPr>
            <p:cNvPr id="23" name="TextBox 22">
              <a:extLst>
                <a:ext uri="{FF2B5EF4-FFF2-40B4-BE49-F238E27FC236}">
                  <a16:creationId xmlns:a16="http://schemas.microsoft.com/office/drawing/2014/main" id="{A54841FF-00B7-5E49-8A1D-42A26BA62A7A}"/>
                </a:ext>
              </a:extLst>
            </p:cNvPr>
            <p:cNvSpPr txBox="1"/>
            <p:nvPr/>
          </p:nvSpPr>
          <p:spPr>
            <a:xfrm>
              <a:off x="665804" y="2594337"/>
              <a:ext cx="524503" cy="461665"/>
            </a:xfrm>
            <a:prstGeom prst="rect">
              <a:avLst/>
            </a:prstGeom>
            <a:noFill/>
          </p:spPr>
          <p:txBody>
            <a:bodyPr wrap="none" rtlCol="0">
              <a:spAutoFit/>
            </a:bodyPr>
            <a:lstStyle/>
            <a:p>
              <a:pPr algn="ctr"/>
              <a:r>
                <a:rPr lang="en-US" sz="2400" b="1" dirty="0">
                  <a:latin typeface="Consolas" charset="0"/>
                  <a:ea typeface="Consolas" charset="0"/>
                  <a:cs typeface="Consolas" charset="0"/>
                </a:rPr>
                <a:t>13</a:t>
              </a:r>
            </a:p>
          </p:txBody>
        </p:sp>
        <p:sp>
          <p:nvSpPr>
            <p:cNvPr id="24" name="TextBox 23">
              <a:extLst>
                <a:ext uri="{FF2B5EF4-FFF2-40B4-BE49-F238E27FC236}">
                  <a16:creationId xmlns:a16="http://schemas.microsoft.com/office/drawing/2014/main" id="{65CBB0CB-DF01-B146-A8E8-41E7BC7A47DC}"/>
                </a:ext>
              </a:extLst>
            </p:cNvPr>
            <p:cNvSpPr txBox="1"/>
            <p:nvPr/>
          </p:nvSpPr>
          <p:spPr>
            <a:xfrm>
              <a:off x="935464" y="2176102"/>
              <a:ext cx="524503" cy="461665"/>
            </a:xfrm>
            <a:prstGeom prst="rect">
              <a:avLst/>
            </a:prstGeom>
            <a:noFill/>
          </p:spPr>
          <p:txBody>
            <a:bodyPr wrap="none" rtlCol="0">
              <a:spAutoFit/>
            </a:bodyPr>
            <a:lstStyle/>
            <a:p>
              <a:pPr algn="ctr"/>
              <a:r>
                <a:rPr lang="en-US" sz="2400" b="1" dirty="0">
                  <a:latin typeface="Consolas" charset="0"/>
                  <a:ea typeface="Consolas" charset="0"/>
                  <a:cs typeface="Consolas" charset="0"/>
                </a:rPr>
                <a:t>14</a:t>
              </a:r>
            </a:p>
          </p:txBody>
        </p:sp>
        <p:sp>
          <p:nvSpPr>
            <p:cNvPr id="25" name="TextBox 24">
              <a:extLst>
                <a:ext uri="{FF2B5EF4-FFF2-40B4-BE49-F238E27FC236}">
                  <a16:creationId xmlns:a16="http://schemas.microsoft.com/office/drawing/2014/main" id="{B636B4EA-2F22-8342-AF36-DCCC01667A6C}"/>
                </a:ext>
              </a:extLst>
            </p:cNvPr>
            <p:cNvSpPr txBox="1"/>
            <p:nvPr/>
          </p:nvSpPr>
          <p:spPr>
            <a:xfrm>
              <a:off x="1404362" y="1883389"/>
              <a:ext cx="524503" cy="461665"/>
            </a:xfrm>
            <a:prstGeom prst="rect">
              <a:avLst/>
            </a:prstGeom>
            <a:noFill/>
          </p:spPr>
          <p:txBody>
            <a:bodyPr wrap="none" rtlCol="0">
              <a:spAutoFit/>
            </a:bodyPr>
            <a:lstStyle/>
            <a:p>
              <a:pPr algn="ctr"/>
              <a:r>
                <a:rPr lang="en-US" sz="2400" b="1" dirty="0">
                  <a:latin typeface="Consolas" charset="0"/>
                  <a:ea typeface="Consolas" charset="0"/>
                  <a:cs typeface="Consolas" charset="0"/>
                </a:rPr>
                <a:t>15</a:t>
              </a:r>
            </a:p>
          </p:txBody>
        </p:sp>
      </p:grpSp>
      <p:sp>
        <p:nvSpPr>
          <p:cNvPr id="26" name="Arc 25">
            <a:extLst>
              <a:ext uri="{FF2B5EF4-FFF2-40B4-BE49-F238E27FC236}">
                <a16:creationId xmlns:a16="http://schemas.microsoft.com/office/drawing/2014/main" id="{ED52CBFF-2606-4644-8DAA-D95092420764}"/>
              </a:ext>
            </a:extLst>
          </p:cNvPr>
          <p:cNvSpPr/>
          <p:nvPr/>
        </p:nvSpPr>
        <p:spPr>
          <a:xfrm>
            <a:off x="896007" y="2585140"/>
            <a:ext cx="1920240" cy="1920240"/>
          </a:xfrm>
          <a:prstGeom prst="arc">
            <a:avLst>
              <a:gd name="adj1" fmla="val 4111148"/>
              <a:gd name="adj2" fmla="val 20200507"/>
            </a:avLst>
          </a:prstGeom>
          <a:ln w="38100">
            <a:solidFill>
              <a:srgbClr val="00B05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 name="Arc 26">
            <a:extLst>
              <a:ext uri="{FF2B5EF4-FFF2-40B4-BE49-F238E27FC236}">
                <a16:creationId xmlns:a16="http://schemas.microsoft.com/office/drawing/2014/main" id="{231DC649-D9A5-E047-AB61-9C2B96AB9570}"/>
              </a:ext>
            </a:extLst>
          </p:cNvPr>
          <p:cNvSpPr/>
          <p:nvPr/>
        </p:nvSpPr>
        <p:spPr>
          <a:xfrm>
            <a:off x="896007" y="2585140"/>
            <a:ext cx="1920240" cy="1920240"/>
          </a:xfrm>
          <a:prstGeom prst="arc">
            <a:avLst>
              <a:gd name="adj1" fmla="val 20422987"/>
              <a:gd name="adj2" fmla="val 3743557"/>
            </a:avLst>
          </a:pr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 name="TextBox 27">
            <a:extLst>
              <a:ext uri="{FF2B5EF4-FFF2-40B4-BE49-F238E27FC236}">
                <a16:creationId xmlns:a16="http://schemas.microsoft.com/office/drawing/2014/main" id="{168BC2F6-F097-994F-8720-EAF00CBC4DD4}"/>
              </a:ext>
            </a:extLst>
          </p:cNvPr>
          <p:cNvSpPr txBox="1"/>
          <p:nvPr/>
        </p:nvSpPr>
        <p:spPr>
          <a:xfrm>
            <a:off x="3880969" y="2017403"/>
            <a:ext cx="4450714" cy="769441"/>
          </a:xfrm>
          <a:prstGeom prst="rect">
            <a:avLst/>
          </a:prstGeom>
          <a:noFill/>
        </p:spPr>
        <p:txBody>
          <a:bodyPr wrap="square" rtlCol="0">
            <a:spAutoFit/>
          </a:bodyPr>
          <a:lstStyle/>
          <a:p>
            <a:pPr algn="ctr"/>
            <a:r>
              <a:rPr lang="en-US" sz="2200" dirty="0"/>
              <a:t>if we start at 7, we can subtract 4 by going </a:t>
            </a:r>
            <a:r>
              <a:rPr lang="en-US" sz="2200" b="1" dirty="0">
                <a:solidFill>
                  <a:srgbClr val="FF0000"/>
                </a:solidFill>
              </a:rPr>
              <a:t>counterclockwise</a:t>
            </a:r>
            <a:r>
              <a:rPr lang="en-US" sz="2200" dirty="0"/>
              <a:t>…</a:t>
            </a:r>
          </a:p>
        </p:txBody>
      </p:sp>
      <p:sp>
        <p:nvSpPr>
          <p:cNvPr id="29" name="TextBox 28">
            <a:extLst>
              <a:ext uri="{FF2B5EF4-FFF2-40B4-BE49-F238E27FC236}">
                <a16:creationId xmlns:a16="http://schemas.microsoft.com/office/drawing/2014/main" id="{5F53A665-FE5A-974C-B186-940EDCE297A2}"/>
              </a:ext>
            </a:extLst>
          </p:cNvPr>
          <p:cNvSpPr txBox="1"/>
          <p:nvPr/>
        </p:nvSpPr>
        <p:spPr>
          <a:xfrm>
            <a:off x="3396169" y="3022702"/>
            <a:ext cx="5699232" cy="1107996"/>
          </a:xfrm>
          <a:prstGeom prst="rect">
            <a:avLst/>
          </a:prstGeom>
          <a:noFill/>
        </p:spPr>
        <p:txBody>
          <a:bodyPr wrap="square" rtlCol="0">
            <a:spAutoFit/>
          </a:bodyPr>
          <a:lstStyle/>
          <a:p>
            <a:pPr algn="ctr"/>
            <a:r>
              <a:rPr lang="en-US" sz="2200" dirty="0"/>
              <a:t>…but because it’s a </a:t>
            </a:r>
            <a:r>
              <a:rPr lang="en-US" sz="2200" b="1" dirty="0"/>
              <a:t>circle, </a:t>
            </a:r>
            <a:r>
              <a:rPr lang="en-US" sz="2200" dirty="0"/>
              <a:t>there are </a:t>
            </a:r>
            <a:r>
              <a:rPr lang="en-US" sz="2200" b="1" dirty="0"/>
              <a:t>two ways around it. </a:t>
            </a:r>
            <a:r>
              <a:rPr lang="en-US" sz="2200" dirty="0"/>
              <a:t>we can also go </a:t>
            </a:r>
            <a:r>
              <a:rPr lang="en-US" sz="2200" b="1" dirty="0">
                <a:solidFill>
                  <a:srgbClr val="00B050"/>
                </a:solidFill>
              </a:rPr>
              <a:t>clockwise</a:t>
            </a:r>
            <a:r>
              <a:rPr lang="en-US" sz="2200" dirty="0"/>
              <a:t> by 12, which is the two’s complement of 4!</a:t>
            </a:r>
          </a:p>
        </p:txBody>
      </p:sp>
      <p:sp>
        <p:nvSpPr>
          <p:cNvPr id="30" name="TextBox 29">
            <a:extLst>
              <a:ext uri="{FF2B5EF4-FFF2-40B4-BE49-F238E27FC236}">
                <a16:creationId xmlns:a16="http://schemas.microsoft.com/office/drawing/2014/main" id="{CB83DB38-C1B0-074A-BE83-2B32C07B75E7}"/>
              </a:ext>
            </a:extLst>
          </p:cNvPr>
          <p:cNvSpPr txBox="1"/>
          <p:nvPr/>
        </p:nvSpPr>
        <p:spPr>
          <a:xfrm>
            <a:off x="3570177" y="4375939"/>
            <a:ext cx="5351213" cy="769441"/>
          </a:xfrm>
          <a:prstGeom prst="rect">
            <a:avLst/>
          </a:prstGeom>
          <a:noFill/>
        </p:spPr>
        <p:txBody>
          <a:bodyPr wrap="square" rtlCol="0">
            <a:spAutoFit/>
          </a:bodyPr>
          <a:lstStyle/>
          <a:p>
            <a:pPr algn="ctr"/>
            <a:r>
              <a:rPr lang="en-US" sz="2200" dirty="0">
                <a:solidFill>
                  <a:srgbClr val="FF0000"/>
                </a:solidFill>
              </a:rPr>
              <a:t>a number’s two’s complement </a:t>
            </a:r>
            <a:r>
              <a:rPr lang="en-US" sz="2200" i="1" dirty="0">
                <a:solidFill>
                  <a:srgbClr val="FF0000"/>
                </a:solidFill>
              </a:rPr>
              <a:t>behaves like</a:t>
            </a:r>
            <a:r>
              <a:rPr lang="en-US" sz="2200" dirty="0">
                <a:solidFill>
                  <a:srgbClr val="FF0000"/>
                </a:solidFill>
              </a:rPr>
              <a:t> its negative </a:t>
            </a:r>
            <a:r>
              <a:rPr lang="en-US" sz="2200" i="1" dirty="0">
                <a:solidFill>
                  <a:srgbClr val="FF0000"/>
                </a:solidFill>
              </a:rPr>
              <a:t>under modular arithmetic.</a:t>
            </a:r>
            <a:endParaRPr lang="en-US" sz="2200" dirty="0">
              <a:solidFill>
                <a:srgbClr val="FF0000"/>
              </a:solidFill>
            </a:endParaRPr>
          </a:p>
        </p:txBody>
      </p:sp>
    </p:spTree>
    <p:extLst>
      <p:ext uri="{BB962C8B-B14F-4D97-AF65-F5344CB8AC3E}">
        <p14:creationId xmlns:p14="http://schemas.microsoft.com/office/powerpoint/2010/main" val="197314267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animBg="1"/>
      <p:bldP spid="28" grpId="0"/>
      <p:bldP spid="29" grpId="0"/>
      <p:bldP spid="30"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D376FC-4D30-FF4E-9E6F-389A88706292}"/>
              </a:ext>
            </a:extLst>
          </p:cNvPr>
          <p:cNvSpPr>
            <a:spLocks noGrp="1"/>
          </p:cNvSpPr>
          <p:nvPr>
            <p:ph type="title"/>
          </p:nvPr>
        </p:nvSpPr>
        <p:spPr/>
        <p:txBody>
          <a:bodyPr/>
          <a:lstStyle/>
          <a:p>
            <a:r>
              <a:rPr lang="en-US" dirty="0"/>
              <a:t>Comparison with subtraction</a:t>
            </a:r>
          </a:p>
        </p:txBody>
      </p:sp>
      <p:sp>
        <p:nvSpPr>
          <p:cNvPr id="3" name="Content Placeholder 2">
            <a:extLst>
              <a:ext uri="{FF2B5EF4-FFF2-40B4-BE49-F238E27FC236}">
                <a16:creationId xmlns:a16="http://schemas.microsoft.com/office/drawing/2014/main" id="{C5A459C2-D70F-5847-A2F8-83D3F5EBF89B}"/>
              </a:ext>
            </a:extLst>
          </p:cNvPr>
          <p:cNvSpPr>
            <a:spLocks noGrp="1"/>
          </p:cNvSpPr>
          <p:nvPr>
            <p:ph idx="1"/>
          </p:nvPr>
        </p:nvSpPr>
        <p:spPr>
          <a:xfrm>
            <a:off x="152400" y="495301"/>
            <a:ext cx="8991600" cy="838199"/>
          </a:xfrm>
        </p:spPr>
        <p:txBody>
          <a:bodyPr/>
          <a:lstStyle/>
          <a:p>
            <a:r>
              <a:rPr lang="en-US" dirty="0">
                <a:solidFill>
                  <a:srgbClr val="FF0000"/>
                </a:solidFill>
              </a:rPr>
              <a:t>subtraction is also how we </a:t>
            </a:r>
            <a:r>
              <a:rPr lang="en-US" b="1" dirty="0">
                <a:solidFill>
                  <a:srgbClr val="FF0000"/>
                </a:solidFill>
              </a:rPr>
              <a:t>compare numbers.</a:t>
            </a:r>
          </a:p>
          <a:p>
            <a:r>
              <a:rPr lang="en-US" dirty="0"/>
              <a:t>if we do </a:t>
            </a:r>
            <a:r>
              <a:rPr lang="en-US" b="1" dirty="0"/>
              <a:t>a - b, </a:t>
            </a:r>
            <a:r>
              <a:rPr lang="en-US" dirty="0"/>
              <a:t>for any </a:t>
            </a:r>
            <a:r>
              <a:rPr lang="en-US" b="1" dirty="0"/>
              <a:t>a</a:t>
            </a:r>
            <a:r>
              <a:rPr lang="en-US" dirty="0"/>
              <a:t> and </a:t>
            </a:r>
            <a:r>
              <a:rPr lang="en-US" b="1" dirty="0"/>
              <a:t>b…</a:t>
            </a:r>
            <a:endParaRPr lang="en-US" dirty="0"/>
          </a:p>
        </p:txBody>
      </p:sp>
      <p:sp>
        <p:nvSpPr>
          <p:cNvPr id="4" name="Footer Placeholder 3">
            <a:extLst>
              <a:ext uri="{FF2B5EF4-FFF2-40B4-BE49-F238E27FC236}">
                <a16:creationId xmlns:a16="http://schemas.microsoft.com/office/drawing/2014/main" id="{43F6AADA-7FD4-BD42-A036-F0EF346C143B}"/>
              </a:ext>
            </a:extLst>
          </p:cNvPr>
          <p:cNvSpPr>
            <a:spLocks noGrp="1"/>
          </p:cNvSpPr>
          <p:nvPr>
            <p:ph type="ftr" sz="quarter" idx="11"/>
          </p:nvPr>
        </p:nvSpPr>
        <p:spPr/>
        <p:txBody>
          <a:bodyPr/>
          <a:lstStyle/>
          <a:p>
            <a:r>
              <a:rPr lang="is-IS"/>
              <a:t>CS447</a:t>
            </a:r>
            <a:endParaRPr lang="en-US"/>
          </a:p>
        </p:txBody>
      </p:sp>
      <p:sp>
        <p:nvSpPr>
          <p:cNvPr id="5" name="Slide Number Placeholder 4">
            <a:extLst>
              <a:ext uri="{FF2B5EF4-FFF2-40B4-BE49-F238E27FC236}">
                <a16:creationId xmlns:a16="http://schemas.microsoft.com/office/drawing/2014/main" id="{1653BA74-3A9B-3B41-8BC4-AED335D7A267}"/>
              </a:ext>
            </a:extLst>
          </p:cNvPr>
          <p:cNvSpPr>
            <a:spLocks noGrp="1"/>
          </p:cNvSpPr>
          <p:nvPr>
            <p:ph type="sldNum" sz="quarter" idx="12"/>
          </p:nvPr>
        </p:nvSpPr>
        <p:spPr/>
        <p:txBody>
          <a:bodyPr/>
          <a:lstStyle/>
          <a:p>
            <a:fld id="{3552B95B-556F-44BD-91A5-D80C1B9E2BB3}" type="slidenum">
              <a:rPr lang="en-US" smtClean="0"/>
              <a:pPr/>
              <a:t>25</a:t>
            </a:fld>
            <a:endParaRPr lang="en-US"/>
          </a:p>
        </p:txBody>
      </p:sp>
      <p:sp>
        <p:nvSpPr>
          <p:cNvPr id="6" name="TextBox 5">
            <a:extLst>
              <a:ext uri="{FF2B5EF4-FFF2-40B4-BE49-F238E27FC236}">
                <a16:creationId xmlns:a16="http://schemas.microsoft.com/office/drawing/2014/main" id="{ECAA6080-38ED-1242-A89F-3DDA28CCB7FE}"/>
              </a:ext>
            </a:extLst>
          </p:cNvPr>
          <p:cNvSpPr txBox="1"/>
          <p:nvPr/>
        </p:nvSpPr>
        <p:spPr>
          <a:xfrm>
            <a:off x="2418021" y="1955049"/>
            <a:ext cx="1451039" cy="646331"/>
          </a:xfrm>
          <a:prstGeom prst="rect">
            <a:avLst/>
          </a:prstGeom>
          <a:noFill/>
        </p:spPr>
        <p:txBody>
          <a:bodyPr wrap="none" rtlCol="0">
            <a:spAutoFit/>
          </a:bodyPr>
          <a:lstStyle/>
          <a:p>
            <a:pPr algn="ctr"/>
            <a:r>
              <a:rPr lang="en-US" sz="3600" b="1" dirty="0">
                <a:latin typeface="Consolas" panose="020B0609020204030204" pitchFamily="49" charset="0"/>
                <a:cs typeface="Consolas" panose="020B0609020204030204" pitchFamily="49" charset="0"/>
              </a:rPr>
              <a:t>a &gt; b</a:t>
            </a:r>
          </a:p>
        </p:txBody>
      </p:sp>
      <p:sp>
        <p:nvSpPr>
          <p:cNvPr id="7" name="TextBox 6">
            <a:extLst>
              <a:ext uri="{FF2B5EF4-FFF2-40B4-BE49-F238E27FC236}">
                <a16:creationId xmlns:a16="http://schemas.microsoft.com/office/drawing/2014/main" id="{2C358E43-5C11-B542-969C-6C4503FE7D87}"/>
              </a:ext>
            </a:extLst>
          </p:cNvPr>
          <p:cNvSpPr txBox="1"/>
          <p:nvPr/>
        </p:nvSpPr>
        <p:spPr>
          <a:xfrm>
            <a:off x="2810404" y="1483290"/>
            <a:ext cx="666273" cy="461665"/>
          </a:xfrm>
          <a:prstGeom prst="rect">
            <a:avLst/>
          </a:prstGeom>
          <a:noFill/>
        </p:spPr>
        <p:txBody>
          <a:bodyPr wrap="none" rtlCol="0">
            <a:spAutoFit/>
          </a:bodyPr>
          <a:lstStyle/>
          <a:p>
            <a:r>
              <a:rPr lang="en-US" sz="2400" b="1" u="sng" dirty="0"/>
              <a:t>If…</a:t>
            </a:r>
          </a:p>
        </p:txBody>
      </p:sp>
      <p:sp>
        <p:nvSpPr>
          <p:cNvPr id="8" name="TextBox 7">
            <a:extLst>
              <a:ext uri="{FF2B5EF4-FFF2-40B4-BE49-F238E27FC236}">
                <a16:creationId xmlns:a16="http://schemas.microsoft.com/office/drawing/2014/main" id="{4AC430B1-EEE1-AE4F-AE28-9015D6CC87D9}"/>
              </a:ext>
            </a:extLst>
          </p:cNvPr>
          <p:cNvSpPr txBox="1"/>
          <p:nvPr/>
        </p:nvSpPr>
        <p:spPr>
          <a:xfrm>
            <a:off x="4218851" y="1493384"/>
            <a:ext cx="2896947" cy="461665"/>
          </a:xfrm>
          <a:prstGeom prst="rect">
            <a:avLst/>
          </a:prstGeom>
          <a:noFill/>
        </p:spPr>
        <p:txBody>
          <a:bodyPr wrap="none" rtlCol="0">
            <a:spAutoFit/>
          </a:bodyPr>
          <a:lstStyle/>
          <a:p>
            <a:r>
              <a:rPr lang="en-US" sz="2400" b="1" u="sng" dirty="0"/>
              <a:t>then a - b will be…</a:t>
            </a:r>
          </a:p>
        </p:txBody>
      </p:sp>
      <p:sp>
        <p:nvSpPr>
          <p:cNvPr id="9" name="TextBox 8">
            <a:extLst>
              <a:ext uri="{FF2B5EF4-FFF2-40B4-BE49-F238E27FC236}">
                <a16:creationId xmlns:a16="http://schemas.microsoft.com/office/drawing/2014/main" id="{D35D369E-027D-434D-B54D-10EE12C297E0}"/>
              </a:ext>
            </a:extLst>
          </p:cNvPr>
          <p:cNvSpPr txBox="1"/>
          <p:nvPr/>
        </p:nvSpPr>
        <p:spPr>
          <a:xfrm>
            <a:off x="3794688" y="1944955"/>
            <a:ext cx="3745274" cy="646331"/>
          </a:xfrm>
          <a:prstGeom prst="rect">
            <a:avLst/>
          </a:prstGeom>
          <a:noFill/>
        </p:spPr>
        <p:txBody>
          <a:bodyPr wrap="square" rtlCol="0">
            <a:spAutoFit/>
          </a:bodyPr>
          <a:lstStyle/>
          <a:p>
            <a:pPr algn="ctr"/>
            <a:r>
              <a:rPr lang="en-US" sz="3600" b="1" dirty="0">
                <a:solidFill>
                  <a:srgbClr val="0070C0"/>
                </a:solidFill>
                <a:cs typeface="Consolas" panose="020B0609020204030204" pitchFamily="49" charset="0"/>
              </a:rPr>
              <a:t>positive</a:t>
            </a:r>
            <a:r>
              <a:rPr lang="en-US" sz="3600" b="1" dirty="0">
                <a:cs typeface="Consolas" panose="020B0609020204030204" pitchFamily="49" charset="0"/>
              </a:rPr>
              <a:t> (&gt;0)</a:t>
            </a:r>
          </a:p>
        </p:txBody>
      </p:sp>
      <p:sp>
        <p:nvSpPr>
          <p:cNvPr id="10" name="TextBox 9">
            <a:extLst>
              <a:ext uri="{FF2B5EF4-FFF2-40B4-BE49-F238E27FC236}">
                <a16:creationId xmlns:a16="http://schemas.microsoft.com/office/drawing/2014/main" id="{F5A035C7-FEE8-1849-94E8-334B5ECE9E9F}"/>
              </a:ext>
            </a:extLst>
          </p:cNvPr>
          <p:cNvSpPr txBox="1"/>
          <p:nvPr/>
        </p:nvSpPr>
        <p:spPr>
          <a:xfrm>
            <a:off x="2412355" y="2601380"/>
            <a:ext cx="1451039" cy="646331"/>
          </a:xfrm>
          <a:prstGeom prst="rect">
            <a:avLst/>
          </a:prstGeom>
          <a:noFill/>
        </p:spPr>
        <p:txBody>
          <a:bodyPr wrap="none" rtlCol="0">
            <a:spAutoFit/>
          </a:bodyPr>
          <a:lstStyle/>
          <a:p>
            <a:pPr algn="ctr"/>
            <a:r>
              <a:rPr lang="en-US" sz="3600" b="1" dirty="0">
                <a:latin typeface="Consolas" panose="020B0609020204030204" pitchFamily="49" charset="0"/>
                <a:cs typeface="Consolas" panose="020B0609020204030204" pitchFamily="49" charset="0"/>
              </a:rPr>
              <a:t>a &lt; b</a:t>
            </a:r>
          </a:p>
        </p:txBody>
      </p:sp>
      <p:sp>
        <p:nvSpPr>
          <p:cNvPr id="11" name="TextBox 10">
            <a:extLst>
              <a:ext uri="{FF2B5EF4-FFF2-40B4-BE49-F238E27FC236}">
                <a16:creationId xmlns:a16="http://schemas.microsoft.com/office/drawing/2014/main" id="{85FC486C-B489-0A41-8A62-04C626E0EEC6}"/>
              </a:ext>
            </a:extLst>
          </p:cNvPr>
          <p:cNvSpPr txBox="1"/>
          <p:nvPr/>
        </p:nvSpPr>
        <p:spPr>
          <a:xfrm>
            <a:off x="3794689" y="2591286"/>
            <a:ext cx="3745273" cy="646331"/>
          </a:xfrm>
          <a:prstGeom prst="rect">
            <a:avLst/>
          </a:prstGeom>
          <a:noFill/>
        </p:spPr>
        <p:txBody>
          <a:bodyPr wrap="square" rtlCol="0">
            <a:spAutoFit/>
          </a:bodyPr>
          <a:lstStyle/>
          <a:p>
            <a:pPr algn="ctr"/>
            <a:r>
              <a:rPr lang="en-US" sz="3600" b="1" dirty="0">
                <a:solidFill>
                  <a:srgbClr val="FF0000"/>
                </a:solidFill>
                <a:cs typeface="Consolas" panose="020B0609020204030204" pitchFamily="49" charset="0"/>
              </a:rPr>
              <a:t>negative</a:t>
            </a:r>
            <a:r>
              <a:rPr lang="en-US" sz="3600" b="1" dirty="0">
                <a:cs typeface="Consolas" panose="020B0609020204030204" pitchFamily="49" charset="0"/>
              </a:rPr>
              <a:t> (&lt;0)</a:t>
            </a:r>
          </a:p>
        </p:txBody>
      </p:sp>
      <p:sp>
        <p:nvSpPr>
          <p:cNvPr id="12" name="TextBox 11">
            <a:extLst>
              <a:ext uri="{FF2B5EF4-FFF2-40B4-BE49-F238E27FC236}">
                <a16:creationId xmlns:a16="http://schemas.microsoft.com/office/drawing/2014/main" id="{C45FC248-5114-FF4A-ABF1-9CF275AD6824}"/>
              </a:ext>
            </a:extLst>
          </p:cNvPr>
          <p:cNvSpPr txBox="1"/>
          <p:nvPr/>
        </p:nvSpPr>
        <p:spPr>
          <a:xfrm>
            <a:off x="2291384" y="3247711"/>
            <a:ext cx="1704314" cy="646331"/>
          </a:xfrm>
          <a:prstGeom prst="rect">
            <a:avLst/>
          </a:prstGeom>
          <a:noFill/>
        </p:spPr>
        <p:txBody>
          <a:bodyPr wrap="none" rtlCol="0">
            <a:spAutoFit/>
          </a:bodyPr>
          <a:lstStyle/>
          <a:p>
            <a:pPr algn="ctr"/>
            <a:r>
              <a:rPr lang="en-US" sz="3600" b="1" dirty="0">
                <a:latin typeface="Consolas" panose="020B0609020204030204" pitchFamily="49" charset="0"/>
                <a:cs typeface="Consolas" panose="020B0609020204030204" pitchFamily="49" charset="0"/>
              </a:rPr>
              <a:t>a == b</a:t>
            </a:r>
          </a:p>
        </p:txBody>
      </p:sp>
      <p:sp>
        <p:nvSpPr>
          <p:cNvPr id="13" name="TextBox 12">
            <a:extLst>
              <a:ext uri="{FF2B5EF4-FFF2-40B4-BE49-F238E27FC236}">
                <a16:creationId xmlns:a16="http://schemas.microsoft.com/office/drawing/2014/main" id="{C093A60F-7B0B-9D46-A791-975F3BBEB50B}"/>
              </a:ext>
            </a:extLst>
          </p:cNvPr>
          <p:cNvSpPr txBox="1"/>
          <p:nvPr/>
        </p:nvSpPr>
        <p:spPr>
          <a:xfrm>
            <a:off x="4745740" y="3237617"/>
            <a:ext cx="1843171" cy="646331"/>
          </a:xfrm>
          <a:prstGeom prst="rect">
            <a:avLst/>
          </a:prstGeom>
          <a:noFill/>
        </p:spPr>
        <p:txBody>
          <a:bodyPr wrap="square" rtlCol="0">
            <a:spAutoFit/>
          </a:bodyPr>
          <a:lstStyle/>
          <a:p>
            <a:pPr algn="ctr"/>
            <a:r>
              <a:rPr lang="en-US" sz="3600" b="1" dirty="0">
                <a:cs typeface="Consolas" panose="020B0609020204030204" pitchFamily="49" charset="0"/>
              </a:rPr>
              <a:t>zero</a:t>
            </a:r>
          </a:p>
        </p:txBody>
      </p:sp>
      <p:sp>
        <p:nvSpPr>
          <p:cNvPr id="14" name="TextBox 13">
            <a:extLst>
              <a:ext uri="{FF2B5EF4-FFF2-40B4-BE49-F238E27FC236}">
                <a16:creationId xmlns:a16="http://schemas.microsoft.com/office/drawing/2014/main" id="{B884E1D7-C366-6546-A33A-5DE22B744D8E}"/>
              </a:ext>
            </a:extLst>
          </p:cNvPr>
          <p:cNvSpPr txBox="1"/>
          <p:nvPr/>
        </p:nvSpPr>
        <p:spPr>
          <a:xfrm>
            <a:off x="962967" y="4027873"/>
            <a:ext cx="7218066" cy="430887"/>
          </a:xfrm>
          <a:prstGeom prst="rect">
            <a:avLst/>
          </a:prstGeom>
          <a:noFill/>
        </p:spPr>
        <p:txBody>
          <a:bodyPr wrap="square" rtlCol="0">
            <a:spAutoFit/>
          </a:bodyPr>
          <a:lstStyle/>
          <a:p>
            <a:pPr algn="ctr"/>
            <a:r>
              <a:rPr lang="en-US" sz="2200" dirty="0"/>
              <a:t>how can you </a:t>
            </a:r>
            <a:r>
              <a:rPr lang="en-US" sz="2200" b="1" dirty="0"/>
              <a:t>quickly</a:t>
            </a:r>
            <a:r>
              <a:rPr lang="en-US" sz="2200" dirty="0"/>
              <a:t> see if an integer is negative?</a:t>
            </a:r>
          </a:p>
        </p:txBody>
      </p:sp>
      <p:sp>
        <p:nvSpPr>
          <p:cNvPr id="15" name="TextBox 14">
            <a:extLst>
              <a:ext uri="{FF2B5EF4-FFF2-40B4-BE49-F238E27FC236}">
                <a16:creationId xmlns:a16="http://schemas.microsoft.com/office/drawing/2014/main" id="{454748A4-1EB6-D640-8A72-9594C051D9FB}"/>
              </a:ext>
            </a:extLst>
          </p:cNvPr>
          <p:cNvSpPr txBox="1"/>
          <p:nvPr/>
        </p:nvSpPr>
        <p:spPr>
          <a:xfrm>
            <a:off x="1905000" y="4564585"/>
            <a:ext cx="5334000" cy="769441"/>
          </a:xfrm>
          <a:prstGeom prst="rect">
            <a:avLst/>
          </a:prstGeom>
          <a:noFill/>
        </p:spPr>
        <p:txBody>
          <a:bodyPr wrap="square" rtlCol="0">
            <a:spAutoFit/>
          </a:bodyPr>
          <a:lstStyle/>
          <a:p>
            <a:pPr algn="ctr"/>
            <a:r>
              <a:rPr lang="en-US" sz="2200" dirty="0"/>
              <a:t>also, does this remind you of a certain Java method for comparing things…?</a:t>
            </a:r>
          </a:p>
        </p:txBody>
      </p:sp>
    </p:spTree>
    <p:extLst>
      <p:ext uri="{BB962C8B-B14F-4D97-AF65-F5344CB8AC3E}">
        <p14:creationId xmlns:p14="http://schemas.microsoft.com/office/powerpoint/2010/main" val="53069460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2"/>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3"/>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P spid="11" grpId="0"/>
      <p:bldP spid="12" grpId="0"/>
      <p:bldP spid="13" grpId="0"/>
      <p:bldP spid="14" grpId="0"/>
      <p:bldP spid="1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883387-CBBE-074E-9F10-151F677EE77E}"/>
              </a:ext>
            </a:extLst>
          </p:cNvPr>
          <p:cNvSpPr>
            <a:spLocks noGrp="1"/>
          </p:cNvSpPr>
          <p:nvPr>
            <p:ph type="ctrTitle"/>
          </p:nvPr>
        </p:nvSpPr>
        <p:spPr/>
        <p:txBody>
          <a:bodyPr/>
          <a:lstStyle/>
          <a:p>
            <a:r>
              <a:rPr lang="en-US" dirty="0"/>
              <a:t>Signed Integers</a:t>
            </a:r>
          </a:p>
        </p:txBody>
      </p:sp>
      <p:sp>
        <p:nvSpPr>
          <p:cNvPr id="3" name="Footer Placeholder 2">
            <a:extLst>
              <a:ext uri="{FF2B5EF4-FFF2-40B4-BE49-F238E27FC236}">
                <a16:creationId xmlns:a16="http://schemas.microsoft.com/office/drawing/2014/main" id="{2738551B-36D1-5B4C-A70E-79416EAA77D2}"/>
              </a:ext>
            </a:extLst>
          </p:cNvPr>
          <p:cNvSpPr>
            <a:spLocks noGrp="1"/>
          </p:cNvSpPr>
          <p:nvPr>
            <p:ph type="ftr" sz="quarter" idx="11"/>
          </p:nvPr>
        </p:nvSpPr>
        <p:spPr/>
        <p:txBody>
          <a:bodyPr/>
          <a:lstStyle/>
          <a:p>
            <a:r>
              <a:rPr lang="is-IS"/>
              <a:t>CS447</a:t>
            </a:r>
            <a:endParaRPr lang="en-US" dirty="0"/>
          </a:p>
        </p:txBody>
      </p:sp>
      <p:sp>
        <p:nvSpPr>
          <p:cNvPr id="4" name="Slide Number Placeholder 3">
            <a:extLst>
              <a:ext uri="{FF2B5EF4-FFF2-40B4-BE49-F238E27FC236}">
                <a16:creationId xmlns:a16="http://schemas.microsoft.com/office/drawing/2014/main" id="{2C8942FE-CBAB-BE4D-B39C-69EC79CF9855}"/>
              </a:ext>
            </a:extLst>
          </p:cNvPr>
          <p:cNvSpPr>
            <a:spLocks noGrp="1"/>
          </p:cNvSpPr>
          <p:nvPr>
            <p:ph type="sldNum" sz="quarter" idx="12"/>
          </p:nvPr>
        </p:nvSpPr>
        <p:spPr/>
        <p:txBody>
          <a:bodyPr/>
          <a:lstStyle/>
          <a:p>
            <a:fld id="{3552B95B-556F-44BD-91A5-D80C1B9E2BB3}" type="slidenum">
              <a:rPr lang="en-US" smtClean="0"/>
              <a:pPr/>
              <a:t>3</a:t>
            </a:fld>
            <a:endParaRPr lang="en-US"/>
          </a:p>
        </p:txBody>
      </p:sp>
    </p:spTree>
    <p:extLst>
      <p:ext uri="{BB962C8B-B14F-4D97-AF65-F5344CB8AC3E}">
        <p14:creationId xmlns:p14="http://schemas.microsoft.com/office/powerpoint/2010/main" val="2828401676"/>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basic idea</a:t>
            </a:r>
          </a:p>
        </p:txBody>
      </p:sp>
      <p:sp>
        <p:nvSpPr>
          <p:cNvPr id="3" name="Content Placeholder 2"/>
          <p:cNvSpPr>
            <a:spLocks noGrp="1"/>
          </p:cNvSpPr>
          <p:nvPr>
            <p:ph idx="1"/>
          </p:nvPr>
        </p:nvSpPr>
        <p:spPr>
          <a:xfrm>
            <a:off x="152400" y="495302"/>
            <a:ext cx="8991600" cy="1501796"/>
          </a:xfrm>
        </p:spPr>
        <p:txBody>
          <a:bodyPr/>
          <a:lstStyle/>
          <a:p>
            <a:r>
              <a:rPr lang="en-US" dirty="0"/>
              <a:t>if we want to have negatives, we need to come up with rules which</a:t>
            </a:r>
            <a:r>
              <a:rPr lang="mr-IN" dirty="0"/>
              <a:t>…</a:t>
            </a:r>
            <a:endParaRPr lang="en-US" dirty="0"/>
          </a:p>
          <a:p>
            <a:pPr lvl="1"/>
            <a:r>
              <a:rPr lang="en-US" dirty="0"/>
              <a:t>treat some bit patterns as </a:t>
            </a:r>
            <a:r>
              <a:rPr lang="en-US" b="1" dirty="0"/>
              <a:t>negative values</a:t>
            </a:r>
            <a:endParaRPr lang="en-US" dirty="0"/>
          </a:p>
          <a:p>
            <a:pPr lvl="1"/>
            <a:r>
              <a:rPr lang="en-US" dirty="0"/>
              <a:t>allow us to do </a:t>
            </a:r>
            <a:r>
              <a:rPr lang="en-US" b="1" dirty="0"/>
              <a:t>arithmetic</a:t>
            </a:r>
            <a:r>
              <a:rPr lang="en-US" dirty="0"/>
              <a:t> correctly </a:t>
            </a:r>
          </a:p>
          <a:p>
            <a:pPr lvl="2"/>
            <a:r>
              <a:rPr lang="en-US" dirty="0"/>
              <a:t>like “a number and its negative should add up to 0”</a:t>
            </a:r>
          </a:p>
        </p:txBody>
      </p:sp>
      <p:sp>
        <p:nvSpPr>
          <p:cNvPr id="4" name="Footer Placeholder 3"/>
          <p:cNvSpPr>
            <a:spLocks noGrp="1"/>
          </p:cNvSpPr>
          <p:nvPr>
            <p:ph type="ftr" sz="quarter" idx="11"/>
          </p:nvPr>
        </p:nvSpPr>
        <p:spPr/>
        <p:txBody>
          <a:bodyPr/>
          <a:lstStyle/>
          <a:p>
            <a:r>
              <a:rPr lang="is-IS"/>
              <a:t>CS447</a:t>
            </a:r>
            <a:endParaRPr lang="en-US"/>
          </a:p>
        </p:txBody>
      </p:sp>
      <p:sp>
        <p:nvSpPr>
          <p:cNvPr id="5" name="Slide Number Placeholder 4"/>
          <p:cNvSpPr>
            <a:spLocks noGrp="1"/>
          </p:cNvSpPr>
          <p:nvPr>
            <p:ph type="sldNum" sz="quarter" idx="12"/>
          </p:nvPr>
        </p:nvSpPr>
        <p:spPr/>
        <p:txBody>
          <a:bodyPr/>
          <a:lstStyle/>
          <a:p>
            <a:fld id="{3552B95B-556F-44BD-91A5-D80C1B9E2BB3}" type="slidenum">
              <a:rPr lang="en-US" smtClean="0"/>
              <a:pPr/>
              <a:t>4</a:t>
            </a:fld>
            <a:endParaRPr lang="en-US"/>
          </a:p>
        </p:txBody>
      </p:sp>
      <p:sp>
        <p:nvSpPr>
          <p:cNvPr id="6" name="TextBox 5"/>
          <p:cNvSpPr txBox="1"/>
          <p:nvPr/>
        </p:nvSpPr>
        <p:spPr>
          <a:xfrm>
            <a:off x="838196" y="1921115"/>
            <a:ext cx="2912532" cy="769441"/>
          </a:xfrm>
          <a:prstGeom prst="rect">
            <a:avLst/>
          </a:prstGeom>
          <a:noFill/>
        </p:spPr>
        <p:txBody>
          <a:bodyPr wrap="square" rtlCol="0">
            <a:spAutoFit/>
          </a:bodyPr>
          <a:lstStyle/>
          <a:p>
            <a:pPr algn="ctr"/>
            <a:r>
              <a:rPr lang="en-US" sz="2200" dirty="0"/>
              <a:t>where's the sign written in math?</a:t>
            </a:r>
          </a:p>
        </p:txBody>
      </p:sp>
      <p:sp>
        <p:nvSpPr>
          <p:cNvPr id="7" name="TextBox 6"/>
          <p:cNvSpPr txBox="1"/>
          <p:nvPr/>
        </p:nvSpPr>
        <p:spPr>
          <a:xfrm>
            <a:off x="152400" y="4262075"/>
            <a:ext cx="4284133" cy="430887"/>
          </a:xfrm>
          <a:prstGeom prst="rect">
            <a:avLst/>
          </a:prstGeom>
          <a:noFill/>
        </p:spPr>
        <p:txBody>
          <a:bodyPr wrap="square" rtlCol="0">
            <a:spAutoFit/>
          </a:bodyPr>
          <a:lstStyle/>
          <a:p>
            <a:pPr algn="ctr"/>
            <a:r>
              <a:rPr lang="en-US" sz="2200" dirty="0"/>
              <a:t>how many signs are there?</a:t>
            </a:r>
          </a:p>
        </p:txBody>
      </p:sp>
      <p:sp>
        <p:nvSpPr>
          <p:cNvPr id="8" name="TextBox 7"/>
          <p:cNvSpPr txBox="1"/>
          <p:nvPr/>
        </p:nvSpPr>
        <p:spPr>
          <a:xfrm>
            <a:off x="1494366" y="2624790"/>
            <a:ext cx="1447800" cy="1754326"/>
          </a:xfrm>
          <a:prstGeom prst="rect">
            <a:avLst/>
          </a:prstGeom>
          <a:noFill/>
        </p:spPr>
        <p:txBody>
          <a:bodyPr wrap="square" rtlCol="0">
            <a:spAutoFit/>
          </a:bodyPr>
          <a:lstStyle/>
          <a:p>
            <a:r>
              <a:rPr lang="en-US" sz="5400" b="1" dirty="0">
                <a:solidFill>
                  <a:srgbClr val="FF0000"/>
                </a:solidFill>
                <a:latin typeface="Consolas" charset="0"/>
                <a:ea typeface="Consolas" charset="0"/>
                <a:cs typeface="Consolas" charset="0"/>
              </a:rPr>
              <a:t>+</a:t>
            </a:r>
            <a:r>
              <a:rPr lang="en-US" sz="5400" b="1" dirty="0">
                <a:latin typeface="Consolas" charset="0"/>
                <a:ea typeface="Consolas" charset="0"/>
                <a:cs typeface="Consolas" charset="0"/>
              </a:rPr>
              <a:t>45</a:t>
            </a:r>
          </a:p>
          <a:p>
            <a:r>
              <a:rPr lang="en-US" sz="5400" b="1" dirty="0">
                <a:solidFill>
                  <a:srgbClr val="FF0000"/>
                </a:solidFill>
                <a:latin typeface="Consolas" charset="0"/>
                <a:ea typeface="Consolas" charset="0"/>
                <a:cs typeface="Consolas" charset="0"/>
              </a:rPr>
              <a:t>-</a:t>
            </a:r>
            <a:r>
              <a:rPr lang="en-US" sz="5400" b="1" dirty="0">
                <a:latin typeface="Consolas" charset="0"/>
                <a:ea typeface="Consolas" charset="0"/>
                <a:cs typeface="Consolas" charset="0"/>
              </a:rPr>
              <a:t>19</a:t>
            </a:r>
          </a:p>
        </p:txBody>
      </p:sp>
      <p:sp>
        <p:nvSpPr>
          <p:cNvPr id="10" name="TextBox 9"/>
          <p:cNvSpPr txBox="1"/>
          <p:nvPr/>
        </p:nvSpPr>
        <p:spPr>
          <a:xfrm>
            <a:off x="5562600" y="2649259"/>
            <a:ext cx="1828800" cy="1754326"/>
          </a:xfrm>
          <a:prstGeom prst="rect">
            <a:avLst/>
          </a:prstGeom>
          <a:noFill/>
        </p:spPr>
        <p:txBody>
          <a:bodyPr wrap="square" rtlCol="0">
            <a:spAutoFit/>
          </a:bodyPr>
          <a:lstStyle/>
          <a:p>
            <a:r>
              <a:rPr lang="en-US" sz="5400" b="1" dirty="0">
                <a:solidFill>
                  <a:srgbClr val="FF0000"/>
                </a:solidFill>
                <a:latin typeface="Consolas" charset="0"/>
                <a:ea typeface="Consolas" charset="0"/>
                <a:cs typeface="Consolas" charset="0"/>
              </a:rPr>
              <a:t>0</a:t>
            </a:r>
            <a:r>
              <a:rPr lang="en-US" sz="5400" b="1" dirty="0">
                <a:latin typeface="Consolas" charset="0"/>
                <a:ea typeface="Consolas" charset="0"/>
                <a:cs typeface="Consolas" charset="0"/>
              </a:rPr>
              <a:t>101</a:t>
            </a:r>
          </a:p>
          <a:p>
            <a:r>
              <a:rPr lang="en-US" sz="5400" b="1" dirty="0">
                <a:solidFill>
                  <a:srgbClr val="FF0000"/>
                </a:solidFill>
                <a:latin typeface="Consolas" charset="0"/>
                <a:ea typeface="Consolas" charset="0"/>
                <a:cs typeface="Consolas" charset="0"/>
              </a:rPr>
              <a:t>1</a:t>
            </a:r>
            <a:r>
              <a:rPr lang="en-US" sz="5400" b="1" dirty="0">
                <a:latin typeface="Consolas" charset="0"/>
                <a:ea typeface="Consolas" charset="0"/>
                <a:cs typeface="Consolas" charset="0"/>
              </a:rPr>
              <a:t>000</a:t>
            </a:r>
          </a:p>
        </p:txBody>
      </p:sp>
      <p:sp>
        <p:nvSpPr>
          <p:cNvPr id="11" name="TextBox 10"/>
          <p:cNvSpPr txBox="1"/>
          <p:nvPr/>
        </p:nvSpPr>
        <p:spPr>
          <a:xfrm>
            <a:off x="4724400" y="1926223"/>
            <a:ext cx="3555998" cy="769441"/>
          </a:xfrm>
          <a:prstGeom prst="rect">
            <a:avLst/>
          </a:prstGeom>
          <a:noFill/>
        </p:spPr>
        <p:txBody>
          <a:bodyPr wrap="square" rtlCol="0">
            <a:spAutoFit/>
          </a:bodyPr>
          <a:lstStyle/>
          <a:p>
            <a:pPr algn="ctr"/>
            <a:r>
              <a:rPr lang="en-US" sz="2200" dirty="0"/>
              <a:t>how could we represent a sign in binary?</a:t>
            </a:r>
          </a:p>
        </p:txBody>
      </p:sp>
      <p:sp>
        <p:nvSpPr>
          <p:cNvPr id="12" name="TextBox 11"/>
          <p:cNvSpPr txBox="1"/>
          <p:nvPr/>
        </p:nvSpPr>
        <p:spPr>
          <a:xfrm>
            <a:off x="4495798" y="4260110"/>
            <a:ext cx="4191001" cy="769441"/>
          </a:xfrm>
          <a:prstGeom prst="rect">
            <a:avLst/>
          </a:prstGeom>
          <a:noFill/>
        </p:spPr>
        <p:txBody>
          <a:bodyPr wrap="square" rtlCol="0">
            <a:spAutoFit/>
          </a:bodyPr>
          <a:lstStyle/>
          <a:p>
            <a:pPr algn="ctr"/>
            <a:r>
              <a:rPr lang="en-US" sz="2200" dirty="0"/>
              <a:t>the sign bit is always the </a:t>
            </a:r>
            <a:r>
              <a:rPr lang="en-US" sz="2200" b="1" dirty="0"/>
              <a:t>MSB</a:t>
            </a:r>
            <a:r>
              <a:rPr lang="en-US" sz="2200" dirty="0"/>
              <a:t> </a:t>
            </a:r>
            <a:r>
              <a:rPr lang="mr-IN" sz="2200" dirty="0"/>
              <a:t>–</a:t>
            </a:r>
            <a:r>
              <a:rPr lang="en-US" sz="2200" dirty="0"/>
              <a:t> NOT "the first 1 bit"</a:t>
            </a:r>
          </a:p>
        </p:txBody>
      </p:sp>
      <p:sp>
        <p:nvSpPr>
          <p:cNvPr id="13" name="TextBox 12"/>
          <p:cNvSpPr txBox="1"/>
          <p:nvPr/>
        </p:nvSpPr>
        <p:spPr>
          <a:xfrm>
            <a:off x="4838700" y="2645957"/>
            <a:ext cx="690033" cy="1754326"/>
          </a:xfrm>
          <a:prstGeom prst="rect">
            <a:avLst/>
          </a:prstGeom>
          <a:noFill/>
        </p:spPr>
        <p:txBody>
          <a:bodyPr wrap="square" rtlCol="0">
            <a:spAutoFit/>
          </a:bodyPr>
          <a:lstStyle/>
          <a:p>
            <a:pPr algn="r"/>
            <a:r>
              <a:rPr lang="en-US" sz="5400" b="1" dirty="0">
                <a:solidFill>
                  <a:srgbClr val="FF9FA0"/>
                </a:solidFill>
                <a:latin typeface="Consolas" charset="0"/>
                <a:ea typeface="Consolas" charset="0"/>
                <a:cs typeface="Consolas" charset="0"/>
              </a:rPr>
              <a:t>+</a:t>
            </a:r>
          </a:p>
          <a:p>
            <a:pPr algn="r"/>
            <a:r>
              <a:rPr lang="en-US" sz="5400" b="1" dirty="0">
                <a:solidFill>
                  <a:srgbClr val="FF9FA0"/>
                </a:solidFill>
                <a:latin typeface="Consolas" charset="0"/>
                <a:ea typeface="Consolas" charset="0"/>
                <a:cs typeface="Consolas" charset="0"/>
              </a:rPr>
              <a:t>-</a:t>
            </a:r>
          </a:p>
        </p:txBody>
      </p:sp>
      <p:sp>
        <p:nvSpPr>
          <p:cNvPr id="14" name="TextBox 13">
            <a:extLst>
              <a:ext uri="{FF2B5EF4-FFF2-40B4-BE49-F238E27FC236}">
                <a16:creationId xmlns:a16="http://schemas.microsoft.com/office/drawing/2014/main" id="{971F9A58-A550-3241-92F7-EBF6FBD5E619}"/>
              </a:ext>
            </a:extLst>
          </p:cNvPr>
          <p:cNvSpPr txBox="1"/>
          <p:nvPr/>
        </p:nvSpPr>
        <p:spPr>
          <a:xfrm>
            <a:off x="838196" y="4958406"/>
            <a:ext cx="7315204" cy="584775"/>
          </a:xfrm>
          <a:prstGeom prst="rect">
            <a:avLst/>
          </a:prstGeom>
          <a:noFill/>
        </p:spPr>
        <p:txBody>
          <a:bodyPr wrap="square" rtlCol="0">
            <a:spAutoFit/>
          </a:bodyPr>
          <a:lstStyle/>
          <a:p>
            <a:pPr algn="ctr"/>
            <a:r>
              <a:rPr lang="en-US" sz="1600" b="1" i="1" dirty="0"/>
              <a:t>for these slides I'm using 4-bit numbers to save space, but </a:t>
            </a:r>
            <a:r>
              <a:rPr lang="en-US" sz="1600" b="1" i="1" dirty="0">
                <a:solidFill>
                  <a:srgbClr val="FF0000"/>
                </a:solidFill>
              </a:rPr>
              <a:t>you always have to know how many bits the number is to know which is the MSB</a:t>
            </a:r>
          </a:p>
        </p:txBody>
      </p:sp>
    </p:spTree>
    <p:extLst>
      <p:ext uri="{BB962C8B-B14F-4D97-AF65-F5344CB8AC3E}">
        <p14:creationId xmlns:p14="http://schemas.microsoft.com/office/powerpoint/2010/main" val="235574346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10" grpId="0"/>
      <p:bldP spid="11" grpId="0"/>
      <p:bldP spid="12" grpId="0"/>
      <p:bldP spid="13" grpId="0"/>
      <p:bldP spid="1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Sign-magnitude? </a:t>
            </a:r>
            <a:r>
              <a:rPr lang="en-US" dirty="0">
                <a:solidFill>
                  <a:srgbClr val="FF0000"/>
                </a:solidFill>
              </a:rPr>
              <a:t>(this is not used for integers omg)</a:t>
            </a:r>
          </a:p>
        </p:txBody>
      </p:sp>
      <p:sp>
        <p:nvSpPr>
          <p:cNvPr id="3" name="Content Placeholder 2"/>
          <p:cNvSpPr>
            <a:spLocks noGrp="1"/>
          </p:cNvSpPr>
          <p:nvPr>
            <p:ph idx="1"/>
          </p:nvPr>
        </p:nvSpPr>
        <p:spPr>
          <a:xfrm>
            <a:off x="152400" y="495302"/>
            <a:ext cx="8991600" cy="842530"/>
          </a:xfrm>
        </p:spPr>
        <p:txBody>
          <a:bodyPr/>
          <a:lstStyle/>
          <a:p>
            <a:r>
              <a:rPr lang="en-US" dirty="0"/>
              <a:t>this leads us to an </a:t>
            </a:r>
            <a:r>
              <a:rPr lang="en-US" i="1" dirty="0"/>
              <a:t>intuitive but suboptimal </a:t>
            </a:r>
            <a:r>
              <a:rPr lang="en-US" dirty="0"/>
              <a:t>representation:</a:t>
            </a:r>
          </a:p>
          <a:p>
            <a:r>
              <a:rPr lang="en-US" dirty="0"/>
              <a:t>the bits after the sign bit are the </a:t>
            </a:r>
            <a:r>
              <a:rPr lang="en-US" b="1" dirty="0"/>
              <a:t>distance from 0</a:t>
            </a:r>
            <a:r>
              <a:rPr lang="en-US" dirty="0"/>
              <a:t> </a:t>
            </a:r>
            <a:r>
              <a:rPr lang="en-US" sz="1600" i="1" dirty="0"/>
              <a:t>(aka </a:t>
            </a:r>
            <a:r>
              <a:rPr lang="en-US" sz="1600" b="1" i="1" dirty="0"/>
              <a:t>magnitude</a:t>
            </a:r>
            <a:r>
              <a:rPr lang="en-US" sz="1600" i="1" dirty="0"/>
              <a:t>)</a:t>
            </a:r>
            <a:endParaRPr lang="en-US" i="1" dirty="0"/>
          </a:p>
        </p:txBody>
      </p:sp>
      <p:sp>
        <p:nvSpPr>
          <p:cNvPr id="5" name="Footer Placeholder 4"/>
          <p:cNvSpPr>
            <a:spLocks noGrp="1"/>
          </p:cNvSpPr>
          <p:nvPr>
            <p:ph type="ftr" sz="quarter" idx="11"/>
          </p:nvPr>
        </p:nvSpPr>
        <p:spPr/>
        <p:txBody>
          <a:bodyPr/>
          <a:lstStyle/>
          <a:p>
            <a:r>
              <a:rPr lang="is-IS"/>
              <a:t>CS447</a:t>
            </a:r>
            <a:endParaRPr lang="en-US"/>
          </a:p>
        </p:txBody>
      </p:sp>
      <p:sp>
        <p:nvSpPr>
          <p:cNvPr id="6" name="Slide Number Placeholder 5"/>
          <p:cNvSpPr>
            <a:spLocks noGrp="1"/>
          </p:cNvSpPr>
          <p:nvPr>
            <p:ph type="sldNum" sz="quarter" idx="12"/>
          </p:nvPr>
        </p:nvSpPr>
        <p:spPr/>
        <p:txBody>
          <a:bodyPr/>
          <a:lstStyle/>
          <a:p>
            <a:fld id="{3552B95B-556F-44BD-91A5-D80C1B9E2BB3}" type="slidenum">
              <a:rPr lang="en-US" smtClean="0"/>
              <a:pPr/>
              <a:t>5</a:t>
            </a:fld>
            <a:endParaRPr lang="en-US"/>
          </a:p>
        </p:txBody>
      </p:sp>
      <p:grpSp>
        <p:nvGrpSpPr>
          <p:cNvPr id="38" name="Group 37"/>
          <p:cNvGrpSpPr/>
          <p:nvPr/>
        </p:nvGrpSpPr>
        <p:grpSpPr>
          <a:xfrm>
            <a:off x="697402" y="1829792"/>
            <a:ext cx="7651938" cy="457200"/>
            <a:chOff x="5192484" y="2782359"/>
            <a:chExt cx="3189516" cy="457200"/>
          </a:xfrm>
        </p:grpSpPr>
        <p:cxnSp>
          <p:nvCxnSpPr>
            <p:cNvPr id="8" name="Straight Connector 7"/>
            <p:cNvCxnSpPr/>
            <p:nvPr/>
          </p:nvCxnSpPr>
          <p:spPr>
            <a:xfrm>
              <a:off x="5192484" y="3010959"/>
              <a:ext cx="318951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5201193" y="3005487"/>
              <a:ext cx="0" cy="2286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8382000" y="3005487"/>
              <a:ext cx="0" cy="2286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768737" y="2782359"/>
              <a:ext cx="0" cy="4572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5" name="Group 44"/>
          <p:cNvGrpSpPr/>
          <p:nvPr/>
        </p:nvGrpSpPr>
        <p:grpSpPr>
          <a:xfrm>
            <a:off x="3974003" y="1371533"/>
            <a:ext cx="1066800" cy="1371409"/>
            <a:chOff x="6259285" y="2324100"/>
            <a:chExt cx="1066800" cy="1371409"/>
          </a:xfrm>
        </p:grpSpPr>
        <p:sp>
          <p:nvSpPr>
            <p:cNvPr id="17" name="TextBox 16"/>
            <p:cNvSpPr txBox="1"/>
            <p:nvPr/>
          </p:nvSpPr>
          <p:spPr>
            <a:xfrm>
              <a:off x="6609081" y="3172289"/>
              <a:ext cx="330926" cy="523220"/>
            </a:xfrm>
            <a:prstGeom prst="rect">
              <a:avLst/>
            </a:prstGeom>
            <a:noFill/>
          </p:spPr>
          <p:txBody>
            <a:bodyPr wrap="square" rtlCol="0">
              <a:spAutoFit/>
            </a:bodyPr>
            <a:lstStyle/>
            <a:p>
              <a:pPr algn="ctr"/>
              <a:r>
                <a:rPr lang="en-US" sz="2800" b="1" dirty="0">
                  <a:latin typeface="Consolas" charset="0"/>
                  <a:ea typeface="Consolas" charset="0"/>
                  <a:cs typeface="Consolas" charset="0"/>
                </a:rPr>
                <a:t>0</a:t>
              </a:r>
            </a:p>
          </p:txBody>
        </p:sp>
        <p:sp>
          <p:nvSpPr>
            <p:cNvPr id="20" name="TextBox 19"/>
            <p:cNvSpPr txBox="1"/>
            <p:nvPr/>
          </p:nvSpPr>
          <p:spPr>
            <a:xfrm>
              <a:off x="6259285" y="2324100"/>
              <a:ext cx="1066800" cy="461665"/>
            </a:xfrm>
            <a:prstGeom prst="rect">
              <a:avLst/>
            </a:prstGeom>
            <a:noFill/>
          </p:spPr>
          <p:txBody>
            <a:bodyPr wrap="square" rtlCol="0">
              <a:spAutoFit/>
            </a:bodyPr>
            <a:lstStyle/>
            <a:p>
              <a:pPr algn="ctr"/>
              <a:r>
                <a:rPr lang="en-US" sz="2400" b="1" dirty="0">
                  <a:solidFill>
                    <a:srgbClr val="FF0000"/>
                  </a:solidFill>
                  <a:latin typeface="Consolas" charset="0"/>
                  <a:ea typeface="Consolas" charset="0"/>
                  <a:cs typeface="Consolas" charset="0"/>
                </a:rPr>
                <a:t>0</a:t>
              </a:r>
              <a:r>
                <a:rPr lang="en-US" sz="2400" b="1" dirty="0">
                  <a:latin typeface="Consolas" charset="0"/>
                  <a:ea typeface="Consolas" charset="0"/>
                  <a:cs typeface="Consolas" charset="0"/>
                </a:rPr>
                <a:t>000</a:t>
              </a:r>
            </a:p>
          </p:txBody>
        </p:sp>
      </p:grpSp>
      <p:grpSp>
        <p:nvGrpSpPr>
          <p:cNvPr id="46" name="Group 45"/>
          <p:cNvGrpSpPr/>
          <p:nvPr/>
        </p:nvGrpSpPr>
        <p:grpSpPr>
          <a:xfrm>
            <a:off x="4463858" y="1671868"/>
            <a:ext cx="1066800" cy="1071074"/>
            <a:chOff x="6749140" y="2624435"/>
            <a:chExt cx="1066800" cy="1071074"/>
          </a:xfrm>
        </p:grpSpPr>
        <p:sp>
          <p:nvSpPr>
            <p:cNvPr id="30" name="TextBox 29"/>
            <p:cNvSpPr txBox="1"/>
            <p:nvPr/>
          </p:nvSpPr>
          <p:spPr>
            <a:xfrm>
              <a:off x="6749140" y="2624435"/>
              <a:ext cx="1066800" cy="461665"/>
            </a:xfrm>
            <a:prstGeom prst="rect">
              <a:avLst/>
            </a:prstGeom>
            <a:noFill/>
          </p:spPr>
          <p:txBody>
            <a:bodyPr wrap="square" rtlCol="0">
              <a:spAutoFit/>
            </a:bodyPr>
            <a:lstStyle/>
            <a:p>
              <a:pPr algn="ctr"/>
              <a:r>
                <a:rPr lang="en-US" sz="2400" b="1" dirty="0">
                  <a:solidFill>
                    <a:srgbClr val="FF0000"/>
                  </a:solidFill>
                  <a:latin typeface="Consolas" charset="0"/>
                  <a:ea typeface="Consolas" charset="0"/>
                  <a:cs typeface="Consolas" charset="0"/>
                </a:rPr>
                <a:t>0</a:t>
              </a:r>
              <a:r>
                <a:rPr lang="en-US" sz="2400" b="1" dirty="0">
                  <a:latin typeface="Consolas" charset="0"/>
                  <a:ea typeface="Consolas" charset="0"/>
                  <a:cs typeface="Consolas" charset="0"/>
                </a:rPr>
                <a:t>001</a:t>
              </a:r>
            </a:p>
          </p:txBody>
        </p:sp>
        <p:sp>
          <p:nvSpPr>
            <p:cNvPr id="39" name="TextBox 38"/>
            <p:cNvSpPr txBox="1"/>
            <p:nvPr/>
          </p:nvSpPr>
          <p:spPr>
            <a:xfrm>
              <a:off x="6923314" y="3172289"/>
              <a:ext cx="620486" cy="523220"/>
            </a:xfrm>
            <a:prstGeom prst="rect">
              <a:avLst/>
            </a:prstGeom>
            <a:noFill/>
          </p:spPr>
          <p:txBody>
            <a:bodyPr wrap="square" rtlCol="0">
              <a:spAutoFit/>
            </a:bodyPr>
            <a:lstStyle/>
            <a:p>
              <a:pPr algn="ctr"/>
              <a:r>
                <a:rPr lang="en-US" sz="2800" b="1" dirty="0">
                  <a:solidFill>
                    <a:srgbClr val="FF0000"/>
                  </a:solidFill>
                  <a:latin typeface="Consolas" charset="0"/>
                  <a:ea typeface="Consolas" charset="0"/>
                  <a:cs typeface="Consolas" charset="0"/>
                </a:rPr>
                <a:t>+</a:t>
              </a:r>
              <a:r>
                <a:rPr lang="en-US" sz="2800" b="1" dirty="0">
                  <a:latin typeface="Consolas" charset="0"/>
                  <a:ea typeface="Consolas" charset="0"/>
                  <a:cs typeface="Consolas" charset="0"/>
                </a:rPr>
                <a:t>1</a:t>
              </a:r>
            </a:p>
          </p:txBody>
        </p:sp>
      </p:grpSp>
      <p:grpSp>
        <p:nvGrpSpPr>
          <p:cNvPr id="47" name="Group 46"/>
          <p:cNvGrpSpPr/>
          <p:nvPr/>
        </p:nvGrpSpPr>
        <p:grpSpPr>
          <a:xfrm>
            <a:off x="4997258" y="1371533"/>
            <a:ext cx="1066800" cy="1371409"/>
            <a:chOff x="7282540" y="2324100"/>
            <a:chExt cx="1066800" cy="1371409"/>
          </a:xfrm>
        </p:grpSpPr>
        <p:sp>
          <p:nvSpPr>
            <p:cNvPr id="31" name="TextBox 30"/>
            <p:cNvSpPr txBox="1"/>
            <p:nvPr/>
          </p:nvSpPr>
          <p:spPr>
            <a:xfrm>
              <a:off x="7282540" y="2324100"/>
              <a:ext cx="1066800" cy="461665"/>
            </a:xfrm>
            <a:prstGeom prst="rect">
              <a:avLst/>
            </a:prstGeom>
            <a:noFill/>
          </p:spPr>
          <p:txBody>
            <a:bodyPr wrap="square" rtlCol="0">
              <a:spAutoFit/>
            </a:bodyPr>
            <a:lstStyle/>
            <a:p>
              <a:pPr algn="ctr"/>
              <a:r>
                <a:rPr lang="en-US" sz="2400" b="1" dirty="0">
                  <a:solidFill>
                    <a:srgbClr val="FF0000"/>
                  </a:solidFill>
                  <a:latin typeface="Consolas" charset="0"/>
                  <a:ea typeface="Consolas" charset="0"/>
                  <a:cs typeface="Consolas" charset="0"/>
                </a:rPr>
                <a:t>0</a:t>
              </a:r>
              <a:r>
                <a:rPr lang="en-US" sz="2400" b="1" dirty="0">
                  <a:latin typeface="Consolas" charset="0"/>
                  <a:ea typeface="Consolas" charset="0"/>
                  <a:cs typeface="Consolas" charset="0"/>
                </a:rPr>
                <a:t>010</a:t>
              </a:r>
            </a:p>
          </p:txBody>
        </p:sp>
        <p:sp>
          <p:nvSpPr>
            <p:cNvPr id="40" name="TextBox 39"/>
            <p:cNvSpPr txBox="1"/>
            <p:nvPr/>
          </p:nvSpPr>
          <p:spPr>
            <a:xfrm>
              <a:off x="7473406" y="3172289"/>
              <a:ext cx="620486" cy="523220"/>
            </a:xfrm>
            <a:prstGeom prst="rect">
              <a:avLst/>
            </a:prstGeom>
            <a:noFill/>
          </p:spPr>
          <p:txBody>
            <a:bodyPr wrap="square" rtlCol="0">
              <a:spAutoFit/>
            </a:bodyPr>
            <a:lstStyle/>
            <a:p>
              <a:pPr algn="ctr"/>
              <a:r>
                <a:rPr lang="en-US" sz="2800" b="1" dirty="0">
                  <a:solidFill>
                    <a:srgbClr val="FF0000"/>
                  </a:solidFill>
                  <a:latin typeface="Consolas" charset="0"/>
                  <a:ea typeface="Consolas" charset="0"/>
                  <a:cs typeface="Consolas" charset="0"/>
                </a:rPr>
                <a:t>+</a:t>
              </a:r>
              <a:r>
                <a:rPr lang="en-US" sz="2800" b="1" dirty="0">
                  <a:latin typeface="Consolas" charset="0"/>
                  <a:ea typeface="Consolas" charset="0"/>
                  <a:cs typeface="Consolas" charset="0"/>
                </a:rPr>
                <a:t>2</a:t>
              </a:r>
            </a:p>
          </p:txBody>
        </p:sp>
      </p:grpSp>
      <p:grpSp>
        <p:nvGrpSpPr>
          <p:cNvPr id="48" name="Group 47"/>
          <p:cNvGrpSpPr/>
          <p:nvPr/>
        </p:nvGrpSpPr>
        <p:grpSpPr>
          <a:xfrm>
            <a:off x="5563318" y="1671868"/>
            <a:ext cx="1066800" cy="1071074"/>
            <a:chOff x="7848600" y="2624435"/>
            <a:chExt cx="1066800" cy="1071074"/>
          </a:xfrm>
        </p:grpSpPr>
        <p:sp>
          <p:nvSpPr>
            <p:cNvPr id="32" name="TextBox 31"/>
            <p:cNvSpPr txBox="1"/>
            <p:nvPr/>
          </p:nvSpPr>
          <p:spPr>
            <a:xfrm>
              <a:off x="7848600" y="2624435"/>
              <a:ext cx="1066800" cy="461665"/>
            </a:xfrm>
            <a:prstGeom prst="rect">
              <a:avLst/>
            </a:prstGeom>
            <a:noFill/>
          </p:spPr>
          <p:txBody>
            <a:bodyPr wrap="square" rtlCol="0">
              <a:spAutoFit/>
            </a:bodyPr>
            <a:lstStyle/>
            <a:p>
              <a:pPr algn="ctr"/>
              <a:r>
                <a:rPr lang="en-US" sz="2400" b="1" dirty="0">
                  <a:solidFill>
                    <a:srgbClr val="FF0000"/>
                  </a:solidFill>
                  <a:latin typeface="Consolas" charset="0"/>
                  <a:ea typeface="Consolas" charset="0"/>
                  <a:cs typeface="Consolas" charset="0"/>
                </a:rPr>
                <a:t>0</a:t>
              </a:r>
              <a:r>
                <a:rPr lang="en-US" sz="2400" b="1" dirty="0">
                  <a:latin typeface="Consolas" charset="0"/>
                  <a:ea typeface="Consolas" charset="0"/>
                  <a:cs typeface="Consolas" charset="0"/>
                </a:rPr>
                <a:t>011</a:t>
              </a:r>
            </a:p>
          </p:txBody>
        </p:sp>
        <p:sp>
          <p:nvSpPr>
            <p:cNvPr id="41" name="TextBox 40"/>
            <p:cNvSpPr txBox="1"/>
            <p:nvPr/>
          </p:nvSpPr>
          <p:spPr>
            <a:xfrm>
              <a:off x="8071757" y="3172289"/>
              <a:ext cx="620486" cy="523220"/>
            </a:xfrm>
            <a:prstGeom prst="rect">
              <a:avLst/>
            </a:prstGeom>
            <a:noFill/>
          </p:spPr>
          <p:txBody>
            <a:bodyPr wrap="square" rtlCol="0">
              <a:spAutoFit/>
            </a:bodyPr>
            <a:lstStyle/>
            <a:p>
              <a:pPr algn="ctr"/>
              <a:r>
                <a:rPr lang="en-US" sz="2800" b="1" dirty="0">
                  <a:solidFill>
                    <a:srgbClr val="FF0000"/>
                  </a:solidFill>
                  <a:latin typeface="Consolas" charset="0"/>
                  <a:ea typeface="Consolas" charset="0"/>
                  <a:cs typeface="Consolas" charset="0"/>
                </a:rPr>
                <a:t>+</a:t>
              </a:r>
              <a:r>
                <a:rPr lang="en-US" sz="2800" b="1" dirty="0">
                  <a:latin typeface="Consolas" charset="0"/>
                  <a:ea typeface="Consolas" charset="0"/>
                  <a:cs typeface="Consolas" charset="0"/>
                </a:rPr>
                <a:t>3</a:t>
              </a:r>
            </a:p>
          </p:txBody>
        </p:sp>
      </p:grpSp>
      <p:grpSp>
        <p:nvGrpSpPr>
          <p:cNvPr id="49" name="Group 48"/>
          <p:cNvGrpSpPr/>
          <p:nvPr/>
        </p:nvGrpSpPr>
        <p:grpSpPr>
          <a:xfrm>
            <a:off x="3488501" y="1671868"/>
            <a:ext cx="1066800" cy="1071074"/>
            <a:chOff x="5773783" y="2624435"/>
            <a:chExt cx="1066800" cy="1071074"/>
          </a:xfrm>
        </p:grpSpPr>
        <p:sp>
          <p:nvSpPr>
            <p:cNvPr id="21" name="TextBox 20"/>
            <p:cNvSpPr txBox="1"/>
            <p:nvPr/>
          </p:nvSpPr>
          <p:spPr>
            <a:xfrm>
              <a:off x="5773783" y="2624435"/>
              <a:ext cx="1066800" cy="461665"/>
            </a:xfrm>
            <a:prstGeom prst="rect">
              <a:avLst/>
            </a:prstGeom>
            <a:noFill/>
          </p:spPr>
          <p:txBody>
            <a:bodyPr wrap="square" rtlCol="0">
              <a:spAutoFit/>
            </a:bodyPr>
            <a:lstStyle/>
            <a:p>
              <a:pPr algn="ctr"/>
              <a:r>
                <a:rPr lang="en-US" sz="2400" b="1" dirty="0">
                  <a:solidFill>
                    <a:srgbClr val="FF0000"/>
                  </a:solidFill>
                  <a:latin typeface="Consolas" charset="0"/>
                  <a:ea typeface="Consolas" charset="0"/>
                  <a:cs typeface="Consolas" charset="0"/>
                </a:rPr>
                <a:t>1</a:t>
              </a:r>
              <a:r>
                <a:rPr lang="en-US" sz="2400" b="1" dirty="0">
                  <a:latin typeface="Consolas" charset="0"/>
                  <a:ea typeface="Consolas" charset="0"/>
                  <a:cs typeface="Consolas" charset="0"/>
                </a:rPr>
                <a:t>001</a:t>
              </a:r>
            </a:p>
          </p:txBody>
        </p:sp>
        <p:sp>
          <p:nvSpPr>
            <p:cNvPr id="42" name="TextBox 41"/>
            <p:cNvSpPr txBox="1"/>
            <p:nvPr/>
          </p:nvSpPr>
          <p:spPr>
            <a:xfrm>
              <a:off x="5967910" y="3172289"/>
              <a:ext cx="620486" cy="523220"/>
            </a:xfrm>
            <a:prstGeom prst="rect">
              <a:avLst/>
            </a:prstGeom>
            <a:noFill/>
          </p:spPr>
          <p:txBody>
            <a:bodyPr wrap="square" rtlCol="0">
              <a:spAutoFit/>
            </a:bodyPr>
            <a:lstStyle/>
            <a:p>
              <a:pPr algn="ctr"/>
              <a:r>
                <a:rPr lang="en-US" sz="2800" b="1" dirty="0">
                  <a:solidFill>
                    <a:srgbClr val="FF0000"/>
                  </a:solidFill>
                  <a:latin typeface="Consolas" charset="0"/>
                  <a:ea typeface="Consolas" charset="0"/>
                  <a:cs typeface="Consolas" charset="0"/>
                </a:rPr>
                <a:t>-</a:t>
              </a:r>
              <a:r>
                <a:rPr lang="en-US" sz="2800" b="1" dirty="0">
                  <a:latin typeface="Consolas" charset="0"/>
                  <a:ea typeface="Consolas" charset="0"/>
                  <a:cs typeface="Consolas" charset="0"/>
                </a:rPr>
                <a:t>1</a:t>
              </a:r>
            </a:p>
          </p:txBody>
        </p:sp>
      </p:grpSp>
      <p:grpSp>
        <p:nvGrpSpPr>
          <p:cNvPr id="50" name="Group 49"/>
          <p:cNvGrpSpPr/>
          <p:nvPr/>
        </p:nvGrpSpPr>
        <p:grpSpPr>
          <a:xfrm>
            <a:off x="2955100" y="1371533"/>
            <a:ext cx="1066800" cy="1371409"/>
            <a:chOff x="5240382" y="2324100"/>
            <a:chExt cx="1066800" cy="1371409"/>
          </a:xfrm>
        </p:grpSpPr>
        <p:sp>
          <p:nvSpPr>
            <p:cNvPr id="22" name="TextBox 21"/>
            <p:cNvSpPr txBox="1"/>
            <p:nvPr/>
          </p:nvSpPr>
          <p:spPr>
            <a:xfrm>
              <a:off x="5240382" y="2324100"/>
              <a:ext cx="1066800" cy="461665"/>
            </a:xfrm>
            <a:prstGeom prst="rect">
              <a:avLst/>
            </a:prstGeom>
            <a:noFill/>
          </p:spPr>
          <p:txBody>
            <a:bodyPr wrap="square" rtlCol="0">
              <a:spAutoFit/>
            </a:bodyPr>
            <a:lstStyle/>
            <a:p>
              <a:pPr algn="ctr"/>
              <a:r>
                <a:rPr lang="en-US" sz="2400" b="1" dirty="0">
                  <a:solidFill>
                    <a:srgbClr val="FF0000"/>
                  </a:solidFill>
                  <a:latin typeface="Consolas" charset="0"/>
                  <a:ea typeface="Consolas" charset="0"/>
                  <a:cs typeface="Consolas" charset="0"/>
                </a:rPr>
                <a:t>1</a:t>
              </a:r>
              <a:r>
                <a:rPr lang="en-US" sz="2400" b="1" dirty="0">
                  <a:latin typeface="Consolas" charset="0"/>
                  <a:ea typeface="Consolas" charset="0"/>
                  <a:cs typeface="Consolas" charset="0"/>
                </a:rPr>
                <a:t>010</a:t>
              </a:r>
            </a:p>
          </p:txBody>
        </p:sp>
        <p:sp>
          <p:nvSpPr>
            <p:cNvPr id="43" name="TextBox 42"/>
            <p:cNvSpPr txBox="1"/>
            <p:nvPr/>
          </p:nvSpPr>
          <p:spPr>
            <a:xfrm>
              <a:off x="5369558" y="3172289"/>
              <a:ext cx="620486" cy="523220"/>
            </a:xfrm>
            <a:prstGeom prst="rect">
              <a:avLst/>
            </a:prstGeom>
            <a:noFill/>
          </p:spPr>
          <p:txBody>
            <a:bodyPr wrap="square" rtlCol="0">
              <a:spAutoFit/>
            </a:bodyPr>
            <a:lstStyle/>
            <a:p>
              <a:pPr algn="ctr"/>
              <a:r>
                <a:rPr lang="en-US" sz="2800" b="1" dirty="0">
                  <a:solidFill>
                    <a:srgbClr val="FF0000"/>
                  </a:solidFill>
                  <a:latin typeface="Consolas" charset="0"/>
                  <a:ea typeface="Consolas" charset="0"/>
                  <a:cs typeface="Consolas" charset="0"/>
                </a:rPr>
                <a:t>-</a:t>
              </a:r>
              <a:r>
                <a:rPr lang="en-US" sz="2800" b="1" dirty="0">
                  <a:latin typeface="Consolas" charset="0"/>
                  <a:ea typeface="Consolas" charset="0"/>
                  <a:cs typeface="Consolas" charset="0"/>
                </a:rPr>
                <a:t>2</a:t>
              </a:r>
            </a:p>
          </p:txBody>
        </p:sp>
      </p:grpSp>
      <p:grpSp>
        <p:nvGrpSpPr>
          <p:cNvPr id="51" name="Group 50"/>
          <p:cNvGrpSpPr/>
          <p:nvPr/>
        </p:nvGrpSpPr>
        <p:grpSpPr>
          <a:xfrm>
            <a:off x="2373802" y="1671868"/>
            <a:ext cx="1066800" cy="1071074"/>
            <a:chOff x="4659084" y="2624435"/>
            <a:chExt cx="1066800" cy="1071074"/>
          </a:xfrm>
        </p:grpSpPr>
        <p:sp>
          <p:nvSpPr>
            <p:cNvPr id="23" name="TextBox 22"/>
            <p:cNvSpPr txBox="1"/>
            <p:nvPr/>
          </p:nvSpPr>
          <p:spPr>
            <a:xfrm>
              <a:off x="4659084" y="2624435"/>
              <a:ext cx="1066800" cy="461665"/>
            </a:xfrm>
            <a:prstGeom prst="rect">
              <a:avLst/>
            </a:prstGeom>
            <a:noFill/>
          </p:spPr>
          <p:txBody>
            <a:bodyPr wrap="square" rtlCol="0">
              <a:spAutoFit/>
            </a:bodyPr>
            <a:lstStyle/>
            <a:p>
              <a:pPr algn="ctr"/>
              <a:r>
                <a:rPr lang="en-US" sz="2400" b="1" dirty="0">
                  <a:solidFill>
                    <a:srgbClr val="FF0000"/>
                  </a:solidFill>
                  <a:latin typeface="Consolas" charset="0"/>
                  <a:ea typeface="Consolas" charset="0"/>
                  <a:cs typeface="Consolas" charset="0"/>
                </a:rPr>
                <a:t>1</a:t>
              </a:r>
              <a:r>
                <a:rPr lang="en-US" sz="2400" b="1" dirty="0">
                  <a:latin typeface="Consolas" charset="0"/>
                  <a:ea typeface="Consolas" charset="0"/>
                  <a:cs typeface="Consolas" charset="0"/>
                </a:rPr>
                <a:t>011</a:t>
              </a:r>
            </a:p>
          </p:txBody>
        </p:sp>
        <p:sp>
          <p:nvSpPr>
            <p:cNvPr id="44" name="TextBox 43"/>
            <p:cNvSpPr txBox="1"/>
            <p:nvPr/>
          </p:nvSpPr>
          <p:spPr>
            <a:xfrm>
              <a:off x="4814025" y="3172289"/>
              <a:ext cx="620486" cy="523220"/>
            </a:xfrm>
            <a:prstGeom prst="rect">
              <a:avLst/>
            </a:prstGeom>
            <a:noFill/>
          </p:spPr>
          <p:txBody>
            <a:bodyPr wrap="square" rtlCol="0">
              <a:spAutoFit/>
            </a:bodyPr>
            <a:lstStyle/>
            <a:p>
              <a:pPr algn="ctr"/>
              <a:r>
                <a:rPr lang="en-US" sz="2800" b="1" dirty="0">
                  <a:solidFill>
                    <a:srgbClr val="FF0000"/>
                  </a:solidFill>
                  <a:latin typeface="Consolas" charset="0"/>
                  <a:ea typeface="Consolas" charset="0"/>
                  <a:cs typeface="Consolas" charset="0"/>
                </a:rPr>
                <a:t>-</a:t>
              </a:r>
              <a:r>
                <a:rPr lang="en-US" sz="2800" b="1" dirty="0">
                  <a:latin typeface="Consolas" charset="0"/>
                  <a:ea typeface="Consolas" charset="0"/>
                  <a:cs typeface="Consolas" charset="0"/>
                </a:rPr>
                <a:t>3</a:t>
              </a:r>
            </a:p>
          </p:txBody>
        </p:sp>
      </p:grpSp>
      <p:sp>
        <p:nvSpPr>
          <p:cNvPr id="52" name="TextBox 51"/>
          <p:cNvSpPr txBox="1"/>
          <p:nvPr/>
        </p:nvSpPr>
        <p:spPr>
          <a:xfrm>
            <a:off x="3964208" y="2624435"/>
            <a:ext cx="1066800" cy="461665"/>
          </a:xfrm>
          <a:prstGeom prst="rect">
            <a:avLst/>
          </a:prstGeom>
          <a:noFill/>
        </p:spPr>
        <p:txBody>
          <a:bodyPr wrap="square" rtlCol="0">
            <a:spAutoFit/>
          </a:bodyPr>
          <a:lstStyle/>
          <a:p>
            <a:pPr algn="ctr"/>
            <a:r>
              <a:rPr lang="en-US" sz="2400" b="1" dirty="0">
                <a:solidFill>
                  <a:srgbClr val="FF0000"/>
                </a:solidFill>
                <a:latin typeface="Consolas" charset="0"/>
                <a:ea typeface="Consolas" charset="0"/>
                <a:cs typeface="Consolas" charset="0"/>
              </a:rPr>
              <a:t>1</a:t>
            </a:r>
            <a:r>
              <a:rPr lang="en-US" sz="2400" b="1" dirty="0">
                <a:latin typeface="Consolas" charset="0"/>
                <a:ea typeface="Consolas" charset="0"/>
                <a:cs typeface="Consolas" charset="0"/>
              </a:rPr>
              <a:t>000</a:t>
            </a:r>
          </a:p>
        </p:txBody>
      </p:sp>
      <p:grpSp>
        <p:nvGrpSpPr>
          <p:cNvPr id="36" name="Group 35"/>
          <p:cNvGrpSpPr/>
          <p:nvPr/>
        </p:nvGrpSpPr>
        <p:grpSpPr>
          <a:xfrm>
            <a:off x="6139899" y="1371533"/>
            <a:ext cx="1066800" cy="1371409"/>
            <a:chOff x="7282540" y="2324100"/>
            <a:chExt cx="1066800" cy="1371409"/>
          </a:xfrm>
        </p:grpSpPr>
        <p:sp>
          <p:nvSpPr>
            <p:cNvPr id="37" name="TextBox 36"/>
            <p:cNvSpPr txBox="1"/>
            <p:nvPr/>
          </p:nvSpPr>
          <p:spPr>
            <a:xfrm>
              <a:off x="7282540" y="2324100"/>
              <a:ext cx="1066800" cy="461665"/>
            </a:xfrm>
            <a:prstGeom prst="rect">
              <a:avLst/>
            </a:prstGeom>
            <a:noFill/>
          </p:spPr>
          <p:txBody>
            <a:bodyPr wrap="square" rtlCol="0">
              <a:spAutoFit/>
            </a:bodyPr>
            <a:lstStyle/>
            <a:p>
              <a:pPr algn="ctr"/>
              <a:r>
                <a:rPr lang="en-US" sz="2400" b="1" dirty="0">
                  <a:solidFill>
                    <a:srgbClr val="FF0000"/>
                  </a:solidFill>
                  <a:latin typeface="Consolas" charset="0"/>
                  <a:ea typeface="Consolas" charset="0"/>
                  <a:cs typeface="Consolas" charset="0"/>
                </a:rPr>
                <a:t>0</a:t>
              </a:r>
              <a:r>
                <a:rPr lang="en-US" sz="2400" b="1" dirty="0">
                  <a:latin typeface="Consolas" charset="0"/>
                  <a:ea typeface="Consolas" charset="0"/>
                  <a:cs typeface="Consolas" charset="0"/>
                </a:rPr>
                <a:t>100</a:t>
              </a:r>
            </a:p>
          </p:txBody>
        </p:sp>
        <p:sp>
          <p:nvSpPr>
            <p:cNvPr id="53" name="TextBox 52"/>
            <p:cNvSpPr txBox="1"/>
            <p:nvPr/>
          </p:nvSpPr>
          <p:spPr>
            <a:xfrm>
              <a:off x="7473406" y="3172289"/>
              <a:ext cx="620486" cy="523220"/>
            </a:xfrm>
            <a:prstGeom prst="rect">
              <a:avLst/>
            </a:prstGeom>
            <a:noFill/>
          </p:spPr>
          <p:txBody>
            <a:bodyPr wrap="square" rtlCol="0">
              <a:spAutoFit/>
            </a:bodyPr>
            <a:lstStyle/>
            <a:p>
              <a:pPr algn="ctr"/>
              <a:r>
                <a:rPr lang="en-US" sz="2800" b="1" dirty="0">
                  <a:solidFill>
                    <a:srgbClr val="FF0000"/>
                  </a:solidFill>
                  <a:latin typeface="Consolas" charset="0"/>
                  <a:ea typeface="Consolas" charset="0"/>
                  <a:cs typeface="Consolas" charset="0"/>
                </a:rPr>
                <a:t>+</a:t>
              </a:r>
              <a:r>
                <a:rPr lang="en-US" sz="2800" b="1" dirty="0">
                  <a:latin typeface="Consolas" charset="0"/>
                  <a:ea typeface="Consolas" charset="0"/>
                  <a:cs typeface="Consolas" charset="0"/>
                </a:rPr>
                <a:t>4</a:t>
              </a:r>
            </a:p>
          </p:txBody>
        </p:sp>
      </p:grpSp>
      <p:grpSp>
        <p:nvGrpSpPr>
          <p:cNvPr id="54" name="Group 53"/>
          <p:cNvGrpSpPr/>
          <p:nvPr/>
        </p:nvGrpSpPr>
        <p:grpSpPr>
          <a:xfrm>
            <a:off x="6705959" y="1671868"/>
            <a:ext cx="1066800" cy="1071074"/>
            <a:chOff x="7848600" y="2624435"/>
            <a:chExt cx="1066800" cy="1071074"/>
          </a:xfrm>
        </p:grpSpPr>
        <p:sp>
          <p:nvSpPr>
            <p:cNvPr id="55" name="TextBox 54"/>
            <p:cNvSpPr txBox="1"/>
            <p:nvPr/>
          </p:nvSpPr>
          <p:spPr>
            <a:xfrm>
              <a:off x="7848600" y="2624435"/>
              <a:ext cx="1066800" cy="461665"/>
            </a:xfrm>
            <a:prstGeom prst="rect">
              <a:avLst/>
            </a:prstGeom>
            <a:noFill/>
          </p:spPr>
          <p:txBody>
            <a:bodyPr wrap="square" rtlCol="0">
              <a:spAutoFit/>
            </a:bodyPr>
            <a:lstStyle/>
            <a:p>
              <a:pPr algn="ctr"/>
              <a:r>
                <a:rPr lang="en-US" sz="2400" b="1" dirty="0">
                  <a:solidFill>
                    <a:srgbClr val="FF0000"/>
                  </a:solidFill>
                  <a:latin typeface="Consolas" charset="0"/>
                  <a:ea typeface="Consolas" charset="0"/>
                  <a:cs typeface="Consolas" charset="0"/>
                </a:rPr>
                <a:t>0</a:t>
              </a:r>
              <a:r>
                <a:rPr lang="en-US" sz="2400" b="1" dirty="0">
                  <a:latin typeface="Consolas" charset="0"/>
                  <a:ea typeface="Consolas" charset="0"/>
                  <a:cs typeface="Consolas" charset="0"/>
                </a:rPr>
                <a:t>101</a:t>
              </a:r>
            </a:p>
          </p:txBody>
        </p:sp>
        <p:sp>
          <p:nvSpPr>
            <p:cNvPr id="56" name="TextBox 55"/>
            <p:cNvSpPr txBox="1"/>
            <p:nvPr/>
          </p:nvSpPr>
          <p:spPr>
            <a:xfrm>
              <a:off x="8071757" y="3172289"/>
              <a:ext cx="620486" cy="523220"/>
            </a:xfrm>
            <a:prstGeom prst="rect">
              <a:avLst/>
            </a:prstGeom>
            <a:noFill/>
          </p:spPr>
          <p:txBody>
            <a:bodyPr wrap="square" rtlCol="0">
              <a:spAutoFit/>
            </a:bodyPr>
            <a:lstStyle/>
            <a:p>
              <a:pPr algn="ctr"/>
              <a:r>
                <a:rPr lang="en-US" sz="2800" b="1" dirty="0">
                  <a:solidFill>
                    <a:srgbClr val="FF0000"/>
                  </a:solidFill>
                  <a:latin typeface="Consolas" charset="0"/>
                  <a:ea typeface="Consolas" charset="0"/>
                  <a:cs typeface="Consolas" charset="0"/>
                </a:rPr>
                <a:t>+</a:t>
              </a:r>
              <a:r>
                <a:rPr lang="en-US" sz="2800" b="1" dirty="0">
                  <a:latin typeface="Consolas" charset="0"/>
                  <a:ea typeface="Consolas" charset="0"/>
                  <a:cs typeface="Consolas" charset="0"/>
                </a:rPr>
                <a:t>5</a:t>
              </a:r>
            </a:p>
          </p:txBody>
        </p:sp>
      </p:grpSp>
      <p:grpSp>
        <p:nvGrpSpPr>
          <p:cNvPr id="57" name="Group 56"/>
          <p:cNvGrpSpPr/>
          <p:nvPr/>
        </p:nvGrpSpPr>
        <p:grpSpPr>
          <a:xfrm>
            <a:off x="7282540" y="1371533"/>
            <a:ext cx="1066800" cy="1371409"/>
            <a:chOff x="7282540" y="2324100"/>
            <a:chExt cx="1066800" cy="1371409"/>
          </a:xfrm>
        </p:grpSpPr>
        <p:sp>
          <p:nvSpPr>
            <p:cNvPr id="58" name="TextBox 57"/>
            <p:cNvSpPr txBox="1"/>
            <p:nvPr/>
          </p:nvSpPr>
          <p:spPr>
            <a:xfrm>
              <a:off x="7282540" y="2324100"/>
              <a:ext cx="1066800" cy="461665"/>
            </a:xfrm>
            <a:prstGeom prst="rect">
              <a:avLst/>
            </a:prstGeom>
            <a:noFill/>
          </p:spPr>
          <p:txBody>
            <a:bodyPr wrap="square" rtlCol="0">
              <a:spAutoFit/>
            </a:bodyPr>
            <a:lstStyle/>
            <a:p>
              <a:pPr algn="ctr"/>
              <a:r>
                <a:rPr lang="en-US" sz="2400" b="1" dirty="0">
                  <a:solidFill>
                    <a:srgbClr val="FF0000"/>
                  </a:solidFill>
                  <a:latin typeface="Consolas" charset="0"/>
                  <a:ea typeface="Consolas" charset="0"/>
                  <a:cs typeface="Consolas" charset="0"/>
                </a:rPr>
                <a:t>0</a:t>
              </a:r>
              <a:r>
                <a:rPr lang="en-US" sz="2400" b="1" dirty="0">
                  <a:latin typeface="Consolas" charset="0"/>
                  <a:ea typeface="Consolas" charset="0"/>
                  <a:cs typeface="Consolas" charset="0"/>
                </a:rPr>
                <a:t>110</a:t>
              </a:r>
            </a:p>
          </p:txBody>
        </p:sp>
        <p:sp>
          <p:nvSpPr>
            <p:cNvPr id="59" name="TextBox 58"/>
            <p:cNvSpPr txBox="1"/>
            <p:nvPr/>
          </p:nvSpPr>
          <p:spPr>
            <a:xfrm>
              <a:off x="7473406" y="3172289"/>
              <a:ext cx="620486" cy="523220"/>
            </a:xfrm>
            <a:prstGeom prst="rect">
              <a:avLst/>
            </a:prstGeom>
            <a:noFill/>
          </p:spPr>
          <p:txBody>
            <a:bodyPr wrap="square" rtlCol="0">
              <a:spAutoFit/>
            </a:bodyPr>
            <a:lstStyle/>
            <a:p>
              <a:pPr algn="ctr"/>
              <a:r>
                <a:rPr lang="en-US" sz="2800" b="1" dirty="0">
                  <a:solidFill>
                    <a:srgbClr val="FF0000"/>
                  </a:solidFill>
                  <a:latin typeface="Consolas" charset="0"/>
                  <a:ea typeface="Consolas" charset="0"/>
                  <a:cs typeface="Consolas" charset="0"/>
                </a:rPr>
                <a:t>+</a:t>
              </a:r>
              <a:r>
                <a:rPr lang="en-US" sz="2800" b="1" dirty="0">
                  <a:latin typeface="Consolas" charset="0"/>
                  <a:ea typeface="Consolas" charset="0"/>
                  <a:cs typeface="Consolas" charset="0"/>
                </a:rPr>
                <a:t>6</a:t>
              </a:r>
            </a:p>
          </p:txBody>
        </p:sp>
      </p:grpSp>
      <p:grpSp>
        <p:nvGrpSpPr>
          <p:cNvPr id="60" name="Group 59"/>
          <p:cNvGrpSpPr/>
          <p:nvPr/>
        </p:nvGrpSpPr>
        <p:grpSpPr>
          <a:xfrm>
            <a:off x="7848600" y="1671868"/>
            <a:ext cx="1066800" cy="1071074"/>
            <a:chOff x="7848600" y="2624435"/>
            <a:chExt cx="1066800" cy="1071074"/>
          </a:xfrm>
        </p:grpSpPr>
        <p:sp>
          <p:nvSpPr>
            <p:cNvPr id="61" name="TextBox 60"/>
            <p:cNvSpPr txBox="1"/>
            <p:nvPr/>
          </p:nvSpPr>
          <p:spPr>
            <a:xfrm>
              <a:off x="7848600" y="2624435"/>
              <a:ext cx="1066800" cy="461665"/>
            </a:xfrm>
            <a:prstGeom prst="rect">
              <a:avLst/>
            </a:prstGeom>
            <a:noFill/>
          </p:spPr>
          <p:txBody>
            <a:bodyPr wrap="square" rtlCol="0">
              <a:spAutoFit/>
            </a:bodyPr>
            <a:lstStyle/>
            <a:p>
              <a:pPr algn="ctr"/>
              <a:r>
                <a:rPr lang="en-US" sz="2400" b="1" dirty="0">
                  <a:solidFill>
                    <a:srgbClr val="FF0000"/>
                  </a:solidFill>
                  <a:latin typeface="Consolas" charset="0"/>
                  <a:ea typeface="Consolas" charset="0"/>
                  <a:cs typeface="Consolas" charset="0"/>
                </a:rPr>
                <a:t>0</a:t>
              </a:r>
              <a:r>
                <a:rPr lang="en-US" sz="2400" b="1" dirty="0">
                  <a:latin typeface="Consolas" charset="0"/>
                  <a:ea typeface="Consolas" charset="0"/>
                  <a:cs typeface="Consolas" charset="0"/>
                </a:rPr>
                <a:t>111</a:t>
              </a:r>
            </a:p>
          </p:txBody>
        </p:sp>
        <p:sp>
          <p:nvSpPr>
            <p:cNvPr id="62" name="TextBox 61"/>
            <p:cNvSpPr txBox="1"/>
            <p:nvPr/>
          </p:nvSpPr>
          <p:spPr>
            <a:xfrm>
              <a:off x="8071757" y="3172289"/>
              <a:ext cx="620486" cy="523220"/>
            </a:xfrm>
            <a:prstGeom prst="rect">
              <a:avLst/>
            </a:prstGeom>
            <a:noFill/>
          </p:spPr>
          <p:txBody>
            <a:bodyPr wrap="square" rtlCol="0">
              <a:spAutoFit/>
            </a:bodyPr>
            <a:lstStyle/>
            <a:p>
              <a:pPr algn="ctr"/>
              <a:r>
                <a:rPr lang="en-US" sz="2800" b="1" dirty="0">
                  <a:solidFill>
                    <a:srgbClr val="FF0000"/>
                  </a:solidFill>
                  <a:latin typeface="Consolas" charset="0"/>
                  <a:ea typeface="Consolas" charset="0"/>
                  <a:cs typeface="Consolas" charset="0"/>
                </a:rPr>
                <a:t>+</a:t>
              </a:r>
              <a:r>
                <a:rPr lang="en-US" sz="2800" b="1" dirty="0">
                  <a:latin typeface="Consolas" charset="0"/>
                  <a:ea typeface="Consolas" charset="0"/>
                  <a:cs typeface="Consolas" charset="0"/>
                </a:rPr>
                <a:t>7</a:t>
              </a:r>
            </a:p>
          </p:txBody>
        </p:sp>
      </p:grpSp>
      <p:grpSp>
        <p:nvGrpSpPr>
          <p:cNvPr id="63" name="Group 62"/>
          <p:cNvGrpSpPr/>
          <p:nvPr/>
        </p:nvGrpSpPr>
        <p:grpSpPr>
          <a:xfrm>
            <a:off x="1871489" y="1371533"/>
            <a:ext cx="1066800" cy="1371409"/>
            <a:chOff x="5240382" y="2324100"/>
            <a:chExt cx="1066800" cy="1371409"/>
          </a:xfrm>
        </p:grpSpPr>
        <p:sp>
          <p:nvSpPr>
            <p:cNvPr id="64" name="TextBox 63"/>
            <p:cNvSpPr txBox="1"/>
            <p:nvPr/>
          </p:nvSpPr>
          <p:spPr>
            <a:xfrm>
              <a:off x="5240382" y="2324100"/>
              <a:ext cx="1066800" cy="461665"/>
            </a:xfrm>
            <a:prstGeom prst="rect">
              <a:avLst/>
            </a:prstGeom>
            <a:noFill/>
          </p:spPr>
          <p:txBody>
            <a:bodyPr wrap="square" rtlCol="0">
              <a:spAutoFit/>
            </a:bodyPr>
            <a:lstStyle/>
            <a:p>
              <a:pPr algn="ctr"/>
              <a:r>
                <a:rPr lang="en-US" sz="2400" b="1" dirty="0">
                  <a:solidFill>
                    <a:srgbClr val="FF0000"/>
                  </a:solidFill>
                  <a:latin typeface="Consolas" charset="0"/>
                  <a:ea typeface="Consolas" charset="0"/>
                  <a:cs typeface="Consolas" charset="0"/>
                </a:rPr>
                <a:t>1</a:t>
              </a:r>
              <a:r>
                <a:rPr lang="en-US" sz="2400" b="1" dirty="0">
                  <a:latin typeface="Consolas" charset="0"/>
                  <a:ea typeface="Consolas" charset="0"/>
                  <a:cs typeface="Consolas" charset="0"/>
                </a:rPr>
                <a:t>100</a:t>
              </a:r>
            </a:p>
          </p:txBody>
        </p:sp>
        <p:sp>
          <p:nvSpPr>
            <p:cNvPr id="65" name="TextBox 64"/>
            <p:cNvSpPr txBox="1"/>
            <p:nvPr/>
          </p:nvSpPr>
          <p:spPr>
            <a:xfrm>
              <a:off x="5369558" y="3172289"/>
              <a:ext cx="620486" cy="523220"/>
            </a:xfrm>
            <a:prstGeom prst="rect">
              <a:avLst/>
            </a:prstGeom>
            <a:noFill/>
          </p:spPr>
          <p:txBody>
            <a:bodyPr wrap="square" rtlCol="0">
              <a:spAutoFit/>
            </a:bodyPr>
            <a:lstStyle/>
            <a:p>
              <a:pPr algn="ctr"/>
              <a:r>
                <a:rPr lang="en-US" sz="2800" b="1" dirty="0">
                  <a:solidFill>
                    <a:srgbClr val="FF0000"/>
                  </a:solidFill>
                  <a:latin typeface="Consolas" charset="0"/>
                  <a:ea typeface="Consolas" charset="0"/>
                  <a:cs typeface="Consolas" charset="0"/>
                </a:rPr>
                <a:t>-</a:t>
              </a:r>
              <a:r>
                <a:rPr lang="en-US" sz="2800" b="1" dirty="0">
                  <a:latin typeface="Consolas" charset="0"/>
                  <a:ea typeface="Consolas" charset="0"/>
                  <a:cs typeface="Consolas" charset="0"/>
                </a:rPr>
                <a:t>4</a:t>
              </a:r>
            </a:p>
          </p:txBody>
        </p:sp>
      </p:grpSp>
      <p:grpSp>
        <p:nvGrpSpPr>
          <p:cNvPr id="66" name="Group 65"/>
          <p:cNvGrpSpPr/>
          <p:nvPr/>
        </p:nvGrpSpPr>
        <p:grpSpPr>
          <a:xfrm>
            <a:off x="1290191" y="1671868"/>
            <a:ext cx="1066800" cy="1071074"/>
            <a:chOff x="4659084" y="2624435"/>
            <a:chExt cx="1066800" cy="1071074"/>
          </a:xfrm>
        </p:grpSpPr>
        <p:sp>
          <p:nvSpPr>
            <p:cNvPr id="67" name="TextBox 66"/>
            <p:cNvSpPr txBox="1"/>
            <p:nvPr/>
          </p:nvSpPr>
          <p:spPr>
            <a:xfrm>
              <a:off x="4659084" y="2624435"/>
              <a:ext cx="1066800" cy="461665"/>
            </a:xfrm>
            <a:prstGeom prst="rect">
              <a:avLst/>
            </a:prstGeom>
            <a:noFill/>
          </p:spPr>
          <p:txBody>
            <a:bodyPr wrap="square" rtlCol="0">
              <a:spAutoFit/>
            </a:bodyPr>
            <a:lstStyle/>
            <a:p>
              <a:pPr algn="ctr"/>
              <a:r>
                <a:rPr lang="en-US" sz="2400" b="1" dirty="0">
                  <a:solidFill>
                    <a:srgbClr val="FF0000"/>
                  </a:solidFill>
                  <a:latin typeface="Consolas" charset="0"/>
                  <a:ea typeface="Consolas" charset="0"/>
                  <a:cs typeface="Consolas" charset="0"/>
                </a:rPr>
                <a:t>1</a:t>
              </a:r>
              <a:r>
                <a:rPr lang="en-US" sz="2400" b="1" dirty="0">
                  <a:latin typeface="Consolas" charset="0"/>
                  <a:ea typeface="Consolas" charset="0"/>
                  <a:cs typeface="Consolas" charset="0"/>
                </a:rPr>
                <a:t>101</a:t>
              </a:r>
            </a:p>
          </p:txBody>
        </p:sp>
        <p:sp>
          <p:nvSpPr>
            <p:cNvPr id="68" name="TextBox 67"/>
            <p:cNvSpPr txBox="1"/>
            <p:nvPr/>
          </p:nvSpPr>
          <p:spPr>
            <a:xfrm>
              <a:off x="4814025" y="3172289"/>
              <a:ext cx="620486" cy="523220"/>
            </a:xfrm>
            <a:prstGeom prst="rect">
              <a:avLst/>
            </a:prstGeom>
            <a:noFill/>
          </p:spPr>
          <p:txBody>
            <a:bodyPr wrap="square" rtlCol="0">
              <a:spAutoFit/>
            </a:bodyPr>
            <a:lstStyle/>
            <a:p>
              <a:pPr algn="ctr"/>
              <a:r>
                <a:rPr lang="en-US" sz="2800" b="1" dirty="0">
                  <a:solidFill>
                    <a:srgbClr val="FF0000"/>
                  </a:solidFill>
                  <a:latin typeface="Consolas" charset="0"/>
                  <a:ea typeface="Consolas" charset="0"/>
                  <a:cs typeface="Consolas" charset="0"/>
                </a:rPr>
                <a:t>-</a:t>
              </a:r>
              <a:r>
                <a:rPr lang="en-US" sz="2800" b="1" dirty="0">
                  <a:latin typeface="Consolas" charset="0"/>
                  <a:ea typeface="Consolas" charset="0"/>
                  <a:cs typeface="Consolas" charset="0"/>
                </a:rPr>
                <a:t>5</a:t>
              </a:r>
            </a:p>
          </p:txBody>
        </p:sp>
      </p:grpSp>
      <p:grpSp>
        <p:nvGrpSpPr>
          <p:cNvPr id="69" name="Group 68"/>
          <p:cNvGrpSpPr/>
          <p:nvPr/>
        </p:nvGrpSpPr>
        <p:grpSpPr>
          <a:xfrm>
            <a:off x="787878" y="1371533"/>
            <a:ext cx="1066800" cy="1371409"/>
            <a:chOff x="5240382" y="2324100"/>
            <a:chExt cx="1066800" cy="1371409"/>
          </a:xfrm>
        </p:grpSpPr>
        <p:sp>
          <p:nvSpPr>
            <p:cNvPr id="70" name="TextBox 69"/>
            <p:cNvSpPr txBox="1"/>
            <p:nvPr/>
          </p:nvSpPr>
          <p:spPr>
            <a:xfrm>
              <a:off x="5240382" y="2324100"/>
              <a:ext cx="1066800" cy="461665"/>
            </a:xfrm>
            <a:prstGeom prst="rect">
              <a:avLst/>
            </a:prstGeom>
            <a:noFill/>
          </p:spPr>
          <p:txBody>
            <a:bodyPr wrap="square" rtlCol="0">
              <a:spAutoFit/>
            </a:bodyPr>
            <a:lstStyle/>
            <a:p>
              <a:pPr algn="ctr"/>
              <a:r>
                <a:rPr lang="en-US" sz="2400" b="1" dirty="0">
                  <a:solidFill>
                    <a:srgbClr val="FF0000"/>
                  </a:solidFill>
                  <a:latin typeface="Consolas" charset="0"/>
                  <a:ea typeface="Consolas" charset="0"/>
                  <a:cs typeface="Consolas" charset="0"/>
                </a:rPr>
                <a:t>1</a:t>
              </a:r>
              <a:r>
                <a:rPr lang="en-US" sz="2400" b="1" dirty="0">
                  <a:latin typeface="Consolas" charset="0"/>
                  <a:ea typeface="Consolas" charset="0"/>
                  <a:cs typeface="Consolas" charset="0"/>
                </a:rPr>
                <a:t>110</a:t>
              </a:r>
            </a:p>
          </p:txBody>
        </p:sp>
        <p:sp>
          <p:nvSpPr>
            <p:cNvPr id="71" name="TextBox 70"/>
            <p:cNvSpPr txBox="1"/>
            <p:nvPr/>
          </p:nvSpPr>
          <p:spPr>
            <a:xfrm>
              <a:off x="5369558" y="3172289"/>
              <a:ext cx="620486" cy="523220"/>
            </a:xfrm>
            <a:prstGeom prst="rect">
              <a:avLst/>
            </a:prstGeom>
            <a:noFill/>
          </p:spPr>
          <p:txBody>
            <a:bodyPr wrap="square" rtlCol="0">
              <a:spAutoFit/>
            </a:bodyPr>
            <a:lstStyle/>
            <a:p>
              <a:pPr algn="ctr"/>
              <a:r>
                <a:rPr lang="en-US" sz="2800" b="1" dirty="0">
                  <a:solidFill>
                    <a:srgbClr val="FF0000"/>
                  </a:solidFill>
                  <a:latin typeface="Consolas" charset="0"/>
                  <a:ea typeface="Consolas" charset="0"/>
                  <a:cs typeface="Consolas" charset="0"/>
                </a:rPr>
                <a:t>-</a:t>
              </a:r>
              <a:r>
                <a:rPr lang="en-US" sz="2800" b="1" dirty="0">
                  <a:latin typeface="Consolas" charset="0"/>
                  <a:ea typeface="Consolas" charset="0"/>
                  <a:cs typeface="Consolas" charset="0"/>
                </a:rPr>
                <a:t>6</a:t>
              </a:r>
            </a:p>
          </p:txBody>
        </p:sp>
      </p:grpSp>
      <p:grpSp>
        <p:nvGrpSpPr>
          <p:cNvPr id="72" name="Group 71"/>
          <p:cNvGrpSpPr/>
          <p:nvPr/>
        </p:nvGrpSpPr>
        <p:grpSpPr>
          <a:xfrm>
            <a:off x="206580" y="1671868"/>
            <a:ext cx="1066800" cy="1071074"/>
            <a:chOff x="4659084" y="2624435"/>
            <a:chExt cx="1066800" cy="1071074"/>
          </a:xfrm>
        </p:grpSpPr>
        <p:sp>
          <p:nvSpPr>
            <p:cNvPr id="73" name="TextBox 72"/>
            <p:cNvSpPr txBox="1"/>
            <p:nvPr/>
          </p:nvSpPr>
          <p:spPr>
            <a:xfrm>
              <a:off x="4659084" y="2624435"/>
              <a:ext cx="1066800" cy="461665"/>
            </a:xfrm>
            <a:prstGeom prst="rect">
              <a:avLst/>
            </a:prstGeom>
            <a:noFill/>
          </p:spPr>
          <p:txBody>
            <a:bodyPr wrap="square" rtlCol="0">
              <a:spAutoFit/>
            </a:bodyPr>
            <a:lstStyle/>
            <a:p>
              <a:pPr algn="ctr"/>
              <a:r>
                <a:rPr lang="en-US" sz="2400" b="1" dirty="0">
                  <a:solidFill>
                    <a:srgbClr val="FF0000"/>
                  </a:solidFill>
                  <a:latin typeface="Consolas" charset="0"/>
                  <a:ea typeface="Consolas" charset="0"/>
                  <a:cs typeface="Consolas" charset="0"/>
                </a:rPr>
                <a:t>1</a:t>
              </a:r>
              <a:r>
                <a:rPr lang="en-US" sz="2400" b="1" dirty="0">
                  <a:latin typeface="Consolas" charset="0"/>
                  <a:ea typeface="Consolas" charset="0"/>
                  <a:cs typeface="Consolas" charset="0"/>
                </a:rPr>
                <a:t>111</a:t>
              </a:r>
            </a:p>
          </p:txBody>
        </p:sp>
        <p:sp>
          <p:nvSpPr>
            <p:cNvPr id="74" name="TextBox 73"/>
            <p:cNvSpPr txBox="1"/>
            <p:nvPr/>
          </p:nvSpPr>
          <p:spPr>
            <a:xfrm>
              <a:off x="4814025" y="3172289"/>
              <a:ext cx="620486" cy="523220"/>
            </a:xfrm>
            <a:prstGeom prst="rect">
              <a:avLst/>
            </a:prstGeom>
            <a:noFill/>
          </p:spPr>
          <p:txBody>
            <a:bodyPr wrap="square" rtlCol="0">
              <a:spAutoFit/>
            </a:bodyPr>
            <a:lstStyle/>
            <a:p>
              <a:pPr algn="ctr"/>
              <a:r>
                <a:rPr lang="en-US" sz="2800" b="1" dirty="0">
                  <a:solidFill>
                    <a:srgbClr val="FF0000"/>
                  </a:solidFill>
                  <a:latin typeface="Consolas" charset="0"/>
                  <a:ea typeface="Consolas" charset="0"/>
                  <a:cs typeface="Consolas" charset="0"/>
                </a:rPr>
                <a:t>-</a:t>
              </a:r>
              <a:r>
                <a:rPr lang="en-US" sz="2800" b="1" dirty="0">
                  <a:latin typeface="Consolas" charset="0"/>
                  <a:ea typeface="Consolas" charset="0"/>
                  <a:cs typeface="Consolas" charset="0"/>
                </a:rPr>
                <a:t>7</a:t>
              </a:r>
            </a:p>
          </p:txBody>
        </p:sp>
      </p:grpSp>
      <p:sp>
        <p:nvSpPr>
          <p:cNvPr id="75" name="TextBox 74"/>
          <p:cNvSpPr txBox="1"/>
          <p:nvPr/>
        </p:nvSpPr>
        <p:spPr>
          <a:xfrm>
            <a:off x="4900137" y="2731756"/>
            <a:ext cx="3611644" cy="769441"/>
          </a:xfrm>
          <a:prstGeom prst="rect">
            <a:avLst/>
          </a:prstGeom>
          <a:noFill/>
        </p:spPr>
        <p:txBody>
          <a:bodyPr wrap="square" rtlCol="0">
            <a:spAutoFit/>
          </a:bodyPr>
          <a:lstStyle/>
          <a:p>
            <a:pPr algn="ctr"/>
            <a:r>
              <a:rPr lang="en-US" sz="2200" dirty="0"/>
              <a:t>but what about </a:t>
            </a:r>
            <a:r>
              <a:rPr lang="en-US" sz="2200" b="1" dirty="0">
                <a:solidFill>
                  <a:srgbClr val="FF0000"/>
                </a:solidFill>
                <a:latin typeface="Consolas" charset="0"/>
                <a:ea typeface="Consolas" charset="0"/>
                <a:cs typeface="Consolas" charset="0"/>
              </a:rPr>
              <a:t>1</a:t>
            </a:r>
            <a:r>
              <a:rPr lang="en-US" sz="2200" b="1" dirty="0">
                <a:latin typeface="Consolas" charset="0"/>
                <a:ea typeface="Consolas" charset="0"/>
                <a:cs typeface="Consolas" charset="0"/>
              </a:rPr>
              <a:t>000</a:t>
            </a:r>
            <a:r>
              <a:rPr lang="en-US" sz="2200" dirty="0"/>
              <a:t>?</a:t>
            </a:r>
          </a:p>
          <a:p>
            <a:pPr algn="ctr"/>
            <a:r>
              <a:rPr lang="en-US" sz="2200" dirty="0"/>
              <a:t>what is its distance from 0?</a:t>
            </a:r>
          </a:p>
        </p:txBody>
      </p:sp>
      <p:sp>
        <p:nvSpPr>
          <p:cNvPr id="76" name="TextBox 75"/>
          <p:cNvSpPr txBox="1"/>
          <p:nvPr/>
        </p:nvSpPr>
        <p:spPr>
          <a:xfrm>
            <a:off x="1445132" y="3695700"/>
            <a:ext cx="6385800" cy="430887"/>
          </a:xfrm>
          <a:prstGeom prst="rect">
            <a:avLst/>
          </a:prstGeom>
          <a:noFill/>
        </p:spPr>
        <p:txBody>
          <a:bodyPr wrap="square" rtlCol="0">
            <a:spAutoFit/>
          </a:bodyPr>
          <a:lstStyle/>
          <a:p>
            <a:pPr algn="ctr"/>
            <a:r>
              <a:rPr lang="en-US" sz="2200" dirty="0">
                <a:solidFill>
                  <a:srgbClr val="FF0000"/>
                </a:solidFill>
              </a:rPr>
              <a:t>big problem: we have </a:t>
            </a:r>
            <a:r>
              <a:rPr lang="en-US" sz="2200" b="1" dirty="0">
                <a:solidFill>
                  <a:srgbClr val="FF0000"/>
                </a:solidFill>
              </a:rPr>
              <a:t>TWO ZEROES!</a:t>
            </a:r>
            <a:r>
              <a:rPr lang="en-US" sz="2200" b="1" dirty="0"/>
              <a:t> </a:t>
            </a:r>
            <a:r>
              <a:rPr lang="en-US" sz="2200" b="1" dirty="0">
                <a:solidFill>
                  <a:srgbClr val="FF0000"/>
                </a:solidFill>
              </a:rPr>
              <a:t>+</a:t>
            </a:r>
            <a:r>
              <a:rPr lang="en-US" sz="2200" b="1" dirty="0"/>
              <a:t>0</a:t>
            </a:r>
            <a:r>
              <a:rPr lang="en-US" sz="2200" dirty="0"/>
              <a:t> and </a:t>
            </a:r>
            <a:r>
              <a:rPr lang="en-US" sz="2200" b="1" dirty="0">
                <a:solidFill>
                  <a:srgbClr val="FF0000"/>
                </a:solidFill>
              </a:rPr>
              <a:t>-</a:t>
            </a:r>
            <a:r>
              <a:rPr lang="en-US" sz="2200" b="1" dirty="0"/>
              <a:t>0</a:t>
            </a:r>
          </a:p>
        </p:txBody>
      </p:sp>
      <p:sp>
        <p:nvSpPr>
          <p:cNvPr id="77" name="TextBox 76"/>
          <p:cNvSpPr txBox="1"/>
          <p:nvPr/>
        </p:nvSpPr>
        <p:spPr>
          <a:xfrm>
            <a:off x="764284" y="4718865"/>
            <a:ext cx="7747498" cy="430887"/>
          </a:xfrm>
          <a:prstGeom prst="rect">
            <a:avLst/>
          </a:prstGeom>
          <a:noFill/>
        </p:spPr>
        <p:txBody>
          <a:bodyPr wrap="square" rtlCol="0">
            <a:spAutoFit/>
          </a:bodyPr>
          <a:lstStyle/>
          <a:p>
            <a:pPr algn="ctr"/>
            <a:r>
              <a:rPr lang="en-US" sz="2200" dirty="0"/>
              <a:t>sign-magnitude </a:t>
            </a:r>
            <a:r>
              <a:rPr lang="en-US" sz="2200" i="1" dirty="0"/>
              <a:t>is</a:t>
            </a:r>
            <a:r>
              <a:rPr lang="en-US" sz="2200" dirty="0"/>
              <a:t> still used </a:t>
            </a:r>
            <a:r>
              <a:rPr lang="en-US" sz="2200" dirty="0">
                <a:solidFill>
                  <a:srgbClr val="FF0000"/>
                </a:solidFill>
              </a:rPr>
              <a:t>for </a:t>
            </a:r>
            <a:r>
              <a:rPr lang="en-US" sz="2200" b="1" i="1" dirty="0">
                <a:solidFill>
                  <a:srgbClr val="FF0000"/>
                </a:solidFill>
              </a:rPr>
              <a:t>floats.</a:t>
            </a:r>
            <a:r>
              <a:rPr lang="en-US" sz="2200" dirty="0">
                <a:solidFill>
                  <a:srgbClr val="FF0000"/>
                </a:solidFill>
              </a:rPr>
              <a:t> but not for </a:t>
            </a:r>
            <a:r>
              <a:rPr lang="en-US" sz="2200" b="1" dirty="0">
                <a:solidFill>
                  <a:srgbClr val="FF0000"/>
                </a:solidFill>
              </a:rPr>
              <a:t>integers.</a:t>
            </a:r>
          </a:p>
        </p:txBody>
      </p:sp>
      <p:sp>
        <p:nvSpPr>
          <p:cNvPr id="78" name="TextBox 77">
            <a:extLst>
              <a:ext uri="{FF2B5EF4-FFF2-40B4-BE49-F238E27FC236}">
                <a16:creationId xmlns:a16="http://schemas.microsoft.com/office/drawing/2014/main" id="{640160D0-5F64-654E-9A2F-0752ABEFA915}"/>
              </a:ext>
            </a:extLst>
          </p:cNvPr>
          <p:cNvSpPr txBox="1"/>
          <p:nvPr/>
        </p:nvSpPr>
        <p:spPr>
          <a:xfrm>
            <a:off x="2058246" y="4207282"/>
            <a:ext cx="5159572" cy="430887"/>
          </a:xfrm>
          <a:prstGeom prst="rect">
            <a:avLst/>
          </a:prstGeom>
          <a:noFill/>
        </p:spPr>
        <p:txBody>
          <a:bodyPr wrap="square" rtlCol="0">
            <a:spAutoFit/>
          </a:bodyPr>
          <a:lstStyle/>
          <a:p>
            <a:pPr algn="ctr"/>
            <a:r>
              <a:rPr lang="en-US" sz="2200" dirty="0"/>
              <a:t>arithmetic on S-M is also </a:t>
            </a:r>
            <a:r>
              <a:rPr lang="en-US" sz="2200" dirty="0" err="1"/>
              <a:t>kinda</a:t>
            </a:r>
            <a:r>
              <a:rPr lang="en-US" sz="2200" dirty="0"/>
              <a:t> difficult.</a:t>
            </a:r>
            <a:endParaRPr lang="en-US" sz="2200" b="1" dirty="0"/>
          </a:p>
        </p:txBody>
      </p:sp>
      <p:sp>
        <p:nvSpPr>
          <p:cNvPr id="79" name="TextBox 78">
            <a:extLst>
              <a:ext uri="{FF2B5EF4-FFF2-40B4-BE49-F238E27FC236}">
                <a16:creationId xmlns:a16="http://schemas.microsoft.com/office/drawing/2014/main" id="{84E8D9FB-BCE0-0448-AD09-E669E34C912A}"/>
              </a:ext>
            </a:extLst>
          </p:cNvPr>
          <p:cNvSpPr txBox="1"/>
          <p:nvPr/>
        </p:nvSpPr>
        <p:spPr>
          <a:xfrm>
            <a:off x="342222" y="2734106"/>
            <a:ext cx="3611644" cy="769441"/>
          </a:xfrm>
          <a:prstGeom prst="rect">
            <a:avLst/>
          </a:prstGeom>
          <a:noFill/>
        </p:spPr>
        <p:txBody>
          <a:bodyPr wrap="square" rtlCol="0">
            <a:spAutoFit/>
          </a:bodyPr>
          <a:lstStyle/>
          <a:p>
            <a:pPr algn="ctr"/>
            <a:r>
              <a:rPr lang="en-US" sz="2200" b="1" dirty="0"/>
              <a:t>negating </a:t>
            </a:r>
            <a:r>
              <a:rPr lang="en-US" sz="2200" dirty="0"/>
              <a:t>is easy in S-M: just flip the sign bit.</a:t>
            </a:r>
            <a:endParaRPr lang="en-US" sz="2200" b="1" dirty="0"/>
          </a:p>
        </p:txBody>
      </p:sp>
    </p:spTree>
    <p:extLst>
      <p:ext uri="{BB962C8B-B14F-4D97-AF65-F5344CB8AC3E}">
        <p14:creationId xmlns:p14="http://schemas.microsoft.com/office/powerpoint/2010/main" val="24475752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6"/>
                                        </p:tgtEl>
                                        <p:attrNameLst>
                                          <p:attrName>style.visibility</p:attrName>
                                        </p:attrNameLst>
                                      </p:cBhvr>
                                      <p:to>
                                        <p:strVal val="visible"/>
                                      </p:to>
                                    </p:set>
                                  </p:childTnLst>
                                </p:cTn>
                              </p:par>
                            </p:childTnLst>
                          </p:cTn>
                        </p:par>
                        <p:par>
                          <p:cTn id="35" fill="hold">
                            <p:stCondLst>
                              <p:cond delay="0"/>
                            </p:stCondLst>
                            <p:childTnLst>
                              <p:par>
                                <p:cTn id="36" presetID="1" presetClass="entr" presetSubtype="0" fill="hold" nodeType="afterEffect">
                                  <p:stCondLst>
                                    <p:cond delay="300"/>
                                  </p:stCondLst>
                                  <p:childTnLst>
                                    <p:set>
                                      <p:cBhvr>
                                        <p:cTn id="37" dur="1" fill="hold">
                                          <p:stCondLst>
                                            <p:cond delay="0"/>
                                          </p:stCondLst>
                                        </p:cTn>
                                        <p:tgtEl>
                                          <p:spTgt spid="54"/>
                                        </p:tgtEl>
                                        <p:attrNameLst>
                                          <p:attrName>style.visibility</p:attrName>
                                        </p:attrNameLst>
                                      </p:cBhvr>
                                      <p:to>
                                        <p:strVal val="visible"/>
                                      </p:to>
                                    </p:set>
                                  </p:childTnLst>
                                </p:cTn>
                              </p:par>
                            </p:childTnLst>
                          </p:cTn>
                        </p:par>
                        <p:par>
                          <p:cTn id="38" fill="hold">
                            <p:stCondLst>
                              <p:cond delay="300"/>
                            </p:stCondLst>
                            <p:childTnLst>
                              <p:par>
                                <p:cTn id="39" presetID="1" presetClass="entr" presetSubtype="0" fill="hold" nodeType="afterEffect">
                                  <p:stCondLst>
                                    <p:cond delay="300"/>
                                  </p:stCondLst>
                                  <p:childTnLst>
                                    <p:set>
                                      <p:cBhvr>
                                        <p:cTn id="40" dur="1" fill="hold">
                                          <p:stCondLst>
                                            <p:cond delay="0"/>
                                          </p:stCondLst>
                                        </p:cTn>
                                        <p:tgtEl>
                                          <p:spTgt spid="57"/>
                                        </p:tgtEl>
                                        <p:attrNameLst>
                                          <p:attrName>style.visibility</p:attrName>
                                        </p:attrNameLst>
                                      </p:cBhvr>
                                      <p:to>
                                        <p:strVal val="visible"/>
                                      </p:to>
                                    </p:set>
                                  </p:childTnLst>
                                </p:cTn>
                              </p:par>
                            </p:childTnLst>
                          </p:cTn>
                        </p:par>
                        <p:par>
                          <p:cTn id="41" fill="hold">
                            <p:stCondLst>
                              <p:cond delay="600"/>
                            </p:stCondLst>
                            <p:childTnLst>
                              <p:par>
                                <p:cTn id="42" presetID="1" presetClass="entr" presetSubtype="0" fill="hold" nodeType="afterEffect">
                                  <p:stCondLst>
                                    <p:cond delay="300"/>
                                  </p:stCondLst>
                                  <p:childTnLst>
                                    <p:set>
                                      <p:cBhvr>
                                        <p:cTn id="43" dur="1" fill="hold">
                                          <p:stCondLst>
                                            <p:cond delay="0"/>
                                          </p:stCondLst>
                                        </p:cTn>
                                        <p:tgtEl>
                                          <p:spTgt spid="60"/>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79"/>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nodeType="clickEffect">
                                  <p:stCondLst>
                                    <p:cond delay="0"/>
                                  </p:stCondLst>
                                  <p:childTnLst>
                                    <p:set>
                                      <p:cBhvr>
                                        <p:cTn id="51" dur="1" fill="hold">
                                          <p:stCondLst>
                                            <p:cond delay="0"/>
                                          </p:stCondLst>
                                        </p:cTn>
                                        <p:tgtEl>
                                          <p:spTgt spid="49"/>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nodeType="clickEffect">
                                  <p:stCondLst>
                                    <p:cond delay="0"/>
                                  </p:stCondLst>
                                  <p:childTnLst>
                                    <p:set>
                                      <p:cBhvr>
                                        <p:cTn id="55" dur="1" fill="hold">
                                          <p:stCondLst>
                                            <p:cond delay="0"/>
                                          </p:stCondLst>
                                        </p:cTn>
                                        <p:tgtEl>
                                          <p:spTgt spid="50"/>
                                        </p:tgtEl>
                                        <p:attrNameLst>
                                          <p:attrName>style.visibility</p:attrName>
                                        </p:attrNameLst>
                                      </p:cBhvr>
                                      <p:to>
                                        <p:strVal val="visible"/>
                                      </p:to>
                                    </p:set>
                                  </p:childTnLst>
                                </p:cTn>
                              </p:par>
                            </p:childTnLst>
                          </p:cTn>
                        </p:par>
                      </p:childTnLst>
                    </p:cTn>
                  </p:par>
                  <p:par>
                    <p:cTn id="56" fill="hold">
                      <p:stCondLst>
                        <p:cond delay="indefinite"/>
                      </p:stCondLst>
                      <p:childTnLst>
                        <p:par>
                          <p:cTn id="57" fill="hold">
                            <p:stCondLst>
                              <p:cond delay="0"/>
                            </p:stCondLst>
                            <p:childTnLst>
                              <p:par>
                                <p:cTn id="58" presetID="1" presetClass="entr" presetSubtype="0" fill="hold" nodeType="clickEffect">
                                  <p:stCondLst>
                                    <p:cond delay="0"/>
                                  </p:stCondLst>
                                  <p:childTnLst>
                                    <p:set>
                                      <p:cBhvr>
                                        <p:cTn id="59" dur="1" fill="hold">
                                          <p:stCondLst>
                                            <p:cond delay="0"/>
                                          </p:stCondLst>
                                        </p:cTn>
                                        <p:tgtEl>
                                          <p:spTgt spid="51"/>
                                        </p:tgtEl>
                                        <p:attrNameLst>
                                          <p:attrName>style.visibility</p:attrName>
                                        </p:attrNameLst>
                                      </p:cBhvr>
                                      <p:to>
                                        <p:strVal val="visible"/>
                                      </p:to>
                                    </p:set>
                                  </p:childTnLst>
                                </p:cTn>
                              </p:par>
                            </p:childTnLst>
                          </p:cTn>
                        </p:par>
                      </p:childTnLst>
                    </p:cTn>
                  </p:par>
                  <p:par>
                    <p:cTn id="60" fill="hold">
                      <p:stCondLst>
                        <p:cond delay="indefinite"/>
                      </p:stCondLst>
                      <p:childTnLst>
                        <p:par>
                          <p:cTn id="61" fill="hold">
                            <p:stCondLst>
                              <p:cond delay="0"/>
                            </p:stCondLst>
                            <p:childTnLst>
                              <p:par>
                                <p:cTn id="62" presetID="1" presetClass="entr" presetSubtype="0" fill="hold" nodeType="clickEffect">
                                  <p:stCondLst>
                                    <p:cond delay="0"/>
                                  </p:stCondLst>
                                  <p:childTnLst>
                                    <p:set>
                                      <p:cBhvr>
                                        <p:cTn id="63" dur="1" fill="hold">
                                          <p:stCondLst>
                                            <p:cond delay="0"/>
                                          </p:stCondLst>
                                        </p:cTn>
                                        <p:tgtEl>
                                          <p:spTgt spid="63"/>
                                        </p:tgtEl>
                                        <p:attrNameLst>
                                          <p:attrName>style.visibility</p:attrName>
                                        </p:attrNameLst>
                                      </p:cBhvr>
                                      <p:to>
                                        <p:strVal val="visible"/>
                                      </p:to>
                                    </p:set>
                                  </p:childTnLst>
                                </p:cTn>
                              </p:par>
                            </p:childTnLst>
                          </p:cTn>
                        </p:par>
                        <p:par>
                          <p:cTn id="64" fill="hold">
                            <p:stCondLst>
                              <p:cond delay="0"/>
                            </p:stCondLst>
                            <p:childTnLst>
                              <p:par>
                                <p:cTn id="65" presetID="1" presetClass="entr" presetSubtype="0" fill="hold" nodeType="afterEffect">
                                  <p:stCondLst>
                                    <p:cond delay="300"/>
                                  </p:stCondLst>
                                  <p:childTnLst>
                                    <p:set>
                                      <p:cBhvr>
                                        <p:cTn id="66" dur="1" fill="hold">
                                          <p:stCondLst>
                                            <p:cond delay="0"/>
                                          </p:stCondLst>
                                        </p:cTn>
                                        <p:tgtEl>
                                          <p:spTgt spid="66"/>
                                        </p:tgtEl>
                                        <p:attrNameLst>
                                          <p:attrName>style.visibility</p:attrName>
                                        </p:attrNameLst>
                                      </p:cBhvr>
                                      <p:to>
                                        <p:strVal val="visible"/>
                                      </p:to>
                                    </p:set>
                                  </p:childTnLst>
                                </p:cTn>
                              </p:par>
                            </p:childTnLst>
                          </p:cTn>
                        </p:par>
                        <p:par>
                          <p:cTn id="67" fill="hold">
                            <p:stCondLst>
                              <p:cond delay="300"/>
                            </p:stCondLst>
                            <p:childTnLst>
                              <p:par>
                                <p:cTn id="68" presetID="1" presetClass="entr" presetSubtype="0" fill="hold" nodeType="afterEffect">
                                  <p:stCondLst>
                                    <p:cond delay="300"/>
                                  </p:stCondLst>
                                  <p:childTnLst>
                                    <p:set>
                                      <p:cBhvr>
                                        <p:cTn id="69" dur="1" fill="hold">
                                          <p:stCondLst>
                                            <p:cond delay="0"/>
                                          </p:stCondLst>
                                        </p:cTn>
                                        <p:tgtEl>
                                          <p:spTgt spid="69"/>
                                        </p:tgtEl>
                                        <p:attrNameLst>
                                          <p:attrName>style.visibility</p:attrName>
                                        </p:attrNameLst>
                                      </p:cBhvr>
                                      <p:to>
                                        <p:strVal val="visible"/>
                                      </p:to>
                                    </p:set>
                                  </p:childTnLst>
                                </p:cTn>
                              </p:par>
                            </p:childTnLst>
                          </p:cTn>
                        </p:par>
                        <p:par>
                          <p:cTn id="70" fill="hold">
                            <p:stCondLst>
                              <p:cond delay="600"/>
                            </p:stCondLst>
                            <p:childTnLst>
                              <p:par>
                                <p:cTn id="71" presetID="1" presetClass="entr" presetSubtype="0" fill="hold" nodeType="afterEffect">
                                  <p:stCondLst>
                                    <p:cond delay="300"/>
                                  </p:stCondLst>
                                  <p:childTnLst>
                                    <p:set>
                                      <p:cBhvr>
                                        <p:cTn id="72" dur="1" fill="hold">
                                          <p:stCondLst>
                                            <p:cond delay="0"/>
                                          </p:stCondLst>
                                        </p:cTn>
                                        <p:tgtEl>
                                          <p:spTgt spid="72"/>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75"/>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52"/>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76"/>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78"/>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grpId="0" nodeType="clickEffect">
                                  <p:stCondLst>
                                    <p:cond delay="0"/>
                                  </p:stCondLst>
                                  <p:childTnLst>
                                    <p:set>
                                      <p:cBhvr>
                                        <p:cTn id="92" dur="1" fill="hold">
                                          <p:stCondLst>
                                            <p:cond delay="0"/>
                                          </p:stCondLst>
                                        </p:cTn>
                                        <p:tgtEl>
                                          <p:spTgt spid="7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P spid="52" grpId="0"/>
      <p:bldP spid="75" grpId="0"/>
      <p:bldP spid="76" grpId="0"/>
      <p:bldP spid="77" grpId="0"/>
      <p:bldP spid="78" grpId="0"/>
      <p:bldP spid="7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hape 140"/>
          <p:cNvSpPr txBox="1"/>
          <p:nvPr/>
        </p:nvSpPr>
        <p:spPr>
          <a:xfrm>
            <a:off x="1066800" y="1471563"/>
            <a:ext cx="6034625" cy="1488300"/>
          </a:xfrm>
          <a:prstGeom prst="rect">
            <a:avLst/>
          </a:prstGeom>
          <a:noFill/>
          <a:ln>
            <a:noFill/>
          </a:ln>
        </p:spPr>
        <p:txBody>
          <a:bodyPr lIns="91425" tIns="91425" rIns="91425" bIns="91425" anchor="t" anchorCtr="0">
            <a:noAutofit/>
          </a:bodyPr>
          <a:lstStyle/>
          <a:p>
            <a:pPr algn="r"/>
            <a:r>
              <a:rPr lang="en" sz="8800" b="1" dirty="0">
                <a:solidFill>
                  <a:srgbClr val="FF0000"/>
                </a:solidFill>
                <a:latin typeface="Consolas" panose="020B0609020204030204" pitchFamily="49" charset="0"/>
                <a:ea typeface="Trebuchet MS"/>
                <a:cs typeface="Consolas" panose="020B0609020204030204" pitchFamily="49" charset="0"/>
                <a:sym typeface="Trebuchet MS"/>
              </a:rPr>
              <a:t>1</a:t>
            </a:r>
            <a:r>
              <a:rPr lang="en" sz="8800" b="1" dirty="0">
                <a:latin typeface="Consolas" panose="020B0609020204030204" pitchFamily="49" charset="0"/>
                <a:ea typeface="Trebuchet MS"/>
                <a:cs typeface="Consolas" panose="020B0609020204030204" pitchFamily="49" charset="0"/>
                <a:sym typeface="Trebuchet MS"/>
              </a:rPr>
              <a:t>001 0110</a:t>
            </a:r>
          </a:p>
        </p:txBody>
      </p:sp>
      <p:sp>
        <p:nvSpPr>
          <p:cNvPr id="2" name="Title 1"/>
          <p:cNvSpPr>
            <a:spLocks noGrp="1"/>
          </p:cNvSpPr>
          <p:nvPr>
            <p:ph type="title"/>
          </p:nvPr>
        </p:nvSpPr>
        <p:spPr/>
        <p:txBody>
          <a:bodyPr/>
          <a:lstStyle/>
          <a:p>
            <a:r>
              <a:rPr lang="en-US" dirty="0"/>
              <a:t>Two's complement</a:t>
            </a:r>
          </a:p>
        </p:txBody>
      </p:sp>
      <p:sp>
        <p:nvSpPr>
          <p:cNvPr id="3" name="Content Placeholder 2"/>
          <p:cNvSpPr>
            <a:spLocks noGrp="1"/>
          </p:cNvSpPr>
          <p:nvPr>
            <p:ph idx="1"/>
          </p:nvPr>
        </p:nvSpPr>
        <p:spPr>
          <a:xfrm>
            <a:off x="152400" y="495301"/>
            <a:ext cx="8991600" cy="533399"/>
          </a:xfrm>
        </p:spPr>
        <p:txBody>
          <a:bodyPr/>
          <a:lstStyle/>
          <a:p>
            <a:r>
              <a:rPr lang="en-US" dirty="0">
                <a:solidFill>
                  <a:srgbClr val="FF0000"/>
                </a:solidFill>
              </a:rPr>
              <a:t>for signed integers, we use </a:t>
            </a:r>
            <a:r>
              <a:rPr lang="en-US" b="1" dirty="0">
                <a:solidFill>
                  <a:srgbClr val="FF0000"/>
                </a:solidFill>
              </a:rPr>
              <a:t>two's complement.</a:t>
            </a:r>
            <a:r>
              <a:rPr lang="en-US" b="1" dirty="0"/>
              <a:t> </a:t>
            </a:r>
            <a:r>
              <a:rPr lang="en-US" dirty="0"/>
              <a:t>here's the idea:</a:t>
            </a:r>
          </a:p>
        </p:txBody>
      </p:sp>
      <p:sp>
        <p:nvSpPr>
          <p:cNvPr id="4" name="Footer Placeholder 3"/>
          <p:cNvSpPr>
            <a:spLocks noGrp="1"/>
          </p:cNvSpPr>
          <p:nvPr>
            <p:ph type="ftr" sz="quarter" idx="11"/>
          </p:nvPr>
        </p:nvSpPr>
        <p:spPr/>
        <p:txBody>
          <a:bodyPr/>
          <a:lstStyle/>
          <a:p>
            <a:r>
              <a:rPr lang="is-IS"/>
              <a:t>CS447</a:t>
            </a:r>
            <a:endParaRPr lang="en-US"/>
          </a:p>
        </p:txBody>
      </p:sp>
      <p:sp>
        <p:nvSpPr>
          <p:cNvPr id="5" name="Slide Number Placeholder 4"/>
          <p:cNvSpPr>
            <a:spLocks noGrp="1"/>
          </p:cNvSpPr>
          <p:nvPr>
            <p:ph type="sldNum" sz="quarter" idx="12"/>
          </p:nvPr>
        </p:nvSpPr>
        <p:spPr/>
        <p:txBody>
          <a:bodyPr/>
          <a:lstStyle/>
          <a:p>
            <a:fld id="{3552B95B-556F-44BD-91A5-D80C1B9E2BB3}" type="slidenum">
              <a:rPr lang="en-US" smtClean="0"/>
              <a:pPr/>
              <a:t>6</a:t>
            </a:fld>
            <a:endParaRPr lang="en-US"/>
          </a:p>
        </p:txBody>
      </p:sp>
      <p:sp>
        <p:nvSpPr>
          <p:cNvPr id="10" name="Shape 145"/>
          <p:cNvSpPr txBox="1"/>
          <p:nvPr/>
        </p:nvSpPr>
        <p:spPr>
          <a:xfrm>
            <a:off x="1259825" y="982963"/>
            <a:ext cx="1048908" cy="883937"/>
          </a:xfrm>
          <a:prstGeom prst="rect">
            <a:avLst/>
          </a:prstGeom>
          <a:noFill/>
          <a:ln>
            <a:noFill/>
          </a:ln>
        </p:spPr>
        <p:txBody>
          <a:bodyPr lIns="91425" tIns="91425" rIns="91425" bIns="91425" anchor="t" anchorCtr="0">
            <a:noAutofit/>
          </a:bodyPr>
          <a:lstStyle/>
          <a:p>
            <a:pPr algn="ctr"/>
            <a:r>
              <a:rPr lang="en" sz="2200" b="1" dirty="0">
                <a:ea typeface="Trebuchet MS"/>
                <a:cs typeface="Trebuchet MS"/>
                <a:sym typeface="Trebuchet MS"/>
              </a:rPr>
              <a:t>MSB</a:t>
            </a:r>
            <a:r>
              <a:rPr lang="en-US" sz="2200" b="1" dirty="0">
                <a:ea typeface="Trebuchet MS"/>
                <a:cs typeface="Trebuchet MS"/>
                <a:sym typeface="Trebuchet MS"/>
              </a:rPr>
              <a:t> (sign)</a:t>
            </a:r>
            <a:endParaRPr lang="en" sz="2200" b="1" dirty="0">
              <a:ea typeface="Trebuchet MS"/>
              <a:cs typeface="Trebuchet MS"/>
              <a:sym typeface="Trebuchet MS"/>
            </a:endParaRPr>
          </a:p>
        </p:txBody>
      </p:sp>
      <p:sp>
        <p:nvSpPr>
          <p:cNvPr id="12" name="Shape 141"/>
          <p:cNvSpPr txBox="1"/>
          <p:nvPr/>
        </p:nvSpPr>
        <p:spPr>
          <a:xfrm>
            <a:off x="1259826" y="2648460"/>
            <a:ext cx="916820" cy="517800"/>
          </a:xfrm>
          <a:prstGeom prst="rect">
            <a:avLst/>
          </a:prstGeom>
          <a:noFill/>
          <a:ln>
            <a:noFill/>
          </a:ln>
        </p:spPr>
        <p:txBody>
          <a:bodyPr lIns="91425" tIns="91425" rIns="91425" bIns="91425" anchor="t" anchorCtr="0">
            <a:noAutofit/>
          </a:bodyPr>
          <a:lstStyle/>
          <a:p>
            <a:r>
              <a:rPr lang="en-US" sz="2200" dirty="0">
                <a:solidFill>
                  <a:srgbClr val="FF0000"/>
                </a:solidFill>
                <a:ea typeface="Trebuchet MS"/>
                <a:cs typeface="Trebuchet MS"/>
                <a:sym typeface="Trebuchet MS"/>
              </a:rPr>
              <a:t>-</a:t>
            </a:r>
            <a:r>
              <a:rPr lang="en" sz="2200" dirty="0">
                <a:solidFill>
                  <a:srgbClr val="FF0000"/>
                </a:solidFill>
                <a:ea typeface="Trebuchet MS"/>
                <a:cs typeface="Trebuchet MS"/>
                <a:sym typeface="Trebuchet MS"/>
              </a:rPr>
              <a:t>128s</a:t>
            </a:r>
          </a:p>
        </p:txBody>
      </p:sp>
      <p:sp>
        <p:nvSpPr>
          <p:cNvPr id="13" name="Shape 141"/>
          <p:cNvSpPr txBox="1"/>
          <p:nvPr/>
        </p:nvSpPr>
        <p:spPr>
          <a:xfrm>
            <a:off x="2133600" y="2645030"/>
            <a:ext cx="4884300" cy="517800"/>
          </a:xfrm>
          <a:prstGeom prst="rect">
            <a:avLst/>
          </a:prstGeom>
          <a:noFill/>
          <a:ln>
            <a:noFill/>
          </a:ln>
        </p:spPr>
        <p:txBody>
          <a:bodyPr lIns="91425" tIns="91425" rIns="91425" bIns="91425" anchor="t" anchorCtr="0">
            <a:noAutofit/>
          </a:bodyPr>
          <a:lstStyle/>
          <a:p>
            <a:pPr algn="r"/>
            <a:r>
              <a:rPr lang="en" sz="2200" dirty="0">
                <a:ea typeface="Trebuchet MS"/>
                <a:cs typeface="Trebuchet MS"/>
                <a:sym typeface="Trebuchet MS"/>
              </a:rPr>
              <a:t>64s   32s   16s       </a:t>
            </a:r>
            <a:r>
              <a:rPr lang="en-US" sz="2200" dirty="0">
                <a:ea typeface="Trebuchet MS"/>
                <a:cs typeface="Trebuchet MS"/>
                <a:sym typeface="Trebuchet MS"/>
              </a:rPr>
              <a:t> </a:t>
            </a:r>
            <a:r>
              <a:rPr lang="en" sz="2200" dirty="0">
                <a:ea typeface="Trebuchet MS"/>
                <a:cs typeface="Trebuchet MS"/>
                <a:sym typeface="Trebuchet MS"/>
              </a:rPr>
              <a:t> 8s   </a:t>
            </a:r>
            <a:r>
              <a:rPr lang="en-US" sz="2200" dirty="0">
                <a:ea typeface="Trebuchet MS"/>
                <a:cs typeface="Trebuchet MS"/>
                <a:sym typeface="Trebuchet MS"/>
              </a:rPr>
              <a:t> </a:t>
            </a:r>
            <a:r>
              <a:rPr lang="en" sz="2200" dirty="0">
                <a:ea typeface="Trebuchet MS"/>
                <a:cs typeface="Trebuchet MS"/>
                <a:sym typeface="Trebuchet MS"/>
              </a:rPr>
              <a:t> 4s     2s  </a:t>
            </a:r>
            <a:r>
              <a:rPr lang="en-US" sz="2200" dirty="0">
                <a:ea typeface="Trebuchet MS"/>
                <a:cs typeface="Trebuchet MS"/>
                <a:sym typeface="Trebuchet MS"/>
              </a:rPr>
              <a:t> </a:t>
            </a:r>
            <a:r>
              <a:rPr lang="en" sz="2200" dirty="0">
                <a:ea typeface="Trebuchet MS"/>
                <a:cs typeface="Trebuchet MS"/>
                <a:sym typeface="Trebuchet MS"/>
              </a:rPr>
              <a:t>  1s</a:t>
            </a:r>
          </a:p>
        </p:txBody>
      </p:sp>
      <p:sp>
        <p:nvSpPr>
          <p:cNvPr id="14" name="TextBox 13"/>
          <p:cNvSpPr txBox="1"/>
          <p:nvPr/>
        </p:nvSpPr>
        <p:spPr>
          <a:xfrm>
            <a:off x="0" y="3178379"/>
            <a:ext cx="3708400" cy="769441"/>
          </a:xfrm>
          <a:prstGeom prst="rect">
            <a:avLst/>
          </a:prstGeom>
          <a:noFill/>
        </p:spPr>
        <p:txBody>
          <a:bodyPr wrap="square" rtlCol="0">
            <a:spAutoFit/>
          </a:bodyPr>
          <a:lstStyle/>
          <a:p>
            <a:pPr algn="ctr"/>
            <a:r>
              <a:rPr lang="en-US" sz="2200" dirty="0"/>
              <a:t>you can think of the MSB as having a </a:t>
            </a:r>
            <a:r>
              <a:rPr lang="en-US" sz="2200" b="1" dirty="0"/>
              <a:t>negative value.</a:t>
            </a:r>
            <a:endParaRPr lang="en-US" sz="2200" dirty="0"/>
          </a:p>
        </p:txBody>
      </p:sp>
      <p:sp>
        <p:nvSpPr>
          <p:cNvPr id="15" name="TextBox 14"/>
          <p:cNvSpPr txBox="1"/>
          <p:nvPr/>
        </p:nvSpPr>
        <p:spPr>
          <a:xfrm>
            <a:off x="3886200" y="3347655"/>
            <a:ext cx="5355650" cy="430887"/>
          </a:xfrm>
          <a:prstGeom prst="rect">
            <a:avLst/>
          </a:prstGeom>
          <a:noFill/>
        </p:spPr>
        <p:txBody>
          <a:bodyPr wrap="square" rtlCol="0">
            <a:spAutoFit/>
          </a:bodyPr>
          <a:lstStyle/>
          <a:p>
            <a:pPr algn="ctr"/>
            <a:r>
              <a:rPr lang="en-US" sz="2200" dirty="0"/>
              <a:t>so what number does this represent?</a:t>
            </a:r>
          </a:p>
        </p:txBody>
      </p:sp>
      <p:sp>
        <p:nvSpPr>
          <p:cNvPr id="16" name="TextBox 15"/>
          <p:cNvSpPr txBox="1"/>
          <p:nvPr/>
        </p:nvSpPr>
        <p:spPr>
          <a:xfrm>
            <a:off x="287160" y="4135706"/>
            <a:ext cx="8569680" cy="430887"/>
          </a:xfrm>
          <a:prstGeom prst="rect">
            <a:avLst/>
          </a:prstGeom>
          <a:noFill/>
        </p:spPr>
        <p:txBody>
          <a:bodyPr wrap="square" rtlCol="0">
            <a:spAutoFit/>
          </a:bodyPr>
          <a:lstStyle/>
          <a:p>
            <a:pPr algn="ctr"/>
            <a:r>
              <a:rPr lang="en-US" sz="2200" dirty="0"/>
              <a:t>when we say "signed integer", </a:t>
            </a:r>
            <a:r>
              <a:rPr lang="en-US" sz="2200" i="1" dirty="0"/>
              <a:t>we mean 2's complement.</a:t>
            </a:r>
          </a:p>
        </p:txBody>
      </p:sp>
      <p:sp>
        <p:nvSpPr>
          <p:cNvPr id="17" name="TextBox 16">
            <a:extLst>
              <a:ext uri="{FF2B5EF4-FFF2-40B4-BE49-F238E27FC236}">
                <a16:creationId xmlns:a16="http://schemas.microsoft.com/office/drawing/2014/main" id="{690E5D5F-060C-F246-9AD7-0D3BAE69B0E7}"/>
              </a:ext>
            </a:extLst>
          </p:cNvPr>
          <p:cNvSpPr txBox="1"/>
          <p:nvPr/>
        </p:nvSpPr>
        <p:spPr>
          <a:xfrm>
            <a:off x="287160" y="4566593"/>
            <a:ext cx="8569680" cy="430887"/>
          </a:xfrm>
          <a:prstGeom prst="rect">
            <a:avLst/>
          </a:prstGeom>
          <a:noFill/>
        </p:spPr>
        <p:txBody>
          <a:bodyPr wrap="square" rtlCol="0">
            <a:spAutoFit/>
          </a:bodyPr>
          <a:lstStyle/>
          <a:p>
            <a:pPr algn="ctr"/>
            <a:r>
              <a:rPr lang="en-US" sz="2200" dirty="0"/>
              <a:t>it is the </a:t>
            </a:r>
            <a:r>
              <a:rPr lang="en-US" sz="2200" b="1" dirty="0"/>
              <a:t>only </a:t>
            </a:r>
            <a:r>
              <a:rPr lang="en-US" sz="2200" dirty="0"/>
              <a:t>signed integer representation in widespread use today.</a:t>
            </a:r>
            <a:endParaRPr lang="en-US" sz="2200" i="1" dirty="0"/>
          </a:p>
        </p:txBody>
      </p:sp>
    </p:spTree>
    <p:extLst>
      <p:ext uri="{BB962C8B-B14F-4D97-AF65-F5344CB8AC3E}">
        <p14:creationId xmlns:p14="http://schemas.microsoft.com/office/powerpoint/2010/main" val="273603165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5"/>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6"/>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3" grpId="0" build="p"/>
      <p:bldP spid="14" grpId="0"/>
      <p:bldP spid="15" grpId="0"/>
      <p:bldP spid="16" grpId="0"/>
      <p:bldP spid="1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3" name="Group 112"/>
          <p:cNvGrpSpPr/>
          <p:nvPr/>
        </p:nvGrpSpPr>
        <p:grpSpPr>
          <a:xfrm>
            <a:off x="457200" y="1494496"/>
            <a:ext cx="8189843" cy="457200"/>
            <a:chOff x="4968272" y="2782359"/>
            <a:chExt cx="3413728" cy="457200"/>
          </a:xfrm>
        </p:grpSpPr>
        <p:cxnSp>
          <p:nvCxnSpPr>
            <p:cNvPr id="114" name="Straight Connector 113"/>
            <p:cNvCxnSpPr/>
            <p:nvPr/>
          </p:nvCxnSpPr>
          <p:spPr>
            <a:xfrm>
              <a:off x="4968272" y="3005487"/>
              <a:ext cx="3413728" cy="547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5" name="Straight Connector 114"/>
            <p:cNvCxnSpPr/>
            <p:nvPr/>
          </p:nvCxnSpPr>
          <p:spPr>
            <a:xfrm>
              <a:off x="4968272" y="3005487"/>
              <a:ext cx="0" cy="2286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6" name="Straight Connector 115"/>
            <p:cNvCxnSpPr/>
            <p:nvPr/>
          </p:nvCxnSpPr>
          <p:spPr>
            <a:xfrm>
              <a:off x="8382000" y="3005487"/>
              <a:ext cx="0" cy="2286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p:cNvCxnSpPr/>
            <p:nvPr/>
          </p:nvCxnSpPr>
          <p:spPr>
            <a:xfrm>
              <a:off x="6768737" y="2782359"/>
              <a:ext cx="0" cy="4572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78" name="Group 77"/>
          <p:cNvGrpSpPr/>
          <p:nvPr/>
        </p:nvGrpSpPr>
        <p:grpSpPr>
          <a:xfrm>
            <a:off x="3252803" y="1036237"/>
            <a:ext cx="1066800" cy="1371409"/>
            <a:chOff x="5240382" y="2324100"/>
            <a:chExt cx="1066800" cy="1371409"/>
          </a:xfrm>
        </p:grpSpPr>
        <p:sp>
          <p:nvSpPr>
            <p:cNvPr id="79" name="TextBox 78"/>
            <p:cNvSpPr txBox="1"/>
            <p:nvPr/>
          </p:nvSpPr>
          <p:spPr>
            <a:xfrm>
              <a:off x="5240382" y="2324100"/>
              <a:ext cx="1066800" cy="461665"/>
            </a:xfrm>
            <a:prstGeom prst="rect">
              <a:avLst/>
            </a:prstGeom>
            <a:noFill/>
          </p:spPr>
          <p:txBody>
            <a:bodyPr wrap="square" rtlCol="0">
              <a:spAutoFit/>
            </a:bodyPr>
            <a:lstStyle/>
            <a:p>
              <a:pPr algn="ctr"/>
              <a:r>
                <a:rPr lang="en-US" sz="2400" b="1" dirty="0">
                  <a:solidFill>
                    <a:srgbClr val="FF0000"/>
                  </a:solidFill>
                  <a:latin typeface="Consolas" charset="0"/>
                  <a:ea typeface="Consolas" charset="0"/>
                  <a:cs typeface="Consolas" charset="0"/>
                </a:rPr>
                <a:t>1</a:t>
              </a:r>
              <a:r>
                <a:rPr lang="en-US" sz="2400" b="1" dirty="0">
                  <a:latin typeface="Consolas" charset="0"/>
                  <a:ea typeface="Consolas" charset="0"/>
                  <a:cs typeface="Consolas" charset="0"/>
                </a:rPr>
                <a:t>110</a:t>
              </a:r>
            </a:p>
          </p:txBody>
        </p:sp>
        <p:sp>
          <p:nvSpPr>
            <p:cNvPr id="80" name="TextBox 79"/>
            <p:cNvSpPr txBox="1"/>
            <p:nvPr/>
          </p:nvSpPr>
          <p:spPr>
            <a:xfrm>
              <a:off x="5369558" y="3172289"/>
              <a:ext cx="620486" cy="523220"/>
            </a:xfrm>
            <a:prstGeom prst="rect">
              <a:avLst/>
            </a:prstGeom>
            <a:noFill/>
          </p:spPr>
          <p:txBody>
            <a:bodyPr wrap="square" rtlCol="0">
              <a:spAutoFit/>
            </a:bodyPr>
            <a:lstStyle/>
            <a:p>
              <a:pPr algn="ctr"/>
              <a:r>
                <a:rPr lang="en-US" sz="2800" b="1" dirty="0">
                  <a:solidFill>
                    <a:srgbClr val="FF0000"/>
                  </a:solidFill>
                  <a:latin typeface="Consolas" charset="0"/>
                  <a:ea typeface="Consolas" charset="0"/>
                  <a:cs typeface="Consolas" charset="0"/>
                </a:rPr>
                <a:t>-</a:t>
              </a:r>
              <a:r>
                <a:rPr lang="en-US" sz="2800" b="1" dirty="0">
                  <a:latin typeface="Consolas" charset="0"/>
                  <a:ea typeface="Consolas" charset="0"/>
                  <a:cs typeface="Consolas" charset="0"/>
                </a:rPr>
                <a:t>2</a:t>
              </a:r>
            </a:p>
          </p:txBody>
        </p:sp>
      </p:grpSp>
      <p:grpSp>
        <p:nvGrpSpPr>
          <p:cNvPr id="81" name="Group 80"/>
          <p:cNvGrpSpPr/>
          <p:nvPr/>
        </p:nvGrpSpPr>
        <p:grpSpPr>
          <a:xfrm>
            <a:off x="2671505" y="1336572"/>
            <a:ext cx="1066800" cy="1071074"/>
            <a:chOff x="4659084" y="2624435"/>
            <a:chExt cx="1066800" cy="1071074"/>
          </a:xfrm>
        </p:grpSpPr>
        <p:sp>
          <p:nvSpPr>
            <p:cNvPr id="82" name="TextBox 81"/>
            <p:cNvSpPr txBox="1"/>
            <p:nvPr/>
          </p:nvSpPr>
          <p:spPr>
            <a:xfrm>
              <a:off x="4659084" y="2624435"/>
              <a:ext cx="1066800" cy="461665"/>
            </a:xfrm>
            <a:prstGeom prst="rect">
              <a:avLst/>
            </a:prstGeom>
            <a:noFill/>
          </p:spPr>
          <p:txBody>
            <a:bodyPr wrap="square" rtlCol="0">
              <a:spAutoFit/>
            </a:bodyPr>
            <a:lstStyle/>
            <a:p>
              <a:pPr algn="ctr"/>
              <a:r>
                <a:rPr lang="en-US" sz="2400" b="1" dirty="0">
                  <a:solidFill>
                    <a:srgbClr val="FF0000"/>
                  </a:solidFill>
                  <a:latin typeface="Consolas" charset="0"/>
                  <a:ea typeface="Consolas" charset="0"/>
                  <a:cs typeface="Consolas" charset="0"/>
                </a:rPr>
                <a:t>1</a:t>
              </a:r>
              <a:r>
                <a:rPr lang="en-US" sz="2400" b="1" dirty="0">
                  <a:latin typeface="Consolas" charset="0"/>
                  <a:ea typeface="Consolas" charset="0"/>
                  <a:cs typeface="Consolas" charset="0"/>
                </a:rPr>
                <a:t>101</a:t>
              </a:r>
            </a:p>
          </p:txBody>
        </p:sp>
        <p:sp>
          <p:nvSpPr>
            <p:cNvPr id="83" name="TextBox 82"/>
            <p:cNvSpPr txBox="1"/>
            <p:nvPr/>
          </p:nvSpPr>
          <p:spPr>
            <a:xfrm>
              <a:off x="4814025" y="3172289"/>
              <a:ext cx="620486" cy="523220"/>
            </a:xfrm>
            <a:prstGeom prst="rect">
              <a:avLst/>
            </a:prstGeom>
            <a:noFill/>
          </p:spPr>
          <p:txBody>
            <a:bodyPr wrap="square" rtlCol="0">
              <a:spAutoFit/>
            </a:bodyPr>
            <a:lstStyle/>
            <a:p>
              <a:pPr algn="ctr"/>
              <a:r>
                <a:rPr lang="en-US" sz="2800" b="1" dirty="0">
                  <a:solidFill>
                    <a:srgbClr val="FF0000"/>
                  </a:solidFill>
                  <a:latin typeface="Consolas" charset="0"/>
                  <a:ea typeface="Consolas" charset="0"/>
                  <a:cs typeface="Consolas" charset="0"/>
                </a:rPr>
                <a:t>-</a:t>
              </a:r>
              <a:r>
                <a:rPr lang="en-US" sz="2800" b="1" dirty="0">
                  <a:latin typeface="Consolas" charset="0"/>
                  <a:ea typeface="Consolas" charset="0"/>
                  <a:cs typeface="Consolas" charset="0"/>
                </a:rPr>
                <a:t>3</a:t>
              </a:r>
            </a:p>
          </p:txBody>
        </p:sp>
      </p:grpSp>
      <p:grpSp>
        <p:nvGrpSpPr>
          <p:cNvPr id="97" name="Group 96"/>
          <p:cNvGrpSpPr/>
          <p:nvPr/>
        </p:nvGrpSpPr>
        <p:grpSpPr>
          <a:xfrm>
            <a:off x="2169192" y="1036237"/>
            <a:ext cx="1066800" cy="1371409"/>
            <a:chOff x="5240382" y="2324100"/>
            <a:chExt cx="1066800" cy="1371409"/>
          </a:xfrm>
        </p:grpSpPr>
        <p:sp>
          <p:nvSpPr>
            <p:cNvPr id="98" name="TextBox 97"/>
            <p:cNvSpPr txBox="1"/>
            <p:nvPr/>
          </p:nvSpPr>
          <p:spPr>
            <a:xfrm>
              <a:off x="5240382" y="2324100"/>
              <a:ext cx="1066800" cy="461665"/>
            </a:xfrm>
            <a:prstGeom prst="rect">
              <a:avLst/>
            </a:prstGeom>
            <a:noFill/>
          </p:spPr>
          <p:txBody>
            <a:bodyPr wrap="square" rtlCol="0">
              <a:spAutoFit/>
            </a:bodyPr>
            <a:lstStyle/>
            <a:p>
              <a:pPr algn="ctr"/>
              <a:r>
                <a:rPr lang="en-US" sz="2400" b="1" dirty="0">
                  <a:solidFill>
                    <a:srgbClr val="FF0000"/>
                  </a:solidFill>
                  <a:latin typeface="Consolas" charset="0"/>
                  <a:ea typeface="Consolas" charset="0"/>
                  <a:cs typeface="Consolas" charset="0"/>
                </a:rPr>
                <a:t>1</a:t>
              </a:r>
              <a:r>
                <a:rPr lang="en-US" sz="2400" b="1" dirty="0">
                  <a:latin typeface="Consolas" charset="0"/>
                  <a:ea typeface="Consolas" charset="0"/>
                  <a:cs typeface="Consolas" charset="0"/>
                </a:rPr>
                <a:t>100</a:t>
              </a:r>
            </a:p>
          </p:txBody>
        </p:sp>
        <p:sp>
          <p:nvSpPr>
            <p:cNvPr id="99" name="TextBox 98"/>
            <p:cNvSpPr txBox="1"/>
            <p:nvPr/>
          </p:nvSpPr>
          <p:spPr>
            <a:xfrm>
              <a:off x="5369558" y="3172289"/>
              <a:ext cx="620486" cy="523220"/>
            </a:xfrm>
            <a:prstGeom prst="rect">
              <a:avLst/>
            </a:prstGeom>
            <a:noFill/>
          </p:spPr>
          <p:txBody>
            <a:bodyPr wrap="square" rtlCol="0">
              <a:spAutoFit/>
            </a:bodyPr>
            <a:lstStyle/>
            <a:p>
              <a:pPr algn="ctr"/>
              <a:r>
                <a:rPr lang="en-US" sz="2800" b="1" dirty="0">
                  <a:solidFill>
                    <a:srgbClr val="FF0000"/>
                  </a:solidFill>
                  <a:latin typeface="Consolas" charset="0"/>
                  <a:ea typeface="Consolas" charset="0"/>
                  <a:cs typeface="Consolas" charset="0"/>
                </a:rPr>
                <a:t>-</a:t>
              </a:r>
              <a:r>
                <a:rPr lang="en-US" sz="2800" b="1" dirty="0">
                  <a:latin typeface="Consolas" charset="0"/>
                  <a:ea typeface="Consolas" charset="0"/>
                  <a:cs typeface="Consolas" charset="0"/>
                </a:rPr>
                <a:t>4</a:t>
              </a:r>
            </a:p>
          </p:txBody>
        </p:sp>
      </p:grpSp>
      <p:grpSp>
        <p:nvGrpSpPr>
          <p:cNvPr id="100" name="Group 99"/>
          <p:cNvGrpSpPr/>
          <p:nvPr/>
        </p:nvGrpSpPr>
        <p:grpSpPr>
          <a:xfrm>
            <a:off x="1587894" y="1336572"/>
            <a:ext cx="1066800" cy="1071074"/>
            <a:chOff x="4659084" y="2624435"/>
            <a:chExt cx="1066800" cy="1071074"/>
          </a:xfrm>
        </p:grpSpPr>
        <p:sp>
          <p:nvSpPr>
            <p:cNvPr id="101" name="TextBox 100"/>
            <p:cNvSpPr txBox="1"/>
            <p:nvPr/>
          </p:nvSpPr>
          <p:spPr>
            <a:xfrm>
              <a:off x="4659084" y="2624435"/>
              <a:ext cx="1066800" cy="461665"/>
            </a:xfrm>
            <a:prstGeom prst="rect">
              <a:avLst/>
            </a:prstGeom>
            <a:noFill/>
          </p:spPr>
          <p:txBody>
            <a:bodyPr wrap="square" rtlCol="0">
              <a:spAutoFit/>
            </a:bodyPr>
            <a:lstStyle/>
            <a:p>
              <a:pPr algn="ctr"/>
              <a:r>
                <a:rPr lang="en-US" sz="2400" b="1" dirty="0">
                  <a:solidFill>
                    <a:srgbClr val="FF0000"/>
                  </a:solidFill>
                  <a:latin typeface="Consolas" charset="0"/>
                  <a:ea typeface="Consolas" charset="0"/>
                  <a:cs typeface="Consolas" charset="0"/>
                </a:rPr>
                <a:t>1</a:t>
              </a:r>
              <a:r>
                <a:rPr lang="en-US" sz="2400" b="1" dirty="0">
                  <a:latin typeface="Consolas" charset="0"/>
                  <a:ea typeface="Consolas" charset="0"/>
                  <a:cs typeface="Consolas" charset="0"/>
                </a:rPr>
                <a:t>011</a:t>
              </a:r>
            </a:p>
          </p:txBody>
        </p:sp>
        <p:sp>
          <p:nvSpPr>
            <p:cNvPr id="102" name="TextBox 101"/>
            <p:cNvSpPr txBox="1"/>
            <p:nvPr/>
          </p:nvSpPr>
          <p:spPr>
            <a:xfrm>
              <a:off x="4814025" y="3172289"/>
              <a:ext cx="620486" cy="523220"/>
            </a:xfrm>
            <a:prstGeom prst="rect">
              <a:avLst/>
            </a:prstGeom>
            <a:noFill/>
          </p:spPr>
          <p:txBody>
            <a:bodyPr wrap="square" rtlCol="0">
              <a:spAutoFit/>
            </a:bodyPr>
            <a:lstStyle/>
            <a:p>
              <a:pPr algn="ctr"/>
              <a:r>
                <a:rPr lang="en-US" sz="2800" b="1" dirty="0">
                  <a:solidFill>
                    <a:srgbClr val="FF0000"/>
                  </a:solidFill>
                  <a:latin typeface="Consolas" charset="0"/>
                  <a:ea typeface="Consolas" charset="0"/>
                  <a:cs typeface="Consolas" charset="0"/>
                </a:rPr>
                <a:t>-</a:t>
              </a:r>
              <a:r>
                <a:rPr lang="en-US" sz="2800" b="1" dirty="0">
                  <a:latin typeface="Consolas" charset="0"/>
                  <a:ea typeface="Consolas" charset="0"/>
                  <a:cs typeface="Consolas" charset="0"/>
                </a:rPr>
                <a:t>5</a:t>
              </a:r>
            </a:p>
          </p:txBody>
        </p:sp>
      </p:grpSp>
      <p:grpSp>
        <p:nvGrpSpPr>
          <p:cNvPr id="103" name="Group 102"/>
          <p:cNvGrpSpPr/>
          <p:nvPr/>
        </p:nvGrpSpPr>
        <p:grpSpPr>
          <a:xfrm>
            <a:off x="1085581" y="1036237"/>
            <a:ext cx="1066800" cy="1371409"/>
            <a:chOff x="5240382" y="2324100"/>
            <a:chExt cx="1066800" cy="1371409"/>
          </a:xfrm>
        </p:grpSpPr>
        <p:sp>
          <p:nvSpPr>
            <p:cNvPr id="104" name="TextBox 103"/>
            <p:cNvSpPr txBox="1"/>
            <p:nvPr/>
          </p:nvSpPr>
          <p:spPr>
            <a:xfrm>
              <a:off x="5240382" y="2324100"/>
              <a:ext cx="1066800" cy="461665"/>
            </a:xfrm>
            <a:prstGeom prst="rect">
              <a:avLst/>
            </a:prstGeom>
            <a:noFill/>
          </p:spPr>
          <p:txBody>
            <a:bodyPr wrap="square" rtlCol="0">
              <a:spAutoFit/>
            </a:bodyPr>
            <a:lstStyle/>
            <a:p>
              <a:pPr algn="ctr"/>
              <a:r>
                <a:rPr lang="en-US" sz="2400" b="1" dirty="0">
                  <a:solidFill>
                    <a:srgbClr val="FF0000"/>
                  </a:solidFill>
                  <a:latin typeface="Consolas" charset="0"/>
                  <a:ea typeface="Consolas" charset="0"/>
                  <a:cs typeface="Consolas" charset="0"/>
                </a:rPr>
                <a:t>1</a:t>
              </a:r>
              <a:r>
                <a:rPr lang="en-US" sz="2400" b="1" dirty="0">
                  <a:latin typeface="Consolas" charset="0"/>
                  <a:ea typeface="Consolas" charset="0"/>
                  <a:cs typeface="Consolas" charset="0"/>
                </a:rPr>
                <a:t>010</a:t>
              </a:r>
            </a:p>
          </p:txBody>
        </p:sp>
        <p:sp>
          <p:nvSpPr>
            <p:cNvPr id="105" name="TextBox 104"/>
            <p:cNvSpPr txBox="1"/>
            <p:nvPr/>
          </p:nvSpPr>
          <p:spPr>
            <a:xfrm>
              <a:off x="5369558" y="3172289"/>
              <a:ext cx="620486" cy="523220"/>
            </a:xfrm>
            <a:prstGeom prst="rect">
              <a:avLst/>
            </a:prstGeom>
            <a:noFill/>
          </p:spPr>
          <p:txBody>
            <a:bodyPr wrap="square" rtlCol="0">
              <a:spAutoFit/>
            </a:bodyPr>
            <a:lstStyle/>
            <a:p>
              <a:pPr algn="ctr"/>
              <a:r>
                <a:rPr lang="en-US" sz="2800" b="1" dirty="0">
                  <a:solidFill>
                    <a:srgbClr val="FF0000"/>
                  </a:solidFill>
                  <a:latin typeface="Consolas" charset="0"/>
                  <a:ea typeface="Consolas" charset="0"/>
                  <a:cs typeface="Consolas" charset="0"/>
                </a:rPr>
                <a:t>-</a:t>
              </a:r>
              <a:r>
                <a:rPr lang="en-US" sz="2800" b="1" dirty="0">
                  <a:latin typeface="Consolas" charset="0"/>
                  <a:ea typeface="Consolas" charset="0"/>
                  <a:cs typeface="Consolas" charset="0"/>
                </a:rPr>
                <a:t>6</a:t>
              </a:r>
            </a:p>
          </p:txBody>
        </p:sp>
      </p:grpSp>
      <p:grpSp>
        <p:nvGrpSpPr>
          <p:cNvPr id="106" name="Group 105"/>
          <p:cNvGrpSpPr/>
          <p:nvPr/>
        </p:nvGrpSpPr>
        <p:grpSpPr>
          <a:xfrm>
            <a:off x="504283" y="1336572"/>
            <a:ext cx="1066800" cy="1071074"/>
            <a:chOff x="4659084" y="2624435"/>
            <a:chExt cx="1066800" cy="1071074"/>
          </a:xfrm>
        </p:grpSpPr>
        <p:sp>
          <p:nvSpPr>
            <p:cNvPr id="107" name="TextBox 106"/>
            <p:cNvSpPr txBox="1"/>
            <p:nvPr/>
          </p:nvSpPr>
          <p:spPr>
            <a:xfrm>
              <a:off x="4659084" y="2624435"/>
              <a:ext cx="1066800" cy="461665"/>
            </a:xfrm>
            <a:prstGeom prst="rect">
              <a:avLst/>
            </a:prstGeom>
            <a:noFill/>
          </p:spPr>
          <p:txBody>
            <a:bodyPr wrap="square" rtlCol="0">
              <a:spAutoFit/>
            </a:bodyPr>
            <a:lstStyle/>
            <a:p>
              <a:pPr algn="ctr"/>
              <a:r>
                <a:rPr lang="en-US" sz="2400" b="1" dirty="0">
                  <a:solidFill>
                    <a:srgbClr val="FF0000"/>
                  </a:solidFill>
                  <a:latin typeface="Consolas" charset="0"/>
                  <a:ea typeface="Consolas" charset="0"/>
                  <a:cs typeface="Consolas" charset="0"/>
                </a:rPr>
                <a:t>1</a:t>
              </a:r>
              <a:r>
                <a:rPr lang="en-US" sz="2400" b="1" dirty="0">
                  <a:latin typeface="Consolas" charset="0"/>
                  <a:ea typeface="Consolas" charset="0"/>
                  <a:cs typeface="Consolas" charset="0"/>
                </a:rPr>
                <a:t>001</a:t>
              </a:r>
            </a:p>
          </p:txBody>
        </p:sp>
        <p:sp>
          <p:nvSpPr>
            <p:cNvPr id="108" name="TextBox 107"/>
            <p:cNvSpPr txBox="1"/>
            <p:nvPr/>
          </p:nvSpPr>
          <p:spPr>
            <a:xfrm>
              <a:off x="4814025" y="3172289"/>
              <a:ext cx="620486" cy="523220"/>
            </a:xfrm>
            <a:prstGeom prst="rect">
              <a:avLst/>
            </a:prstGeom>
            <a:noFill/>
          </p:spPr>
          <p:txBody>
            <a:bodyPr wrap="square" rtlCol="0">
              <a:spAutoFit/>
            </a:bodyPr>
            <a:lstStyle/>
            <a:p>
              <a:pPr algn="ctr"/>
              <a:r>
                <a:rPr lang="en-US" sz="2800" b="1" dirty="0">
                  <a:solidFill>
                    <a:srgbClr val="FF0000"/>
                  </a:solidFill>
                  <a:latin typeface="Consolas" charset="0"/>
                  <a:ea typeface="Consolas" charset="0"/>
                  <a:cs typeface="Consolas" charset="0"/>
                </a:rPr>
                <a:t>-</a:t>
              </a:r>
              <a:r>
                <a:rPr lang="en-US" sz="2800" b="1" dirty="0">
                  <a:latin typeface="Consolas" charset="0"/>
                  <a:ea typeface="Consolas" charset="0"/>
                  <a:cs typeface="Consolas" charset="0"/>
                </a:rPr>
                <a:t>7</a:t>
              </a:r>
            </a:p>
          </p:txBody>
        </p:sp>
      </p:grpSp>
      <p:sp>
        <p:nvSpPr>
          <p:cNvPr id="2" name="Title 1"/>
          <p:cNvSpPr>
            <a:spLocks noGrp="1"/>
          </p:cNvSpPr>
          <p:nvPr>
            <p:ph type="title"/>
          </p:nvPr>
        </p:nvSpPr>
        <p:spPr/>
        <p:txBody>
          <a:bodyPr/>
          <a:lstStyle/>
          <a:p>
            <a:r>
              <a:rPr lang="en-US" dirty="0"/>
              <a:t>A weird number line</a:t>
            </a:r>
          </a:p>
        </p:txBody>
      </p:sp>
      <p:sp>
        <p:nvSpPr>
          <p:cNvPr id="3" name="Content Placeholder 2"/>
          <p:cNvSpPr>
            <a:spLocks noGrp="1"/>
          </p:cNvSpPr>
          <p:nvPr>
            <p:ph idx="1"/>
          </p:nvPr>
        </p:nvSpPr>
        <p:spPr>
          <a:xfrm>
            <a:off x="152400" y="495301"/>
            <a:ext cx="8991600" cy="490901"/>
          </a:xfrm>
        </p:spPr>
        <p:txBody>
          <a:bodyPr/>
          <a:lstStyle/>
          <a:p>
            <a:r>
              <a:rPr lang="en-US" dirty="0"/>
              <a:t>let's see the bit patterns for negatives in 2's complement.</a:t>
            </a:r>
            <a:endParaRPr lang="en-US" dirty="0">
              <a:solidFill>
                <a:srgbClr val="FF0000"/>
              </a:solidFill>
            </a:endParaRPr>
          </a:p>
        </p:txBody>
      </p:sp>
      <p:sp>
        <p:nvSpPr>
          <p:cNvPr id="5" name="Footer Placeholder 4"/>
          <p:cNvSpPr>
            <a:spLocks noGrp="1"/>
          </p:cNvSpPr>
          <p:nvPr>
            <p:ph type="ftr" sz="quarter" idx="11"/>
          </p:nvPr>
        </p:nvSpPr>
        <p:spPr/>
        <p:txBody>
          <a:bodyPr/>
          <a:lstStyle/>
          <a:p>
            <a:r>
              <a:rPr lang="is-IS"/>
              <a:t>CS447</a:t>
            </a:r>
            <a:endParaRPr lang="en-US"/>
          </a:p>
        </p:txBody>
      </p:sp>
      <p:sp>
        <p:nvSpPr>
          <p:cNvPr id="6" name="Slide Number Placeholder 5"/>
          <p:cNvSpPr>
            <a:spLocks noGrp="1"/>
          </p:cNvSpPr>
          <p:nvPr>
            <p:ph type="sldNum" sz="quarter" idx="12"/>
          </p:nvPr>
        </p:nvSpPr>
        <p:spPr/>
        <p:txBody>
          <a:bodyPr/>
          <a:lstStyle/>
          <a:p>
            <a:fld id="{3552B95B-556F-44BD-91A5-D80C1B9E2BB3}" type="slidenum">
              <a:rPr lang="en-US" smtClean="0"/>
              <a:pPr/>
              <a:t>7</a:t>
            </a:fld>
            <a:endParaRPr lang="en-US"/>
          </a:p>
        </p:txBody>
      </p:sp>
      <p:grpSp>
        <p:nvGrpSpPr>
          <p:cNvPr id="58" name="Group 57"/>
          <p:cNvGrpSpPr/>
          <p:nvPr/>
        </p:nvGrpSpPr>
        <p:grpSpPr>
          <a:xfrm>
            <a:off x="995105" y="1494496"/>
            <a:ext cx="7651938" cy="457200"/>
            <a:chOff x="5192484" y="2782359"/>
            <a:chExt cx="3189516" cy="457200"/>
          </a:xfrm>
        </p:grpSpPr>
        <p:cxnSp>
          <p:nvCxnSpPr>
            <p:cNvPr id="59" name="Straight Connector 58"/>
            <p:cNvCxnSpPr/>
            <p:nvPr/>
          </p:nvCxnSpPr>
          <p:spPr>
            <a:xfrm>
              <a:off x="5192484" y="3010959"/>
              <a:ext cx="318951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5201193" y="3005487"/>
              <a:ext cx="0" cy="2286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8382000" y="3005487"/>
              <a:ext cx="0" cy="2286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6768737" y="2782359"/>
              <a:ext cx="0" cy="4572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63" name="Group 62"/>
          <p:cNvGrpSpPr/>
          <p:nvPr/>
        </p:nvGrpSpPr>
        <p:grpSpPr>
          <a:xfrm>
            <a:off x="4271706" y="1036237"/>
            <a:ext cx="1066800" cy="1371409"/>
            <a:chOff x="6259285" y="2324100"/>
            <a:chExt cx="1066800" cy="1371409"/>
          </a:xfrm>
        </p:grpSpPr>
        <p:sp>
          <p:nvSpPr>
            <p:cNvPr id="64" name="TextBox 63"/>
            <p:cNvSpPr txBox="1"/>
            <p:nvPr/>
          </p:nvSpPr>
          <p:spPr>
            <a:xfrm>
              <a:off x="6609081" y="3172289"/>
              <a:ext cx="330926" cy="523220"/>
            </a:xfrm>
            <a:prstGeom prst="rect">
              <a:avLst/>
            </a:prstGeom>
            <a:noFill/>
          </p:spPr>
          <p:txBody>
            <a:bodyPr wrap="square" rtlCol="0">
              <a:spAutoFit/>
            </a:bodyPr>
            <a:lstStyle/>
            <a:p>
              <a:pPr algn="ctr"/>
              <a:r>
                <a:rPr lang="en-US" sz="2800" b="1" dirty="0">
                  <a:latin typeface="Consolas" charset="0"/>
                  <a:ea typeface="Consolas" charset="0"/>
                  <a:cs typeface="Consolas" charset="0"/>
                </a:rPr>
                <a:t>0</a:t>
              </a:r>
            </a:p>
          </p:txBody>
        </p:sp>
        <p:sp>
          <p:nvSpPr>
            <p:cNvPr id="65" name="TextBox 64"/>
            <p:cNvSpPr txBox="1"/>
            <p:nvPr/>
          </p:nvSpPr>
          <p:spPr>
            <a:xfrm>
              <a:off x="6259285" y="2324100"/>
              <a:ext cx="1066800" cy="461665"/>
            </a:xfrm>
            <a:prstGeom prst="rect">
              <a:avLst/>
            </a:prstGeom>
            <a:noFill/>
          </p:spPr>
          <p:txBody>
            <a:bodyPr wrap="square" rtlCol="0">
              <a:spAutoFit/>
            </a:bodyPr>
            <a:lstStyle/>
            <a:p>
              <a:pPr algn="ctr"/>
              <a:r>
                <a:rPr lang="en-US" sz="2400" b="1" dirty="0">
                  <a:solidFill>
                    <a:srgbClr val="FF0000"/>
                  </a:solidFill>
                  <a:latin typeface="Consolas" charset="0"/>
                  <a:ea typeface="Consolas" charset="0"/>
                  <a:cs typeface="Consolas" charset="0"/>
                </a:rPr>
                <a:t>0</a:t>
              </a:r>
              <a:r>
                <a:rPr lang="en-US" sz="2400" b="1" dirty="0">
                  <a:latin typeface="Consolas" charset="0"/>
                  <a:ea typeface="Consolas" charset="0"/>
                  <a:cs typeface="Consolas" charset="0"/>
                </a:rPr>
                <a:t>000</a:t>
              </a:r>
            </a:p>
          </p:txBody>
        </p:sp>
      </p:grpSp>
      <p:grpSp>
        <p:nvGrpSpPr>
          <p:cNvPr id="66" name="Group 65"/>
          <p:cNvGrpSpPr/>
          <p:nvPr/>
        </p:nvGrpSpPr>
        <p:grpSpPr>
          <a:xfrm>
            <a:off x="4761561" y="1336572"/>
            <a:ext cx="1066800" cy="1071074"/>
            <a:chOff x="6749140" y="2624435"/>
            <a:chExt cx="1066800" cy="1071074"/>
          </a:xfrm>
        </p:grpSpPr>
        <p:sp>
          <p:nvSpPr>
            <p:cNvPr id="67" name="TextBox 66"/>
            <p:cNvSpPr txBox="1"/>
            <p:nvPr/>
          </p:nvSpPr>
          <p:spPr>
            <a:xfrm>
              <a:off x="6749140" y="2624435"/>
              <a:ext cx="1066800" cy="461665"/>
            </a:xfrm>
            <a:prstGeom prst="rect">
              <a:avLst/>
            </a:prstGeom>
            <a:noFill/>
          </p:spPr>
          <p:txBody>
            <a:bodyPr wrap="square" rtlCol="0">
              <a:spAutoFit/>
            </a:bodyPr>
            <a:lstStyle/>
            <a:p>
              <a:pPr algn="ctr"/>
              <a:r>
                <a:rPr lang="en-US" sz="2400" b="1" dirty="0">
                  <a:solidFill>
                    <a:srgbClr val="FF0000"/>
                  </a:solidFill>
                  <a:latin typeface="Consolas" charset="0"/>
                  <a:ea typeface="Consolas" charset="0"/>
                  <a:cs typeface="Consolas" charset="0"/>
                </a:rPr>
                <a:t>0</a:t>
              </a:r>
              <a:r>
                <a:rPr lang="en-US" sz="2400" b="1" dirty="0">
                  <a:latin typeface="Consolas" charset="0"/>
                  <a:ea typeface="Consolas" charset="0"/>
                  <a:cs typeface="Consolas" charset="0"/>
                </a:rPr>
                <a:t>001</a:t>
              </a:r>
            </a:p>
          </p:txBody>
        </p:sp>
        <p:sp>
          <p:nvSpPr>
            <p:cNvPr id="68" name="TextBox 67"/>
            <p:cNvSpPr txBox="1"/>
            <p:nvPr/>
          </p:nvSpPr>
          <p:spPr>
            <a:xfrm>
              <a:off x="6923314" y="3172289"/>
              <a:ext cx="620486" cy="523220"/>
            </a:xfrm>
            <a:prstGeom prst="rect">
              <a:avLst/>
            </a:prstGeom>
            <a:noFill/>
          </p:spPr>
          <p:txBody>
            <a:bodyPr wrap="square" rtlCol="0">
              <a:spAutoFit/>
            </a:bodyPr>
            <a:lstStyle/>
            <a:p>
              <a:pPr algn="ctr"/>
              <a:r>
                <a:rPr lang="en-US" sz="2800" b="1" dirty="0">
                  <a:solidFill>
                    <a:srgbClr val="FF0000"/>
                  </a:solidFill>
                  <a:latin typeface="Consolas" charset="0"/>
                  <a:ea typeface="Consolas" charset="0"/>
                  <a:cs typeface="Consolas" charset="0"/>
                </a:rPr>
                <a:t>+</a:t>
              </a:r>
              <a:r>
                <a:rPr lang="en-US" sz="2800" b="1" dirty="0">
                  <a:latin typeface="Consolas" charset="0"/>
                  <a:ea typeface="Consolas" charset="0"/>
                  <a:cs typeface="Consolas" charset="0"/>
                </a:rPr>
                <a:t>1</a:t>
              </a:r>
            </a:p>
          </p:txBody>
        </p:sp>
      </p:grpSp>
      <p:grpSp>
        <p:nvGrpSpPr>
          <p:cNvPr id="69" name="Group 68"/>
          <p:cNvGrpSpPr/>
          <p:nvPr/>
        </p:nvGrpSpPr>
        <p:grpSpPr>
          <a:xfrm>
            <a:off x="5294961" y="1036237"/>
            <a:ext cx="1066800" cy="1371409"/>
            <a:chOff x="7282540" y="2324100"/>
            <a:chExt cx="1066800" cy="1371409"/>
          </a:xfrm>
        </p:grpSpPr>
        <p:sp>
          <p:nvSpPr>
            <p:cNvPr id="70" name="TextBox 69"/>
            <p:cNvSpPr txBox="1"/>
            <p:nvPr/>
          </p:nvSpPr>
          <p:spPr>
            <a:xfrm>
              <a:off x="7282540" y="2324100"/>
              <a:ext cx="1066800" cy="461665"/>
            </a:xfrm>
            <a:prstGeom prst="rect">
              <a:avLst/>
            </a:prstGeom>
            <a:noFill/>
          </p:spPr>
          <p:txBody>
            <a:bodyPr wrap="square" rtlCol="0">
              <a:spAutoFit/>
            </a:bodyPr>
            <a:lstStyle/>
            <a:p>
              <a:pPr algn="ctr"/>
              <a:r>
                <a:rPr lang="en-US" sz="2400" b="1" dirty="0">
                  <a:solidFill>
                    <a:srgbClr val="FF0000"/>
                  </a:solidFill>
                  <a:latin typeface="Consolas" charset="0"/>
                  <a:ea typeface="Consolas" charset="0"/>
                  <a:cs typeface="Consolas" charset="0"/>
                </a:rPr>
                <a:t>0</a:t>
              </a:r>
              <a:r>
                <a:rPr lang="en-US" sz="2400" b="1" dirty="0">
                  <a:latin typeface="Consolas" charset="0"/>
                  <a:ea typeface="Consolas" charset="0"/>
                  <a:cs typeface="Consolas" charset="0"/>
                </a:rPr>
                <a:t>010</a:t>
              </a:r>
            </a:p>
          </p:txBody>
        </p:sp>
        <p:sp>
          <p:nvSpPr>
            <p:cNvPr id="71" name="TextBox 70"/>
            <p:cNvSpPr txBox="1"/>
            <p:nvPr/>
          </p:nvSpPr>
          <p:spPr>
            <a:xfrm>
              <a:off x="7473406" y="3172289"/>
              <a:ext cx="620486" cy="523220"/>
            </a:xfrm>
            <a:prstGeom prst="rect">
              <a:avLst/>
            </a:prstGeom>
            <a:noFill/>
          </p:spPr>
          <p:txBody>
            <a:bodyPr wrap="square" rtlCol="0">
              <a:spAutoFit/>
            </a:bodyPr>
            <a:lstStyle/>
            <a:p>
              <a:pPr algn="ctr"/>
              <a:r>
                <a:rPr lang="en-US" sz="2800" b="1" dirty="0">
                  <a:solidFill>
                    <a:srgbClr val="FF0000"/>
                  </a:solidFill>
                  <a:latin typeface="Consolas" charset="0"/>
                  <a:ea typeface="Consolas" charset="0"/>
                  <a:cs typeface="Consolas" charset="0"/>
                </a:rPr>
                <a:t>+</a:t>
              </a:r>
              <a:r>
                <a:rPr lang="en-US" sz="2800" b="1" dirty="0">
                  <a:latin typeface="Consolas" charset="0"/>
                  <a:ea typeface="Consolas" charset="0"/>
                  <a:cs typeface="Consolas" charset="0"/>
                </a:rPr>
                <a:t>2</a:t>
              </a:r>
            </a:p>
          </p:txBody>
        </p:sp>
      </p:grpSp>
      <p:grpSp>
        <p:nvGrpSpPr>
          <p:cNvPr id="72" name="Group 71"/>
          <p:cNvGrpSpPr/>
          <p:nvPr/>
        </p:nvGrpSpPr>
        <p:grpSpPr>
          <a:xfrm>
            <a:off x="5861021" y="1336572"/>
            <a:ext cx="1066800" cy="1071074"/>
            <a:chOff x="7848600" y="2624435"/>
            <a:chExt cx="1066800" cy="1071074"/>
          </a:xfrm>
        </p:grpSpPr>
        <p:sp>
          <p:nvSpPr>
            <p:cNvPr id="73" name="TextBox 72"/>
            <p:cNvSpPr txBox="1"/>
            <p:nvPr/>
          </p:nvSpPr>
          <p:spPr>
            <a:xfrm>
              <a:off x="7848600" y="2624435"/>
              <a:ext cx="1066800" cy="461665"/>
            </a:xfrm>
            <a:prstGeom prst="rect">
              <a:avLst/>
            </a:prstGeom>
            <a:noFill/>
          </p:spPr>
          <p:txBody>
            <a:bodyPr wrap="square" rtlCol="0">
              <a:spAutoFit/>
            </a:bodyPr>
            <a:lstStyle/>
            <a:p>
              <a:pPr algn="ctr"/>
              <a:r>
                <a:rPr lang="en-US" sz="2400" b="1" dirty="0">
                  <a:solidFill>
                    <a:srgbClr val="FF0000"/>
                  </a:solidFill>
                  <a:latin typeface="Consolas" charset="0"/>
                  <a:ea typeface="Consolas" charset="0"/>
                  <a:cs typeface="Consolas" charset="0"/>
                </a:rPr>
                <a:t>0</a:t>
              </a:r>
              <a:r>
                <a:rPr lang="en-US" sz="2400" b="1" dirty="0">
                  <a:latin typeface="Consolas" charset="0"/>
                  <a:ea typeface="Consolas" charset="0"/>
                  <a:cs typeface="Consolas" charset="0"/>
                </a:rPr>
                <a:t>011</a:t>
              </a:r>
            </a:p>
          </p:txBody>
        </p:sp>
        <p:sp>
          <p:nvSpPr>
            <p:cNvPr id="74" name="TextBox 73"/>
            <p:cNvSpPr txBox="1"/>
            <p:nvPr/>
          </p:nvSpPr>
          <p:spPr>
            <a:xfrm>
              <a:off x="8071757" y="3172289"/>
              <a:ext cx="620486" cy="523220"/>
            </a:xfrm>
            <a:prstGeom prst="rect">
              <a:avLst/>
            </a:prstGeom>
            <a:noFill/>
          </p:spPr>
          <p:txBody>
            <a:bodyPr wrap="square" rtlCol="0">
              <a:spAutoFit/>
            </a:bodyPr>
            <a:lstStyle/>
            <a:p>
              <a:pPr algn="ctr"/>
              <a:r>
                <a:rPr lang="en-US" sz="2800" b="1" dirty="0">
                  <a:solidFill>
                    <a:srgbClr val="FF0000"/>
                  </a:solidFill>
                  <a:latin typeface="Consolas" charset="0"/>
                  <a:ea typeface="Consolas" charset="0"/>
                  <a:cs typeface="Consolas" charset="0"/>
                </a:rPr>
                <a:t>+</a:t>
              </a:r>
              <a:r>
                <a:rPr lang="en-US" sz="2800" b="1" dirty="0">
                  <a:latin typeface="Consolas" charset="0"/>
                  <a:ea typeface="Consolas" charset="0"/>
                  <a:cs typeface="Consolas" charset="0"/>
                </a:rPr>
                <a:t>3</a:t>
              </a:r>
            </a:p>
          </p:txBody>
        </p:sp>
      </p:grpSp>
      <p:grpSp>
        <p:nvGrpSpPr>
          <p:cNvPr id="75" name="Group 74"/>
          <p:cNvGrpSpPr/>
          <p:nvPr/>
        </p:nvGrpSpPr>
        <p:grpSpPr>
          <a:xfrm>
            <a:off x="3786204" y="1336572"/>
            <a:ext cx="1066800" cy="1071074"/>
            <a:chOff x="5773783" y="2624435"/>
            <a:chExt cx="1066800" cy="1071074"/>
          </a:xfrm>
        </p:grpSpPr>
        <p:sp>
          <p:nvSpPr>
            <p:cNvPr id="76" name="TextBox 75"/>
            <p:cNvSpPr txBox="1"/>
            <p:nvPr/>
          </p:nvSpPr>
          <p:spPr>
            <a:xfrm>
              <a:off x="5773783" y="2624435"/>
              <a:ext cx="1066800" cy="461665"/>
            </a:xfrm>
            <a:prstGeom prst="rect">
              <a:avLst/>
            </a:prstGeom>
            <a:noFill/>
          </p:spPr>
          <p:txBody>
            <a:bodyPr wrap="square" rtlCol="0">
              <a:spAutoFit/>
            </a:bodyPr>
            <a:lstStyle/>
            <a:p>
              <a:pPr algn="ctr"/>
              <a:r>
                <a:rPr lang="en-US" sz="2400" b="1" dirty="0">
                  <a:solidFill>
                    <a:srgbClr val="FF0000"/>
                  </a:solidFill>
                  <a:latin typeface="Consolas" charset="0"/>
                  <a:ea typeface="Consolas" charset="0"/>
                  <a:cs typeface="Consolas" charset="0"/>
                </a:rPr>
                <a:t>1</a:t>
              </a:r>
              <a:r>
                <a:rPr lang="en-US" sz="2400" b="1" dirty="0">
                  <a:latin typeface="Consolas" charset="0"/>
                  <a:ea typeface="Consolas" charset="0"/>
                  <a:cs typeface="Consolas" charset="0"/>
                </a:rPr>
                <a:t>111</a:t>
              </a:r>
            </a:p>
          </p:txBody>
        </p:sp>
        <p:sp>
          <p:nvSpPr>
            <p:cNvPr id="77" name="TextBox 76"/>
            <p:cNvSpPr txBox="1"/>
            <p:nvPr/>
          </p:nvSpPr>
          <p:spPr>
            <a:xfrm>
              <a:off x="5967910" y="3172289"/>
              <a:ext cx="620486" cy="523220"/>
            </a:xfrm>
            <a:prstGeom prst="rect">
              <a:avLst/>
            </a:prstGeom>
            <a:noFill/>
          </p:spPr>
          <p:txBody>
            <a:bodyPr wrap="square" rtlCol="0">
              <a:spAutoFit/>
            </a:bodyPr>
            <a:lstStyle/>
            <a:p>
              <a:pPr algn="ctr"/>
              <a:r>
                <a:rPr lang="en-US" sz="2800" b="1" dirty="0">
                  <a:solidFill>
                    <a:srgbClr val="FF0000"/>
                  </a:solidFill>
                  <a:latin typeface="Consolas" charset="0"/>
                  <a:ea typeface="Consolas" charset="0"/>
                  <a:cs typeface="Consolas" charset="0"/>
                </a:rPr>
                <a:t>-</a:t>
              </a:r>
              <a:r>
                <a:rPr lang="en-US" sz="2800" b="1" dirty="0">
                  <a:latin typeface="Consolas" charset="0"/>
                  <a:ea typeface="Consolas" charset="0"/>
                  <a:cs typeface="Consolas" charset="0"/>
                </a:rPr>
                <a:t>1</a:t>
              </a:r>
            </a:p>
          </p:txBody>
        </p:sp>
      </p:grpSp>
      <p:grpSp>
        <p:nvGrpSpPr>
          <p:cNvPr id="85" name="Group 84"/>
          <p:cNvGrpSpPr/>
          <p:nvPr/>
        </p:nvGrpSpPr>
        <p:grpSpPr>
          <a:xfrm>
            <a:off x="6437602" y="1036237"/>
            <a:ext cx="1066800" cy="1371409"/>
            <a:chOff x="7282540" y="2324100"/>
            <a:chExt cx="1066800" cy="1371409"/>
          </a:xfrm>
        </p:grpSpPr>
        <p:sp>
          <p:nvSpPr>
            <p:cNvPr id="86" name="TextBox 85"/>
            <p:cNvSpPr txBox="1"/>
            <p:nvPr/>
          </p:nvSpPr>
          <p:spPr>
            <a:xfrm>
              <a:off x="7282540" y="2324100"/>
              <a:ext cx="1066800" cy="461665"/>
            </a:xfrm>
            <a:prstGeom prst="rect">
              <a:avLst/>
            </a:prstGeom>
            <a:noFill/>
          </p:spPr>
          <p:txBody>
            <a:bodyPr wrap="square" rtlCol="0">
              <a:spAutoFit/>
            </a:bodyPr>
            <a:lstStyle/>
            <a:p>
              <a:pPr algn="ctr"/>
              <a:r>
                <a:rPr lang="en-US" sz="2400" b="1" dirty="0">
                  <a:solidFill>
                    <a:srgbClr val="FF0000"/>
                  </a:solidFill>
                  <a:latin typeface="Consolas" charset="0"/>
                  <a:ea typeface="Consolas" charset="0"/>
                  <a:cs typeface="Consolas" charset="0"/>
                </a:rPr>
                <a:t>0</a:t>
              </a:r>
              <a:r>
                <a:rPr lang="en-US" sz="2400" b="1" dirty="0">
                  <a:latin typeface="Consolas" charset="0"/>
                  <a:ea typeface="Consolas" charset="0"/>
                  <a:cs typeface="Consolas" charset="0"/>
                </a:rPr>
                <a:t>100</a:t>
              </a:r>
            </a:p>
          </p:txBody>
        </p:sp>
        <p:sp>
          <p:nvSpPr>
            <p:cNvPr id="87" name="TextBox 86"/>
            <p:cNvSpPr txBox="1"/>
            <p:nvPr/>
          </p:nvSpPr>
          <p:spPr>
            <a:xfrm>
              <a:off x="7473406" y="3172289"/>
              <a:ext cx="620486" cy="523220"/>
            </a:xfrm>
            <a:prstGeom prst="rect">
              <a:avLst/>
            </a:prstGeom>
            <a:noFill/>
          </p:spPr>
          <p:txBody>
            <a:bodyPr wrap="square" rtlCol="0">
              <a:spAutoFit/>
            </a:bodyPr>
            <a:lstStyle/>
            <a:p>
              <a:pPr algn="ctr"/>
              <a:r>
                <a:rPr lang="en-US" sz="2800" b="1" dirty="0">
                  <a:solidFill>
                    <a:srgbClr val="FF0000"/>
                  </a:solidFill>
                  <a:latin typeface="Consolas" charset="0"/>
                  <a:ea typeface="Consolas" charset="0"/>
                  <a:cs typeface="Consolas" charset="0"/>
                </a:rPr>
                <a:t>+</a:t>
              </a:r>
              <a:r>
                <a:rPr lang="en-US" sz="2800" b="1" dirty="0">
                  <a:latin typeface="Consolas" charset="0"/>
                  <a:ea typeface="Consolas" charset="0"/>
                  <a:cs typeface="Consolas" charset="0"/>
                </a:rPr>
                <a:t>4</a:t>
              </a:r>
            </a:p>
          </p:txBody>
        </p:sp>
      </p:grpSp>
      <p:grpSp>
        <p:nvGrpSpPr>
          <p:cNvPr id="88" name="Group 87"/>
          <p:cNvGrpSpPr/>
          <p:nvPr/>
        </p:nvGrpSpPr>
        <p:grpSpPr>
          <a:xfrm>
            <a:off x="7003662" y="1336572"/>
            <a:ext cx="1066800" cy="1071074"/>
            <a:chOff x="7848600" y="2624435"/>
            <a:chExt cx="1066800" cy="1071074"/>
          </a:xfrm>
        </p:grpSpPr>
        <p:sp>
          <p:nvSpPr>
            <p:cNvPr id="89" name="TextBox 88"/>
            <p:cNvSpPr txBox="1"/>
            <p:nvPr/>
          </p:nvSpPr>
          <p:spPr>
            <a:xfrm>
              <a:off x="7848600" y="2624435"/>
              <a:ext cx="1066800" cy="461665"/>
            </a:xfrm>
            <a:prstGeom prst="rect">
              <a:avLst/>
            </a:prstGeom>
            <a:noFill/>
          </p:spPr>
          <p:txBody>
            <a:bodyPr wrap="square" rtlCol="0">
              <a:spAutoFit/>
            </a:bodyPr>
            <a:lstStyle/>
            <a:p>
              <a:pPr algn="ctr"/>
              <a:r>
                <a:rPr lang="en-US" sz="2400" b="1" dirty="0">
                  <a:solidFill>
                    <a:srgbClr val="FF0000"/>
                  </a:solidFill>
                  <a:latin typeface="Consolas" charset="0"/>
                  <a:ea typeface="Consolas" charset="0"/>
                  <a:cs typeface="Consolas" charset="0"/>
                </a:rPr>
                <a:t>0</a:t>
              </a:r>
              <a:r>
                <a:rPr lang="en-US" sz="2400" b="1" dirty="0">
                  <a:latin typeface="Consolas" charset="0"/>
                  <a:ea typeface="Consolas" charset="0"/>
                  <a:cs typeface="Consolas" charset="0"/>
                </a:rPr>
                <a:t>101</a:t>
              </a:r>
            </a:p>
          </p:txBody>
        </p:sp>
        <p:sp>
          <p:nvSpPr>
            <p:cNvPr id="90" name="TextBox 89"/>
            <p:cNvSpPr txBox="1"/>
            <p:nvPr/>
          </p:nvSpPr>
          <p:spPr>
            <a:xfrm>
              <a:off x="8071757" y="3172289"/>
              <a:ext cx="620486" cy="523220"/>
            </a:xfrm>
            <a:prstGeom prst="rect">
              <a:avLst/>
            </a:prstGeom>
            <a:noFill/>
          </p:spPr>
          <p:txBody>
            <a:bodyPr wrap="square" rtlCol="0">
              <a:spAutoFit/>
            </a:bodyPr>
            <a:lstStyle/>
            <a:p>
              <a:pPr algn="ctr"/>
              <a:r>
                <a:rPr lang="en-US" sz="2800" b="1" dirty="0">
                  <a:solidFill>
                    <a:srgbClr val="FF0000"/>
                  </a:solidFill>
                  <a:latin typeface="Consolas" charset="0"/>
                  <a:ea typeface="Consolas" charset="0"/>
                  <a:cs typeface="Consolas" charset="0"/>
                </a:rPr>
                <a:t>+</a:t>
              </a:r>
              <a:r>
                <a:rPr lang="en-US" sz="2800" b="1" dirty="0">
                  <a:latin typeface="Consolas" charset="0"/>
                  <a:ea typeface="Consolas" charset="0"/>
                  <a:cs typeface="Consolas" charset="0"/>
                </a:rPr>
                <a:t>5</a:t>
              </a:r>
            </a:p>
          </p:txBody>
        </p:sp>
      </p:grpSp>
      <p:grpSp>
        <p:nvGrpSpPr>
          <p:cNvPr id="91" name="Group 90"/>
          <p:cNvGrpSpPr/>
          <p:nvPr/>
        </p:nvGrpSpPr>
        <p:grpSpPr>
          <a:xfrm>
            <a:off x="7580243" y="1036237"/>
            <a:ext cx="1066800" cy="1371409"/>
            <a:chOff x="7282540" y="2324100"/>
            <a:chExt cx="1066800" cy="1371409"/>
          </a:xfrm>
        </p:grpSpPr>
        <p:sp>
          <p:nvSpPr>
            <p:cNvPr id="92" name="TextBox 91"/>
            <p:cNvSpPr txBox="1"/>
            <p:nvPr/>
          </p:nvSpPr>
          <p:spPr>
            <a:xfrm>
              <a:off x="7282540" y="2324100"/>
              <a:ext cx="1066800" cy="461665"/>
            </a:xfrm>
            <a:prstGeom prst="rect">
              <a:avLst/>
            </a:prstGeom>
            <a:noFill/>
          </p:spPr>
          <p:txBody>
            <a:bodyPr wrap="square" rtlCol="0">
              <a:spAutoFit/>
            </a:bodyPr>
            <a:lstStyle/>
            <a:p>
              <a:pPr algn="ctr"/>
              <a:r>
                <a:rPr lang="en-US" sz="2400" b="1" dirty="0">
                  <a:solidFill>
                    <a:srgbClr val="FF0000"/>
                  </a:solidFill>
                  <a:latin typeface="Consolas" charset="0"/>
                  <a:ea typeface="Consolas" charset="0"/>
                  <a:cs typeface="Consolas" charset="0"/>
                </a:rPr>
                <a:t>0</a:t>
              </a:r>
              <a:r>
                <a:rPr lang="en-US" sz="2400" b="1" dirty="0">
                  <a:latin typeface="Consolas" charset="0"/>
                  <a:ea typeface="Consolas" charset="0"/>
                  <a:cs typeface="Consolas" charset="0"/>
                </a:rPr>
                <a:t>110</a:t>
              </a:r>
            </a:p>
          </p:txBody>
        </p:sp>
        <p:sp>
          <p:nvSpPr>
            <p:cNvPr id="93" name="TextBox 92"/>
            <p:cNvSpPr txBox="1"/>
            <p:nvPr/>
          </p:nvSpPr>
          <p:spPr>
            <a:xfrm>
              <a:off x="7473406" y="3172289"/>
              <a:ext cx="620486" cy="523220"/>
            </a:xfrm>
            <a:prstGeom prst="rect">
              <a:avLst/>
            </a:prstGeom>
            <a:noFill/>
          </p:spPr>
          <p:txBody>
            <a:bodyPr wrap="square" rtlCol="0">
              <a:spAutoFit/>
            </a:bodyPr>
            <a:lstStyle/>
            <a:p>
              <a:pPr algn="ctr"/>
              <a:r>
                <a:rPr lang="en-US" sz="2800" b="1" dirty="0">
                  <a:solidFill>
                    <a:srgbClr val="FF0000"/>
                  </a:solidFill>
                  <a:latin typeface="Consolas" charset="0"/>
                  <a:ea typeface="Consolas" charset="0"/>
                  <a:cs typeface="Consolas" charset="0"/>
                </a:rPr>
                <a:t>+</a:t>
              </a:r>
              <a:r>
                <a:rPr lang="en-US" sz="2800" b="1" dirty="0">
                  <a:latin typeface="Consolas" charset="0"/>
                  <a:ea typeface="Consolas" charset="0"/>
                  <a:cs typeface="Consolas" charset="0"/>
                </a:rPr>
                <a:t>6</a:t>
              </a:r>
            </a:p>
          </p:txBody>
        </p:sp>
      </p:grpSp>
      <p:grpSp>
        <p:nvGrpSpPr>
          <p:cNvPr id="94" name="Group 93"/>
          <p:cNvGrpSpPr/>
          <p:nvPr/>
        </p:nvGrpSpPr>
        <p:grpSpPr>
          <a:xfrm>
            <a:off x="8146303" y="1336572"/>
            <a:ext cx="1066800" cy="1071074"/>
            <a:chOff x="7848600" y="2624435"/>
            <a:chExt cx="1066800" cy="1071074"/>
          </a:xfrm>
        </p:grpSpPr>
        <p:sp>
          <p:nvSpPr>
            <p:cNvPr id="95" name="TextBox 94"/>
            <p:cNvSpPr txBox="1"/>
            <p:nvPr/>
          </p:nvSpPr>
          <p:spPr>
            <a:xfrm>
              <a:off x="7848600" y="2624435"/>
              <a:ext cx="1066800" cy="461665"/>
            </a:xfrm>
            <a:prstGeom prst="rect">
              <a:avLst/>
            </a:prstGeom>
            <a:noFill/>
          </p:spPr>
          <p:txBody>
            <a:bodyPr wrap="square" rtlCol="0">
              <a:spAutoFit/>
            </a:bodyPr>
            <a:lstStyle/>
            <a:p>
              <a:pPr algn="ctr"/>
              <a:r>
                <a:rPr lang="en-US" sz="2400" b="1" dirty="0">
                  <a:solidFill>
                    <a:srgbClr val="FF0000"/>
                  </a:solidFill>
                  <a:latin typeface="Consolas" charset="0"/>
                  <a:ea typeface="Consolas" charset="0"/>
                  <a:cs typeface="Consolas" charset="0"/>
                </a:rPr>
                <a:t>0</a:t>
              </a:r>
              <a:r>
                <a:rPr lang="en-US" sz="2400" b="1" dirty="0">
                  <a:latin typeface="Consolas" charset="0"/>
                  <a:ea typeface="Consolas" charset="0"/>
                  <a:cs typeface="Consolas" charset="0"/>
                </a:rPr>
                <a:t>111</a:t>
              </a:r>
            </a:p>
          </p:txBody>
        </p:sp>
        <p:sp>
          <p:nvSpPr>
            <p:cNvPr id="96" name="TextBox 95"/>
            <p:cNvSpPr txBox="1"/>
            <p:nvPr/>
          </p:nvSpPr>
          <p:spPr>
            <a:xfrm>
              <a:off x="8071757" y="3172289"/>
              <a:ext cx="620486" cy="523220"/>
            </a:xfrm>
            <a:prstGeom prst="rect">
              <a:avLst/>
            </a:prstGeom>
            <a:noFill/>
          </p:spPr>
          <p:txBody>
            <a:bodyPr wrap="square" rtlCol="0">
              <a:spAutoFit/>
            </a:bodyPr>
            <a:lstStyle/>
            <a:p>
              <a:pPr algn="ctr"/>
              <a:r>
                <a:rPr lang="en-US" sz="2800" b="1" dirty="0">
                  <a:solidFill>
                    <a:srgbClr val="FF0000"/>
                  </a:solidFill>
                  <a:latin typeface="Consolas" charset="0"/>
                  <a:ea typeface="Consolas" charset="0"/>
                  <a:cs typeface="Consolas" charset="0"/>
                </a:rPr>
                <a:t>+</a:t>
              </a:r>
              <a:r>
                <a:rPr lang="en-US" sz="2800" b="1" dirty="0">
                  <a:latin typeface="Consolas" charset="0"/>
                  <a:ea typeface="Consolas" charset="0"/>
                  <a:cs typeface="Consolas" charset="0"/>
                </a:rPr>
                <a:t>7</a:t>
              </a:r>
            </a:p>
          </p:txBody>
        </p:sp>
      </p:grpSp>
      <p:sp>
        <p:nvSpPr>
          <p:cNvPr id="109" name="TextBox 108"/>
          <p:cNvSpPr txBox="1"/>
          <p:nvPr/>
        </p:nvSpPr>
        <p:spPr>
          <a:xfrm>
            <a:off x="203412" y="2511671"/>
            <a:ext cx="3699331" cy="430887"/>
          </a:xfrm>
          <a:prstGeom prst="rect">
            <a:avLst/>
          </a:prstGeom>
          <a:noFill/>
        </p:spPr>
        <p:txBody>
          <a:bodyPr wrap="square" rtlCol="0">
            <a:spAutoFit/>
          </a:bodyPr>
          <a:lstStyle/>
          <a:p>
            <a:pPr algn="ctr"/>
            <a:r>
              <a:rPr lang="en-US" sz="2200" dirty="0"/>
              <a:t>but wait, what about </a:t>
            </a:r>
            <a:r>
              <a:rPr lang="en-US" sz="2200" b="1" dirty="0">
                <a:latin typeface="Consolas" charset="0"/>
                <a:ea typeface="Consolas" charset="0"/>
                <a:cs typeface="Consolas" charset="0"/>
              </a:rPr>
              <a:t>1000</a:t>
            </a:r>
            <a:r>
              <a:rPr lang="en-US" sz="2200" dirty="0"/>
              <a:t>?</a:t>
            </a:r>
          </a:p>
        </p:txBody>
      </p:sp>
      <p:grpSp>
        <p:nvGrpSpPr>
          <p:cNvPr id="118" name="Group 117"/>
          <p:cNvGrpSpPr/>
          <p:nvPr/>
        </p:nvGrpSpPr>
        <p:grpSpPr>
          <a:xfrm>
            <a:off x="-74750" y="1024302"/>
            <a:ext cx="1066800" cy="1371409"/>
            <a:chOff x="5240382" y="2324100"/>
            <a:chExt cx="1066800" cy="1371409"/>
          </a:xfrm>
        </p:grpSpPr>
        <p:sp>
          <p:nvSpPr>
            <p:cNvPr id="119" name="TextBox 118"/>
            <p:cNvSpPr txBox="1"/>
            <p:nvPr/>
          </p:nvSpPr>
          <p:spPr>
            <a:xfrm>
              <a:off x="5240382" y="2324100"/>
              <a:ext cx="1066800" cy="461665"/>
            </a:xfrm>
            <a:prstGeom prst="rect">
              <a:avLst/>
            </a:prstGeom>
            <a:noFill/>
          </p:spPr>
          <p:txBody>
            <a:bodyPr wrap="square" rtlCol="0">
              <a:spAutoFit/>
            </a:bodyPr>
            <a:lstStyle/>
            <a:p>
              <a:pPr algn="ctr"/>
              <a:r>
                <a:rPr lang="en-US" sz="2400" b="1" dirty="0">
                  <a:solidFill>
                    <a:srgbClr val="FF0000"/>
                  </a:solidFill>
                  <a:latin typeface="Consolas" charset="0"/>
                  <a:ea typeface="Consolas" charset="0"/>
                  <a:cs typeface="Consolas" charset="0"/>
                </a:rPr>
                <a:t>1</a:t>
              </a:r>
              <a:r>
                <a:rPr lang="en-US" sz="2400" b="1" dirty="0">
                  <a:latin typeface="Consolas" charset="0"/>
                  <a:ea typeface="Consolas" charset="0"/>
                  <a:cs typeface="Consolas" charset="0"/>
                </a:rPr>
                <a:t>000</a:t>
              </a:r>
            </a:p>
          </p:txBody>
        </p:sp>
        <p:sp>
          <p:nvSpPr>
            <p:cNvPr id="120" name="TextBox 119"/>
            <p:cNvSpPr txBox="1"/>
            <p:nvPr/>
          </p:nvSpPr>
          <p:spPr>
            <a:xfrm>
              <a:off x="5369558" y="3172289"/>
              <a:ext cx="620486" cy="523220"/>
            </a:xfrm>
            <a:prstGeom prst="rect">
              <a:avLst/>
            </a:prstGeom>
            <a:noFill/>
          </p:spPr>
          <p:txBody>
            <a:bodyPr wrap="square" rtlCol="0">
              <a:spAutoFit/>
            </a:bodyPr>
            <a:lstStyle/>
            <a:p>
              <a:pPr algn="ctr"/>
              <a:r>
                <a:rPr lang="en-US" sz="2800" b="1" dirty="0">
                  <a:solidFill>
                    <a:srgbClr val="FF0000"/>
                  </a:solidFill>
                  <a:latin typeface="Consolas" charset="0"/>
                  <a:ea typeface="Consolas" charset="0"/>
                  <a:cs typeface="Consolas" charset="0"/>
                </a:rPr>
                <a:t>-</a:t>
              </a:r>
              <a:r>
                <a:rPr lang="en-US" sz="2800" b="1" dirty="0">
                  <a:latin typeface="Consolas" charset="0"/>
                  <a:ea typeface="Consolas" charset="0"/>
                  <a:cs typeface="Consolas" charset="0"/>
                </a:rPr>
                <a:t>8</a:t>
              </a:r>
            </a:p>
          </p:txBody>
        </p:sp>
      </p:grpSp>
      <p:sp>
        <p:nvSpPr>
          <p:cNvPr id="121" name="TextBox 120"/>
          <p:cNvSpPr txBox="1"/>
          <p:nvPr/>
        </p:nvSpPr>
        <p:spPr>
          <a:xfrm>
            <a:off x="1307346" y="3086426"/>
            <a:ext cx="6686792" cy="430887"/>
          </a:xfrm>
          <a:prstGeom prst="rect">
            <a:avLst/>
          </a:prstGeom>
          <a:noFill/>
        </p:spPr>
        <p:txBody>
          <a:bodyPr wrap="square" rtlCol="0">
            <a:spAutoFit/>
          </a:bodyPr>
          <a:lstStyle/>
          <a:p>
            <a:pPr algn="ctr"/>
            <a:r>
              <a:rPr lang="en-US" sz="2200" dirty="0"/>
              <a:t>now we only have </a:t>
            </a:r>
            <a:r>
              <a:rPr lang="en-US" sz="2200" b="1" dirty="0"/>
              <a:t>one</a:t>
            </a:r>
            <a:r>
              <a:rPr lang="en-US" sz="2200" dirty="0"/>
              <a:t> zero, and it's all 0 bits (whew)</a:t>
            </a:r>
          </a:p>
        </p:txBody>
      </p:sp>
      <p:sp>
        <p:nvSpPr>
          <p:cNvPr id="122" name="TextBox 121"/>
          <p:cNvSpPr txBox="1"/>
          <p:nvPr/>
        </p:nvSpPr>
        <p:spPr>
          <a:xfrm>
            <a:off x="1525000" y="3627365"/>
            <a:ext cx="6686792" cy="769441"/>
          </a:xfrm>
          <a:prstGeom prst="rect">
            <a:avLst/>
          </a:prstGeom>
          <a:noFill/>
        </p:spPr>
        <p:txBody>
          <a:bodyPr wrap="square" rtlCol="0">
            <a:spAutoFit/>
          </a:bodyPr>
          <a:lstStyle/>
          <a:p>
            <a:pPr algn="ctr"/>
            <a:r>
              <a:rPr lang="en-US" sz="2200" dirty="0"/>
              <a:t>but the tradeoff is that the number line is </a:t>
            </a:r>
            <a:r>
              <a:rPr lang="en-US" sz="2200" b="1" dirty="0"/>
              <a:t>lopsided</a:t>
            </a:r>
            <a:r>
              <a:rPr lang="en-US" sz="2200" dirty="0"/>
              <a:t>. we have </a:t>
            </a:r>
            <a:r>
              <a:rPr lang="en-US" sz="2200" b="1" dirty="0">
                <a:solidFill>
                  <a:srgbClr val="FF0000"/>
                </a:solidFill>
              </a:rPr>
              <a:t>one more negative than positives.</a:t>
            </a:r>
            <a:endParaRPr lang="en-US" sz="2200" dirty="0">
              <a:solidFill>
                <a:srgbClr val="FF0000"/>
              </a:solidFill>
            </a:endParaRPr>
          </a:p>
        </p:txBody>
      </p:sp>
      <p:sp>
        <p:nvSpPr>
          <p:cNvPr id="84" name="TextBox 83">
            <a:extLst>
              <a:ext uri="{FF2B5EF4-FFF2-40B4-BE49-F238E27FC236}">
                <a16:creationId xmlns:a16="http://schemas.microsoft.com/office/drawing/2014/main" id="{28C98024-DB91-0B46-BD70-8C08E8EE0435}"/>
              </a:ext>
            </a:extLst>
          </p:cNvPr>
          <p:cNvSpPr txBox="1"/>
          <p:nvPr/>
        </p:nvSpPr>
        <p:spPr>
          <a:xfrm>
            <a:off x="2325289" y="4506857"/>
            <a:ext cx="6066306" cy="769441"/>
          </a:xfrm>
          <a:prstGeom prst="rect">
            <a:avLst/>
          </a:prstGeom>
          <a:noFill/>
        </p:spPr>
        <p:txBody>
          <a:bodyPr wrap="square" rtlCol="0">
            <a:spAutoFit/>
          </a:bodyPr>
          <a:lstStyle/>
          <a:p>
            <a:pPr algn="ctr"/>
            <a:r>
              <a:rPr lang="en-US" sz="2200" dirty="0"/>
              <a:t>also how are we even </a:t>
            </a:r>
            <a:r>
              <a:rPr lang="en-US" sz="2200" i="1" dirty="0"/>
              <a:t>getting</a:t>
            </a:r>
            <a:r>
              <a:rPr lang="en-US" sz="2200" dirty="0"/>
              <a:t> the negative numbers from the positive numbers??</a:t>
            </a:r>
          </a:p>
        </p:txBody>
      </p:sp>
    </p:spTree>
    <p:extLst>
      <p:ext uri="{BB962C8B-B14F-4D97-AF65-F5344CB8AC3E}">
        <p14:creationId xmlns:p14="http://schemas.microsoft.com/office/powerpoint/2010/main" val="32690426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8"/>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3"/>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6"/>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9"/>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72"/>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85"/>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88"/>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91"/>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9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7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8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97"/>
                                        </p:tgtEl>
                                        <p:attrNameLst>
                                          <p:attrName>style.visibility</p:attrName>
                                        </p:attrNameLst>
                                      </p:cBhvr>
                                      <p:to>
                                        <p:strVal val="visible"/>
                                      </p:to>
                                    </p:set>
                                  </p:childTnLst>
                                </p:cTn>
                              </p:par>
                            </p:childTnLst>
                          </p:cTn>
                        </p:par>
                        <p:par>
                          <p:cTn id="43" fill="hold">
                            <p:stCondLst>
                              <p:cond delay="0"/>
                            </p:stCondLst>
                            <p:childTnLst>
                              <p:par>
                                <p:cTn id="44" presetID="1" presetClass="entr" presetSubtype="0" fill="hold" nodeType="afterEffect">
                                  <p:stCondLst>
                                    <p:cond delay="300"/>
                                  </p:stCondLst>
                                  <p:childTnLst>
                                    <p:set>
                                      <p:cBhvr>
                                        <p:cTn id="45" dur="1" fill="hold">
                                          <p:stCondLst>
                                            <p:cond delay="0"/>
                                          </p:stCondLst>
                                        </p:cTn>
                                        <p:tgtEl>
                                          <p:spTgt spid="100"/>
                                        </p:tgtEl>
                                        <p:attrNameLst>
                                          <p:attrName>style.visibility</p:attrName>
                                        </p:attrNameLst>
                                      </p:cBhvr>
                                      <p:to>
                                        <p:strVal val="visible"/>
                                      </p:to>
                                    </p:set>
                                  </p:childTnLst>
                                </p:cTn>
                              </p:par>
                            </p:childTnLst>
                          </p:cTn>
                        </p:par>
                        <p:par>
                          <p:cTn id="46" fill="hold">
                            <p:stCondLst>
                              <p:cond delay="300"/>
                            </p:stCondLst>
                            <p:childTnLst>
                              <p:par>
                                <p:cTn id="47" presetID="1" presetClass="entr" presetSubtype="0" fill="hold" nodeType="afterEffect">
                                  <p:stCondLst>
                                    <p:cond delay="300"/>
                                  </p:stCondLst>
                                  <p:childTnLst>
                                    <p:set>
                                      <p:cBhvr>
                                        <p:cTn id="48" dur="1" fill="hold">
                                          <p:stCondLst>
                                            <p:cond delay="0"/>
                                          </p:stCondLst>
                                        </p:cTn>
                                        <p:tgtEl>
                                          <p:spTgt spid="103"/>
                                        </p:tgtEl>
                                        <p:attrNameLst>
                                          <p:attrName>style.visibility</p:attrName>
                                        </p:attrNameLst>
                                      </p:cBhvr>
                                      <p:to>
                                        <p:strVal val="visible"/>
                                      </p:to>
                                    </p:set>
                                  </p:childTnLst>
                                </p:cTn>
                              </p:par>
                            </p:childTnLst>
                          </p:cTn>
                        </p:par>
                        <p:par>
                          <p:cTn id="49" fill="hold">
                            <p:stCondLst>
                              <p:cond delay="600"/>
                            </p:stCondLst>
                            <p:childTnLst>
                              <p:par>
                                <p:cTn id="50" presetID="1" presetClass="entr" presetSubtype="0" fill="hold" nodeType="afterEffect">
                                  <p:stCondLst>
                                    <p:cond delay="300"/>
                                  </p:stCondLst>
                                  <p:childTnLst>
                                    <p:set>
                                      <p:cBhvr>
                                        <p:cTn id="51" dur="1" fill="hold">
                                          <p:stCondLst>
                                            <p:cond delay="0"/>
                                          </p:stCondLst>
                                        </p:cTn>
                                        <p:tgtEl>
                                          <p:spTgt spid="106"/>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grpId="0" nodeType="clickEffect">
                                  <p:stCondLst>
                                    <p:cond delay="0"/>
                                  </p:stCondLst>
                                  <p:childTnLst>
                                    <p:set>
                                      <p:cBhvr>
                                        <p:cTn id="55" dur="1" fill="hold">
                                          <p:stCondLst>
                                            <p:cond delay="0"/>
                                          </p:stCondLst>
                                        </p:cTn>
                                        <p:tgtEl>
                                          <p:spTgt spid="109"/>
                                        </p:tgtEl>
                                        <p:attrNameLst>
                                          <p:attrName>style.visibility</p:attrName>
                                        </p:attrNameLst>
                                      </p:cBhvr>
                                      <p:to>
                                        <p:strVal val="visible"/>
                                      </p:to>
                                    </p:set>
                                  </p:childTnLst>
                                </p:cTn>
                              </p:par>
                            </p:childTnLst>
                          </p:cTn>
                        </p:par>
                      </p:childTnLst>
                    </p:cTn>
                  </p:par>
                  <p:par>
                    <p:cTn id="56" fill="hold">
                      <p:stCondLst>
                        <p:cond delay="indefinite"/>
                      </p:stCondLst>
                      <p:childTnLst>
                        <p:par>
                          <p:cTn id="57" fill="hold">
                            <p:stCondLst>
                              <p:cond delay="0"/>
                            </p:stCondLst>
                            <p:childTnLst>
                              <p:par>
                                <p:cTn id="58" presetID="1" presetClass="entr" presetSubtype="0" fill="hold" nodeType="clickEffect">
                                  <p:stCondLst>
                                    <p:cond delay="0"/>
                                  </p:stCondLst>
                                  <p:childTnLst>
                                    <p:set>
                                      <p:cBhvr>
                                        <p:cTn id="59" dur="1" fill="hold">
                                          <p:stCondLst>
                                            <p:cond delay="0"/>
                                          </p:stCondLst>
                                        </p:cTn>
                                        <p:tgtEl>
                                          <p:spTgt spid="113"/>
                                        </p:tgtEl>
                                        <p:attrNameLst>
                                          <p:attrName>style.visibility</p:attrName>
                                        </p:attrNameLst>
                                      </p:cBhvr>
                                      <p:to>
                                        <p:strVal val="visible"/>
                                      </p:to>
                                    </p:set>
                                  </p:childTnLst>
                                </p:cTn>
                              </p:par>
                              <p:par>
                                <p:cTn id="60" presetID="1" presetClass="entr" presetSubtype="0" fill="hold" nodeType="withEffect">
                                  <p:stCondLst>
                                    <p:cond delay="0"/>
                                  </p:stCondLst>
                                  <p:childTnLst>
                                    <p:set>
                                      <p:cBhvr>
                                        <p:cTn id="61" dur="1" fill="hold">
                                          <p:stCondLst>
                                            <p:cond delay="0"/>
                                          </p:stCondLst>
                                        </p:cTn>
                                        <p:tgtEl>
                                          <p:spTgt spid="118"/>
                                        </p:tgtEl>
                                        <p:attrNameLst>
                                          <p:attrName>style.visibility</p:attrName>
                                        </p:attrNameLst>
                                      </p:cBhvr>
                                      <p:to>
                                        <p:strVal val="visible"/>
                                      </p:to>
                                    </p:set>
                                  </p:childTnLst>
                                </p:cTn>
                              </p:par>
                              <p:par>
                                <p:cTn id="62" presetID="1" presetClass="exit" presetSubtype="0" fill="hold" nodeType="withEffect">
                                  <p:stCondLst>
                                    <p:cond delay="0"/>
                                  </p:stCondLst>
                                  <p:childTnLst>
                                    <p:set>
                                      <p:cBhvr>
                                        <p:cTn id="63" dur="1" fill="hold">
                                          <p:stCondLst>
                                            <p:cond delay="0"/>
                                          </p:stCondLst>
                                        </p:cTn>
                                        <p:tgtEl>
                                          <p:spTgt spid="58"/>
                                        </p:tgtEl>
                                        <p:attrNameLst>
                                          <p:attrName>style.visibility</p:attrName>
                                        </p:attrNameLst>
                                      </p:cBhvr>
                                      <p:to>
                                        <p:strVal val="hidden"/>
                                      </p:to>
                                    </p:set>
                                  </p:childTnLst>
                                </p:cTn>
                              </p:par>
                            </p:childTnLst>
                          </p:cTn>
                        </p:par>
                      </p:childTnLst>
                    </p:cTn>
                  </p:par>
                  <p:par>
                    <p:cTn id="64" fill="hold">
                      <p:stCondLst>
                        <p:cond delay="indefinite"/>
                      </p:stCondLst>
                      <p:childTnLst>
                        <p:par>
                          <p:cTn id="65" fill="hold">
                            <p:stCondLst>
                              <p:cond delay="0"/>
                            </p:stCondLst>
                            <p:childTnLst>
                              <p:par>
                                <p:cTn id="66" presetID="1" presetClass="entr" presetSubtype="0" fill="hold" grpId="0" nodeType="clickEffect">
                                  <p:stCondLst>
                                    <p:cond delay="0"/>
                                  </p:stCondLst>
                                  <p:childTnLst>
                                    <p:set>
                                      <p:cBhvr>
                                        <p:cTn id="67" dur="1" fill="hold">
                                          <p:stCondLst>
                                            <p:cond delay="0"/>
                                          </p:stCondLst>
                                        </p:cTn>
                                        <p:tgtEl>
                                          <p:spTgt spid="121"/>
                                        </p:tgtEl>
                                        <p:attrNameLst>
                                          <p:attrName>style.visibility</p:attrName>
                                        </p:attrNameLst>
                                      </p:cBhvr>
                                      <p:to>
                                        <p:strVal val="visible"/>
                                      </p:to>
                                    </p:set>
                                  </p:childTnLst>
                                </p:cTn>
                              </p:par>
                            </p:childTnLst>
                          </p:cTn>
                        </p:par>
                      </p:childTnLst>
                    </p:cTn>
                  </p:par>
                  <p:par>
                    <p:cTn id="68" fill="hold">
                      <p:stCondLst>
                        <p:cond delay="indefinite"/>
                      </p:stCondLst>
                      <p:childTnLst>
                        <p:par>
                          <p:cTn id="69" fill="hold">
                            <p:stCondLst>
                              <p:cond delay="0"/>
                            </p:stCondLst>
                            <p:childTnLst>
                              <p:par>
                                <p:cTn id="70" presetID="1" presetClass="entr" presetSubtype="0" fill="hold" grpId="0" nodeType="clickEffect">
                                  <p:stCondLst>
                                    <p:cond delay="0"/>
                                  </p:stCondLst>
                                  <p:childTnLst>
                                    <p:set>
                                      <p:cBhvr>
                                        <p:cTn id="71" dur="1" fill="hold">
                                          <p:stCondLst>
                                            <p:cond delay="0"/>
                                          </p:stCondLst>
                                        </p:cTn>
                                        <p:tgtEl>
                                          <p:spTgt spid="122"/>
                                        </p:tgtEl>
                                        <p:attrNameLst>
                                          <p:attrName>style.visibility</p:attrName>
                                        </p:attrNameLst>
                                      </p:cBhvr>
                                      <p:to>
                                        <p:strVal val="visible"/>
                                      </p:to>
                                    </p:set>
                                  </p:childTnLst>
                                </p:cTn>
                              </p:par>
                            </p:childTnLst>
                          </p:cTn>
                        </p:par>
                      </p:childTnLst>
                    </p:cTn>
                  </p:par>
                  <p:par>
                    <p:cTn id="72" fill="hold">
                      <p:stCondLst>
                        <p:cond delay="indefinite"/>
                      </p:stCondLst>
                      <p:childTnLst>
                        <p:par>
                          <p:cTn id="73" fill="hold">
                            <p:stCondLst>
                              <p:cond delay="0"/>
                            </p:stCondLst>
                            <p:childTnLst>
                              <p:par>
                                <p:cTn id="74" presetID="1" presetClass="entr" presetSubtype="0" fill="hold" grpId="0" nodeType="clickEffect">
                                  <p:stCondLst>
                                    <p:cond delay="0"/>
                                  </p:stCondLst>
                                  <p:childTnLst>
                                    <p:set>
                                      <p:cBhvr>
                                        <p:cTn id="75" dur="1" fill="hold">
                                          <p:stCondLst>
                                            <p:cond delay="0"/>
                                          </p:stCondLst>
                                        </p:cTn>
                                        <p:tgtEl>
                                          <p:spTgt spid="8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P spid="109" grpId="0"/>
      <p:bldP spid="121" grpId="0"/>
      <p:bldP spid="122" grpId="0"/>
      <p:bldP spid="8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negative number with no positive counterpart</a:t>
            </a:r>
          </a:p>
        </p:txBody>
      </p:sp>
      <p:sp>
        <p:nvSpPr>
          <p:cNvPr id="3" name="Content Placeholder 2"/>
          <p:cNvSpPr>
            <a:spLocks noGrp="1"/>
          </p:cNvSpPr>
          <p:nvPr>
            <p:ph idx="1"/>
          </p:nvPr>
        </p:nvSpPr>
        <p:spPr>
          <a:xfrm>
            <a:off x="152400" y="495300"/>
            <a:ext cx="8991600" cy="1810424"/>
          </a:xfrm>
        </p:spPr>
        <p:txBody>
          <a:bodyPr>
            <a:normAutofit/>
          </a:bodyPr>
          <a:lstStyle/>
          <a:p>
            <a:r>
              <a:rPr lang="en-US" b="1" dirty="0"/>
              <a:t>in 2's complement, </a:t>
            </a:r>
            <a:r>
              <a:rPr lang="en-US" dirty="0"/>
              <a:t>to negate, you </a:t>
            </a:r>
            <a:r>
              <a:rPr lang="en-US" b="1" dirty="0">
                <a:solidFill>
                  <a:srgbClr val="FF0000"/>
                </a:solidFill>
              </a:rPr>
              <a:t>flip all the bits (0s become 1s and 1s become 0s), </a:t>
            </a:r>
            <a:r>
              <a:rPr lang="en-US" dirty="0">
                <a:solidFill>
                  <a:srgbClr val="FF0000"/>
                </a:solidFill>
              </a:rPr>
              <a:t>then </a:t>
            </a:r>
            <a:r>
              <a:rPr lang="en-US" b="1" dirty="0">
                <a:solidFill>
                  <a:srgbClr val="FF0000"/>
                </a:solidFill>
              </a:rPr>
              <a:t>add one.</a:t>
            </a:r>
          </a:p>
          <a:p>
            <a:pPr lvl="1"/>
            <a:r>
              <a:rPr lang="en-US" sz="1600" dirty="0"/>
              <a:t>(the number you get from this is also called “the two’s complement” of the original number.)</a:t>
            </a:r>
          </a:p>
          <a:p>
            <a:pPr lvl="1"/>
            <a:r>
              <a:rPr lang="en-US" dirty="0"/>
              <a:t>let's negate </a:t>
            </a:r>
            <a:r>
              <a:rPr lang="en-US" b="1" dirty="0">
                <a:solidFill>
                  <a:srgbClr val="FF0000"/>
                </a:solidFill>
                <a:latin typeface="Consolas" panose="020B0609020204030204" pitchFamily="49" charset="0"/>
                <a:cs typeface="Consolas" panose="020B0609020204030204" pitchFamily="49" charset="0"/>
              </a:rPr>
              <a:t>+</a:t>
            </a:r>
            <a:r>
              <a:rPr lang="en-US" b="1" dirty="0">
                <a:latin typeface="Consolas" panose="020B0609020204030204" pitchFamily="49" charset="0"/>
                <a:cs typeface="Consolas" panose="020B0609020204030204" pitchFamily="49" charset="0"/>
              </a:rPr>
              <a:t>1</a:t>
            </a:r>
            <a:r>
              <a:rPr lang="en-US" dirty="0"/>
              <a:t> (</a:t>
            </a:r>
            <a:r>
              <a:rPr lang="en-US" b="1" dirty="0">
                <a:solidFill>
                  <a:srgbClr val="FF0000"/>
                </a:solidFill>
                <a:latin typeface="Consolas" panose="020B0609020204030204" pitchFamily="49" charset="0"/>
                <a:cs typeface="Consolas" panose="020B0609020204030204" pitchFamily="49" charset="0"/>
              </a:rPr>
              <a:t>0</a:t>
            </a:r>
            <a:r>
              <a:rPr lang="en-US" b="1" dirty="0">
                <a:latin typeface="Consolas" panose="020B0609020204030204" pitchFamily="49" charset="0"/>
                <a:cs typeface="Consolas" panose="020B0609020204030204" pitchFamily="49" charset="0"/>
              </a:rPr>
              <a:t>001</a:t>
            </a:r>
            <a:r>
              <a:rPr lang="en-US" dirty="0"/>
              <a:t>) to see, then negate </a:t>
            </a:r>
            <a:r>
              <a:rPr lang="en-US" i="1" dirty="0"/>
              <a:t>that</a:t>
            </a:r>
            <a:r>
              <a:rPr lang="en-US" dirty="0"/>
              <a:t> to get back.</a:t>
            </a:r>
          </a:p>
          <a:p>
            <a:r>
              <a:rPr lang="en-US" dirty="0"/>
              <a:t>but what do we get if we negate </a:t>
            </a:r>
            <a:r>
              <a:rPr lang="en-US" b="1" dirty="0">
                <a:solidFill>
                  <a:srgbClr val="FF0000"/>
                </a:solidFill>
                <a:latin typeface="Consolas" panose="020B0609020204030204" pitchFamily="49" charset="0"/>
                <a:cs typeface="Consolas" panose="020B0609020204030204" pitchFamily="49" charset="0"/>
              </a:rPr>
              <a:t>-</a:t>
            </a:r>
            <a:r>
              <a:rPr lang="en-US" b="1" dirty="0">
                <a:latin typeface="Consolas" panose="020B0609020204030204" pitchFamily="49" charset="0"/>
                <a:cs typeface="Consolas" panose="020B0609020204030204" pitchFamily="49" charset="0"/>
              </a:rPr>
              <a:t>8</a:t>
            </a:r>
            <a:r>
              <a:rPr lang="en-US" dirty="0"/>
              <a:t> (</a:t>
            </a:r>
            <a:r>
              <a:rPr lang="en-US" b="1" dirty="0">
                <a:solidFill>
                  <a:srgbClr val="FF0000"/>
                </a:solidFill>
                <a:latin typeface="Consolas" panose="020B0609020204030204" pitchFamily="49" charset="0"/>
                <a:cs typeface="Consolas" panose="020B0609020204030204" pitchFamily="49" charset="0"/>
              </a:rPr>
              <a:t>1</a:t>
            </a:r>
            <a:r>
              <a:rPr lang="en-US" b="1" dirty="0">
                <a:latin typeface="Consolas" panose="020B0609020204030204" pitchFamily="49" charset="0"/>
                <a:cs typeface="Consolas" panose="020B0609020204030204" pitchFamily="49" charset="0"/>
              </a:rPr>
              <a:t>000</a:t>
            </a:r>
            <a:r>
              <a:rPr lang="en-US" dirty="0"/>
              <a:t>)?</a:t>
            </a:r>
          </a:p>
        </p:txBody>
      </p:sp>
      <p:sp>
        <p:nvSpPr>
          <p:cNvPr id="5" name="Footer Placeholder 4"/>
          <p:cNvSpPr>
            <a:spLocks noGrp="1"/>
          </p:cNvSpPr>
          <p:nvPr>
            <p:ph type="ftr" sz="quarter" idx="11"/>
          </p:nvPr>
        </p:nvSpPr>
        <p:spPr/>
        <p:txBody>
          <a:bodyPr/>
          <a:lstStyle/>
          <a:p>
            <a:r>
              <a:rPr lang="is-IS"/>
              <a:t>CS447</a:t>
            </a:r>
            <a:endParaRPr lang="en-US"/>
          </a:p>
        </p:txBody>
      </p:sp>
      <p:sp>
        <p:nvSpPr>
          <p:cNvPr id="6" name="Slide Number Placeholder 5"/>
          <p:cNvSpPr>
            <a:spLocks noGrp="1"/>
          </p:cNvSpPr>
          <p:nvPr>
            <p:ph type="sldNum" sz="quarter" idx="12"/>
          </p:nvPr>
        </p:nvSpPr>
        <p:spPr/>
        <p:txBody>
          <a:bodyPr/>
          <a:lstStyle/>
          <a:p>
            <a:fld id="{3552B95B-556F-44BD-91A5-D80C1B9E2BB3}" type="slidenum">
              <a:rPr lang="en-US" smtClean="0"/>
              <a:pPr/>
              <a:t>8</a:t>
            </a:fld>
            <a:endParaRPr lang="en-US"/>
          </a:p>
        </p:txBody>
      </p:sp>
      <p:sp>
        <p:nvSpPr>
          <p:cNvPr id="84" name="Shape 140"/>
          <p:cNvSpPr txBox="1"/>
          <p:nvPr/>
        </p:nvSpPr>
        <p:spPr>
          <a:xfrm>
            <a:off x="1219200" y="2396542"/>
            <a:ext cx="2590800" cy="1221526"/>
          </a:xfrm>
          <a:prstGeom prst="rect">
            <a:avLst/>
          </a:prstGeom>
          <a:noFill/>
          <a:ln>
            <a:noFill/>
          </a:ln>
        </p:spPr>
        <p:txBody>
          <a:bodyPr lIns="91425" tIns="91425" rIns="91425" bIns="91425" anchor="t" anchorCtr="0">
            <a:noAutofit/>
          </a:bodyPr>
          <a:lstStyle/>
          <a:p>
            <a:pPr algn="ctr"/>
            <a:r>
              <a:rPr lang="en" sz="7200" b="1" dirty="0">
                <a:solidFill>
                  <a:srgbClr val="FF0000"/>
                </a:solidFill>
                <a:latin typeface="Consolas" charset="0"/>
                <a:ea typeface="Consolas" charset="0"/>
                <a:cs typeface="Consolas" charset="0"/>
                <a:sym typeface="Trebuchet MS"/>
              </a:rPr>
              <a:t>1</a:t>
            </a:r>
            <a:r>
              <a:rPr lang="en" sz="7200" b="1" dirty="0">
                <a:latin typeface="Consolas" charset="0"/>
                <a:ea typeface="Consolas" charset="0"/>
                <a:cs typeface="Consolas" charset="0"/>
                <a:sym typeface="Trebuchet MS"/>
              </a:rPr>
              <a:t>00</a:t>
            </a:r>
            <a:r>
              <a:rPr lang="en-US" sz="7200" b="1" dirty="0">
                <a:latin typeface="Consolas" charset="0"/>
                <a:ea typeface="Consolas" charset="0"/>
                <a:cs typeface="Consolas" charset="0"/>
                <a:sym typeface="Trebuchet MS"/>
              </a:rPr>
              <a:t>0</a:t>
            </a:r>
            <a:endParaRPr lang="en" sz="7200" b="1" dirty="0">
              <a:latin typeface="Consolas" charset="0"/>
              <a:ea typeface="Consolas" charset="0"/>
              <a:cs typeface="Consolas" charset="0"/>
              <a:sym typeface="Trebuchet MS"/>
            </a:endParaRPr>
          </a:p>
        </p:txBody>
      </p:sp>
      <p:sp>
        <p:nvSpPr>
          <p:cNvPr id="110" name="Shape 140"/>
          <p:cNvSpPr txBox="1"/>
          <p:nvPr/>
        </p:nvSpPr>
        <p:spPr>
          <a:xfrm>
            <a:off x="4648200" y="2392309"/>
            <a:ext cx="2590800" cy="1221526"/>
          </a:xfrm>
          <a:prstGeom prst="rect">
            <a:avLst/>
          </a:prstGeom>
          <a:noFill/>
          <a:ln>
            <a:noFill/>
          </a:ln>
        </p:spPr>
        <p:txBody>
          <a:bodyPr lIns="91425" tIns="91425" rIns="91425" bIns="91425" anchor="t" anchorCtr="0">
            <a:noAutofit/>
          </a:bodyPr>
          <a:lstStyle/>
          <a:p>
            <a:pPr algn="r"/>
            <a:r>
              <a:rPr lang="en-US" sz="7200" b="1" dirty="0">
                <a:solidFill>
                  <a:srgbClr val="FF0000"/>
                </a:solidFill>
                <a:latin typeface="Consolas" charset="0"/>
                <a:ea typeface="Consolas" charset="0"/>
                <a:cs typeface="Consolas" charset="0"/>
                <a:sym typeface="Trebuchet MS"/>
              </a:rPr>
              <a:t>0</a:t>
            </a:r>
            <a:r>
              <a:rPr lang="en-US" sz="7200" b="1" dirty="0">
                <a:latin typeface="Consolas" charset="0"/>
                <a:ea typeface="Consolas" charset="0"/>
                <a:cs typeface="Consolas" charset="0"/>
                <a:sym typeface="Trebuchet MS"/>
              </a:rPr>
              <a:t>111</a:t>
            </a:r>
            <a:endParaRPr lang="en" sz="7200" b="1" dirty="0">
              <a:latin typeface="Consolas" charset="0"/>
              <a:ea typeface="Consolas" charset="0"/>
              <a:cs typeface="Consolas" charset="0"/>
              <a:sym typeface="Trebuchet MS"/>
            </a:endParaRPr>
          </a:p>
        </p:txBody>
      </p:sp>
      <p:sp>
        <p:nvSpPr>
          <p:cNvPr id="111" name="Shape 140"/>
          <p:cNvSpPr txBox="1"/>
          <p:nvPr/>
        </p:nvSpPr>
        <p:spPr>
          <a:xfrm>
            <a:off x="4267200" y="3230509"/>
            <a:ext cx="2971800" cy="1221526"/>
          </a:xfrm>
          <a:prstGeom prst="rect">
            <a:avLst/>
          </a:prstGeom>
          <a:noFill/>
          <a:ln>
            <a:noFill/>
          </a:ln>
        </p:spPr>
        <p:txBody>
          <a:bodyPr lIns="91425" tIns="91425" rIns="91425" bIns="91425" anchor="t" anchorCtr="0">
            <a:noAutofit/>
          </a:bodyPr>
          <a:lstStyle/>
          <a:p>
            <a:pPr algn="r"/>
            <a:r>
              <a:rPr lang="en-US" sz="7200" b="1" u="sng" dirty="0">
                <a:latin typeface="Consolas" charset="0"/>
                <a:ea typeface="Consolas" charset="0"/>
                <a:cs typeface="Consolas" charset="0"/>
                <a:sym typeface="Trebuchet MS"/>
              </a:rPr>
              <a:t>+</a:t>
            </a:r>
            <a:r>
              <a:rPr lang="en-US" sz="7200" b="1" u="sng" dirty="0">
                <a:solidFill>
                  <a:srgbClr val="FF0000"/>
                </a:solidFill>
                <a:latin typeface="Consolas" charset="0"/>
                <a:ea typeface="Consolas" charset="0"/>
                <a:cs typeface="Consolas" charset="0"/>
                <a:sym typeface="Trebuchet MS"/>
              </a:rPr>
              <a:t>0</a:t>
            </a:r>
            <a:r>
              <a:rPr lang="en" sz="7200" b="1" u="sng" dirty="0">
                <a:latin typeface="Consolas" charset="0"/>
                <a:ea typeface="Consolas" charset="0"/>
                <a:cs typeface="Consolas" charset="0"/>
                <a:sym typeface="Trebuchet MS"/>
              </a:rPr>
              <a:t>00</a:t>
            </a:r>
            <a:r>
              <a:rPr lang="en-US" sz="7200" b="1" u="sng" dirty="0">
                <a:latin typeface="Consolas" charset="0"/>
                <a:ea typeface="Consolas" charset="0"/>
                <a:cs typeface="Consolas" charset="0"/>
                <a:sym typeface="Trebuchet MS"/>
              </a:rPr>
              <a:t>1</a:t>
            </a:r>
            <a:endParaRPr lang="en" sz="7200" b="1" u="sng" dirty="0">
              <a:latin typeface="Consolas" charset="0"/>
              <a:ea typeface="Consolas" charset="0"/>
              <a:cs typeface="Consolas" charset="0"/>
              <a:sym typeface="Trebuchet MS"/>
            </a:endParaRPr>
          </a:p>
        </p:txBody>
      </p:sp>
      <p:sp>
        <p:nvSpPr>
          <p:cNvPr id="112" name="Shape 140"/>
          <p:cNvSpPr txBox="1"/>
          <p:nvPr/>
        </p:nvSpPr>
        <p:spPr>
          <a:xfrm>
            <a:off x="6549604" y="4226774"/>
            <a:ext cx="689396" cy="1221526"/>
          </a:xfrm>
          <a:prstGeom prst="rect">
            <a:avLst/>
          </a:prstGeom>
          <a:noFill/>
          <a:ln>
            <a:noFill/>
          </a:ln>
        </p:spPr>
        <p:txBody>
          <a:bodyPr lIns="91425" tIns="91425" rIns="91425" bIns="91425" anchor="t" anchorCtr="0">
            <a:noAutofit/>
          </a:bodyPr>
          <a:lstStyle/>
          <a:p>
            <a:pPr algn="r"/>
            <a:r>
              <a:rPr lang="en-US" sz="7200" b="1" dirty="0">
                <a:latin typeface="Consolas" charset="0"/>
                <a:ea typeface="Consolas" charset="0"/>
                <a:cs typeface="Consolas" charset="0"/>
                <a:sym typeface="Trebuchet MS"/>
              </a:rPr>
              <a:t>0</a:t>
            </a:r>
            <a:endParaRPr lang="en" sz="7200" b="1" dirty="0">
              <a:latin typeface="Consolas" charset="0"/>
              <a:ea typeface="Consolas" charset="0"/>
              <a:cs typeface="Consolas" charset="0"/>
              <a:sym typeface="Trebuchet MS"/>
            </a:endParaRPr>
          </a:p>
        </p:txBody>
      </p:sp>
      <p:sp>
        <p:nvSpPr>
          <p:cNvPr id="123" name="TextBox 122"/>
          <p:cNvSpPr txBox="1"/>
          <p:nvPr/>
        </p:nvSpPr>
        <p:spPr>
          <a:xfrm>
            <a:off x="1329267" y="3627559"/>
            <a:ext cx="3073188" cy="769441"/>
          </a:xfrm>
          <a:prstGeom prst="rect">
            <a:avLst/>
          </a:prstGeom>
          <a:noFill/>
        </p:spPr>
        <p:txBody>
          <a:bodyPr wrap="square" rtlCol="0">
            <a:spAutoFit/>
          </a:bodyPr>
          <a:lstStyle/>
          <a:p>
            <a:pPr algn="ctr"/>
            <a:r>
              <a:rPr lang="en-US" sz="2200" dirty="0"/>
              <a:t>you just add the sign bit like a normal place.</a:t>
            </a:r>
          </a:p>
        </p:txBody>
      </p:sp>
      <p:sp>
        <p:nvSpPr>
          <p:cNvPr id="124" name="TextBox 123"/>
          <p:cNvSpPr txBox="1"/>
          <p:nvPr/>
        </p:nvSpPr>
        <p:spPr>
          <a:xfrm>
            <a:off x="1083522" y="4635985"/>
            <a:ext cx="3564678" cy="769441"/>
          </a:xfrm>
          <a:prstGeom prst="rect">
            <a:avLst/>
          </a:prstGeom>
          <a:noFill/>
        </p:spPr>
        <p:txBody>
          <a:bodyPr wrap="square" rtlCol="0">
            <a:spAutoFit/>
          </a:bodyPr>
          <a:lstStyle/>
          <a:p>
            <a:pPr algn="ctr"/>
            <a:r>
              <a:rPr lang="en-US" sz="2200" dirty="0"/>
              <a:t>we negated -8 and got -8. that’s… weird.</a:t>
            </a:r>
          </a:p>
        </p:txBody>
      </p:sp>
      <p:sp>
        <p:nvSpPr>
          <p:cNvPr id="4" name="Right Arrow 3"/>
          <p:cNvSpPr/>
          <p:nvPr/>
        </p:nvSpPr>
        <p:spPr>
          <a:xfrm>
            <a:off x="3898900" y="2626574"/>
            <a:ext cx="990600" cy="762000"/>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dirty="0"/>
              <a:t>FLIP</a:t>
            </a:r>
          </a:p>
        </p:txBody>
      </p:sp>
      <p:sp>
        <p:nvSpPr>
          <p:cNvPr id="125" name="Shape 140"/>
          <p:cNvSpPr txBox="1"/>
          <p:nvPr/>
        </p:nvSpPr>
        <p:spPr>
          <a:xfrm>
            <a:off x="5029200" y="2057085"/>
            <a:ext cx="613833" cy="502883"/>
          </a:xfrm>
          <a:prstGeom prst="rect">
            <a:avLst/>
          </a:prstGeom>
          <a:noFill/>
          <a:ln>
            <a:noFill/>
          </a:ln>
        </p:spPr>
        <p:txBody>
          <a:bodyPr lIns="91425" tIns="91425" rIns="91425" bIns="91425" anchor="t" anchorCtr="0">
            <a:noAutofit/>
          </a:bodyPr>
          <a:lstStyle/>
          <a:p>
            <a:pPr algn="r"/>
            <a:r>
              <a:rPr lang="en-US" sz="3600" i="1" dirty="0">
                <a:latin typeface="Consolas" charset="0"/>
                <a:ea typeface="Consolas" charset="0"/>
                <a:cs typeface="Consolas" charset="0"/>
                <a:sym typeface="Trebuchet MS"/>
              </a:rPr>
              <a:t>1</a:t>
            </a:r>
            <a:endParaRPr lang="en" sz="3600" i="1" dirty="0">
              <a:latin typeface="Consolas" charset="0"/>
              <a:ea typeface="Consolas" charset="0"/>
              <a:cs typeface="Consolas" charset="0"/>
              <a:sym typeface="Trebuchet MS"/>
            </a:endParaRPr>
          </a:p>
        </p:txBody>
      </p:sp>
      <p:sp>
        <p:nvSpPr>
          <p:cNvPr id="18" name="Shape 140">
            <a:extLst>
              <a:ext uri="{FF2B5EF4-FFF2-40B4-BE49-F238E27FC236}">
                <a16:creationId xmlns:a16="http://schemas.microsoft.com/office/drawing/2014/main" id="{B164118D-7350-8D4B-A7FA-5EFE911813AF}"/>
              </a:ext>
            </a:extLst>
          </p:cNvPr>
          <p:cNvSpPr txBox="1"/>
          <p:nvPr/>
        </p:nvSpPr>
        <p:spPr>
          <a:xfrm>
            <a:off x="5520813" y="2057085"/>
            <a:ext cx="613833" cy="502883"/>
          </a:xfrm>
          <a:prstGeom prst="rect">
            <a:avLst/>
          </a:prstGeom>
          <a:noFill/>
          <a:ln>
            <a:noFill/>
          </a:ln>
        </p:spPr>
        <p:txBody>
          <a:bodyPr lIns="91425" tIns="91425" rIns="91425" bIns="91425" anchor="t" anchorCtr="0">
            <a:noAutofit/>
          </a:bodyPr>
          <a:lstStyle/>
          <a:p>
            <a:pPr algn="r"/>
            <a:r>
              <a:rPr lang="en-US" sz="3600" i="1" dirty="0">
                <a:latin typeface="Consolas" charset="0"/>
                <a:ea typeface="Consolas" charset="0"/>
                <a:cs typeface="Consolas" charset="0"/>
                <a:sym typeface="Trebuchet MS"/>
              </a:rPr>
              <a:t>1</a:t>
            </a:r>
            <a:endParaRPr lang="en" sz="3600" i="1" dirty="0">
              <a:latin typeface="Consolas" charset="0"/>
              <a:ea typeface="Consolas" charset="0"/>
              <a:cs typeface="Consolas" charset="0"/>
              <a:sym typeface="Trebuchet MS"/>
            </a:endParaRPr>
          </a:p>
        </p:txBody>
      </p:sp>
      <p:sp>
        <p:nvSpPr>
          <p:cNvPr id="19" name="Shape 140">
            <a:extLst>
              <a:ext uri="{FF2B5EF4-FFF2-40B4-BE49-F238E27FC236}">
                <a16:creationId xmlns:a16="http://schemas.microsoft.com/office/drawing/2014/main" id="{812CBF77-66D5-6241-9891-F9B6755DE6D3}"/>
              </a:ext>
            </a:extLst>
          </p:cNvPr>
          <p:cNvSpPr txBox="1"/>
          <p:nvPr/>
        </p:nvSpPr>
        <p:spPr>
          <a:xfrm>
            <a:off x="6012426" y="2057085"/>
            <a:ext cx="613833" cy="502883"/>
          </a:xfrm>
          <a:prstGeom prst="rect">
            <a:avLst/>
          </a:prstGeom>
          <a:noFill/>
          <a:ln>
            <a:noFill/>
          </a:ln>
        </p:spPr>
        <p:txBody>
          <a:bodyPr lIns="91425" tIns="91425" rIns="91425" bIns="91425" anchor="t" anchorCtr="0">
            <a:noAutofit/>
          </a:bodyPr>
          <a:lstStyle/>
          <a:p>
            <a:pPr algn="r"/>
            <a:r>
              <a:rPr lang="en-US" sz="3600" i="1" dirty="0">
                <a:latin typeface="Consolas" charset="0"/>
                <a:ea typeface="Consolas" charset="0"/>
                <a:cs typeface="Consolas" charset="0"/>
                <a:sym typeface="Trebuchet MS"/>
              </a:rPr>
              <a:t>1</a:t>
            </a:r>
            <a:endParaRPr lang="en" sz="3600" i="1" dirty="0">
              <a:latin typeface="Consolas" charset="0"/>
              <a:ea typeface="Consolas" charset="0"/>
              <a:cs typeface="Consolas" charset="0"/>
              <a:sym typeface="Trebuchet MS"/>
            </a:endParaRPr>
          </a:p>
        </p:txBody>
      </p:sp>
      <p:sp>
        <p:nvSpPr>
          <p:cNvPr id="20" name="Shape 140">
            <a:extLst>
              <a:ext uri="{FF2B5EF4-FFF2-40B4-BE49-F238E27FC236}">
                <a16:creationId xmlns:a16="http://schemas.microsoft.com/office/drawing/2014/main" id="{FD5B5EB6-1052-B840-B992-58BBF24BD3BB}"/>
              </a:ext>
            </a:extLst>
          </p:cNvPr>
          <p:cNvSpPr txBox="1"/>
          <p:nvPr/>
        </p:nvSpPr>
        <p:spPr>
          <a:xfrm>
            <a:off x="6049327" y="4226774"/>
            <a:ext cx="685800" cy="1221526"/>
          </a:xfrm>
          <a:prstGeom prst="rect">
            <a:avLst/>
          </a:prstGeom>
          <a:noFill/>
          <a:ln>
            <a:noFill/>
          </a:ln>
        </p:spPr>
        <p:txBody>
          <a:bodyPr lIns="91425" tIns="91425" rIns="91425" bIns="91425" anchor="t" anchorCtr="0">
            <a:noAutofit/>
          </a:bodyPr>
          <a:lstStyle/>
          <a:p>
            <a:pPr algn="r"/>
            <a:r>
              <a:rPr lang="en-US" sz="7200" b="1" dirty="0">
                <a:latin typeface="Consolas" charset="0"/>
                <a:ea typeface="Consolas" charset="0"/>
                <a:cs typeface="Consolas" charset="0"/>
                <a:sym typeface="Trebuchet MS"/>
              </a:rPr>
              <a:t>0</a:t>
            </a:r>
            <a:endParaRPr lang="en" sz="7200" b="1" dirty="0">
              <a:latin typeface="Consolas" charset="0"/>
              <a:ea typeface="Consolas" charset="0"/>
              <a:cs typeface="Consolas" charset="0"/>
              <a:sym typeface="Trebuchet MS"/>
            </a:endParaRPr>
          </a:p>
        </p:txBody>
      </p:sp>
      <p:sp>
        <p:nvSpPr>
          <p:cNvPr id="21" name="Shape 140">
            <a:extLst>
              <a:ext uri="{FF2B5EF4-FFF2-40B4-BE49-F238E27FC236}">
                <a16:creationId xmlns:a16="http://schemas.microsoft.com/office/drawing/2014/main" id="{CB4E4E6B-4FEC-D74E-962C-A5D173B92B91}"/>
              </a:ext>
            </a:extLst>
          </p:cNvPr>
          <p:cNvSpPr txBox="1"/>
          <p:nvPr/>
        </p:nvSpPr>
        <p:spPr>
          <a:xfrm>
            <a:off x="5545454" y="4226774"/>
            <a:ext cx="685800" cy="1221526"/>
          </a:xfrm>
          <a:prstGeom prst="rect">
            <a:avLst/>
          </a:prstGeom>
          <a:noFill/>
          <a:ln>
            <a:noFill/>
          </a:ln>
        </p:spPr>
        <p:txBody>
          <a:bodyPr lIns="91425" tIns="91425" rIns="91425" bIns="91425" anchor="t" anchorCtr="0">
            <a:noAutofit/>
          </a:bodyPr>
          <a:lstStyle/>
          <a:p>
            <a:pPr algn="r"/>
            <a:r>
              <a:rPr lang="en-US" sz="7200" b="1" dirty="0">
                <a:latin typeface="Consolas" charset="0"/>
                <a:ea typeface="Consolas" charset="0"/>
                <a:cs typeface="Consolas" charset="0"/>
                <a:sym typeface="Trebuchet MS"/>
              </a:rPr>
              <a:t>0</a:t>
            </a:r>
            <a:endParaRPr lang="en" sz="7200" b="1" dirty="0">
              <a:latin typeface="Consolas" charset="0"/>
              <a:ea typeface="Consolas" charset="0"/>
              <a:cs typeface="Consolas" charset="0"/>
              <a:sym typeface="Trebuchet MS"/>
            </a:endParaRPr>
          </a:p>
        </p:txBody>
      </p:sp>
      <p:sp>
        <p:nvSpPr>
          <p:cNvPr id="22" name="Shape 140">
            <a:extLst>
              <a:ext uri="{FF2B5EF4-FFF2-40B4-BE49-F238E27FC236}">
                <a16:creationId xmlns:a16="http://schemas.microsoft.com/office/drawing/2014/main" id="{D56F53DA-C1C5-7845-BE20-F6CC11DC869E}"/>
              </a:ext>
            </a:extLst>
          </p:cNvPr>
          <p:cNvSpPr txBox="1"/>
          <p:nvPr/>
        </p:nvSpPr>
        <p:spPr>
          <a:xfrm>
            <a:off x="5045177" y="4226774"/>
            <a:ext cx="685800" cy="1221526"/>
          </a:xfrm>
          <a:prstGeom prst="rect">
            <a:avLst/>
          </a:prstGeom>
          <a:noFill/>
          <a:ln>
            <a:noFill/>
          </a:ln>
        </p:spPr>
        <p:txBody>
          <a:bodyPr lIns="91425" tIns="91425" rIns="91425" bIns="91425" anchor="t" anchorCtr="0">
            <a:noAutofit/>
          </a:bodyPr>
          <a:lstStyle/>
          <a:p>
            <a:pPr algn="r"/>
            <a:r>
              <a:rPr lang="en-US" sz="7200" b="1" dirty="0">
                <a:solidFill>
                  <a:srgbClr val="FF0000"/>
                </a:solidFill>
                <a:latin typeface="Consolas" charset="0"/>
                <a:ea typeface="Consolas" charset="0"/>
                <a:cs typeface="Consolas" charset="0"/>
                <a:sym typeface="Trebuchet MS"/>
              </a:rPr>
              <a:t>1</a:t>
            </a:r>
            <a:endParaRPr lang="en" sz="7200" b="1" dirty="0">
              <a:solidFill>
                <a:srgbClr val="FF0000"/>
              </a:solidFill>
              <a:latin typeface="Consolas" charset="0"/>
              <a:ea typeface="Consolas" charset="0"/>
              <a:cs typeface="Consolas" charset="0"/>
              <a:sym typeface="Trebuchet MS"/>
            </a:endParaRPr>
          </a:p>
        </p:txBody>
      </p:sp>
    </p:spTree>
    <p:extLst>
      <p:ext uri="{BB962C8B-B14F-4D97-AF65-F5344CB8AC3E}">
        <p14:creationId xmlns:p14="http://schemas.microsoft.com/office/powerpoint/2010/main" val="287972265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10"/>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11"/>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12"/>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9"/>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0"/>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8"/>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21"/>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125"/>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123"/>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22"/>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1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P spid="84" grpId="0"/>
      <p:bldP spid="110" grpId="0"/>
      <p:bldP spid="111" grpId="0"/>
      <p:bldP spid="112" grpId="0"/>
      <p:bldP spid="123" grpId="0"/>
      <p:bldP spid="124" grpId="0"/>
      <p:bldP spid="4" grpId="0" animBg="1"/>
      <p:bldP spid="125" grpId="0"/>
      <p:bldP spid="18" grpId="0"/>
      <p:bldP spid="19" grpId="0"/>
      <p:bldP spid="20" grpId="0"/>
      <p:bldP spid="21" grpId="0"/>
      <p:bldP spid="2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37924-EB50-4E48-97BC-671DE9C4C79E}"/>
              </a:ext>
            </a:extLst>
          </p:cNvPr>
          <p:cNvSpPr>
            <a:spLocks noGrp="1"/>
          </p:cNvSpPr>
          <p:nvPr>
            <p:ph type="title"/>
          </p:nvPr>
        </p:nvSpPr>
        <p:spPr/>
        <p:txBody>
          <a:bodyPr/>
          <a:lstStyle/>
          <a:p>
            <a:r>
              <a:rPr lang="en-US" dirty="0"/>
              <a:t>The signed number tradeoff</a:t>
            </a:r>
          </a:p>
        </p:txBody>
      </p:sp>
      <p:sp>
        <p:nvSpPr>
          <p:cNvPr id="3" name="Content Placeholder 2">
            <a:extLst>
              <a:ext uri="{FF2B5EF4-FFF2-40B4-BE49-F238E27FC236}">
                <a16:creationId xmlns:a16="http://schemas.microsoft.com/office/drawing/2014/main" id="{087B731F-F6FB-4F4B-B6B0-56582D3769F6}"/>
              </a:ext>
            </a:extLst>
          </p:cNvPr>
          <p:cNvSpPr>
            <a:spLocks noGrp="1"/>
          </p:cNvSpPr>
          <p:nvPr>
            <p:ph idx="1"/>
          </p:nvPr>
        </p:nvSpPr>
        <p:spPr>
          <a:xfrm>
            <a:off x="152400" y="495302"/>
            <a:ext cx="8991600" cy="915476"/>
          </a:xfrm>
        </p:spPr>
        <p:txBody>
          <a:bodyPr/>
          <a:lstStyle/>
          <a:p>
            <a:r>
              <a:rPr lang="en-US" dirty="0"/>
              <a:t>if you have signed numbers, why would you </a:t>
            </a:r>
            <a:r>
              <a:rPr lang="en-US" i="1" dirty="0"/>
              <a:t>want</a:t>
            </a:r>
            <a:r>
              <a:rPr lang="en-US" dirty="0"/>
              <a:t> unsigned ones?</a:t>
            </a:r>
          </a:p>
          <a:p>
            <a:r>
              <a:rPr lang="en-US" dirty="0"/>
              <a:t>well, let’s look at the number lines for 4-bit unsigned and signed </a:t>
            </a:r>
            <a:r>
              <a:rPr lang="en-US" dirty="0" err="1"/>
              <a:t>ints</a:t>
            </a:r>
            <a:r>
              <a:rPr lang="en-US" dirty="0"/>
              <a:t>.</a:t>
            </a:r>
          </a:p>
        </p:txBody>
      </p:sp>
      <p:sp>
        <p:nvSpPr>
          <p:cNvPr id="4" name="Footer Placeholder 3">
            <a:extLst>
              <a:ext uri="{FF2B5EF4-FFF2-40B4-BE49-F238E27FC236}">
                <a16:creationId xmlns:a16="http://schemas.microsoft.com/office/drawing/2014/main" id="{199AB78A-3A9C-A54F-A488-252BF2D346F5}"/>
              </a:ext>
            </a:extLst>
          </p:cNvPr>
          <p:cNvSpPr>
            <a:spLocks noGrp="1"/>
          </p:cNvSpPr>
          <p:nvPr>
            <p:ph type="ftr" sz="quarter" idx="11"/>
          </p:nvPr>
        </p:nvSpPr>
        <p:spPr/>
        <p:txBody>
          <a:bodyPr/>
          <a:lstStyle/>
          <a:p>
            <a:r>
              <a:rPr lang="is-IS"/>
              <a:t>CS447</a:t>
            </a:r>
            <a:endParaRPr lang="en-US"/>
          </a:p>
        </p:txBody>
      </p:sp>
      <p:sp>
        <p:nvSpPr>
          <p:cNvPr id="5" name="Slide Number Placeholder 4">
            <a:extLst>
              <a:ext uri="{FF2B5EF4-FFF2-40B4-BE49-F238E27FC236}">
                <a16:creationId xmlns:a16="http://schemas.microsoft.com/office/drawing/2014/main" id="{00A733AC-CB3E-854F-8933-291EBDA759DF}"/>
              </a:ext>
            </a:extLst>
          </p:cNvPr>
          <p:cNvSpPr>
            <a:spLocks noGrp="1"/>
          </p:cNvSpPr>
          <p:nvPr>
            <p:ph type="sldNum" sz="quarter" idx="12"/>
          </p:nvPr>
        </p:nvSpPr>
        <p:spPr/>
        <p:txBody>
          <a:bodyPr/>
          <a:lstStyle/>
          <a:p>
            <a:fld id="{3552B95B-556F-44BD-91A5-D80C1B9E2BB3}" type="slidenum">
              <a:rPr lang="en-US" smtClean="0"/>
              <a:pPr/>
              <a:t>9</a:t>
            </a:fld>
            <a:endParaRPr lang="en-US"/>
          </a:p>
        </p:txBody>
      </p:sp>
      <p:grpSp>
        <p:nvGrpSpPr>
          <p:cNvPr id="31" name="Group 30">
            <a:extLst>
              <a:ext uri="{FF2B5EF4-FFF2-40B4-BE49-F238E27FC236}">
                <a16:creationId xmlns:a16="http://schemas.microsoft.com/office/drawing/2014/main" id="{314B1162-3AB5-4840-A4D3-B26AFB823BFC}"/>
              </a:ext>
            </a:extLst>
          </p:cNvPr>
          <p:cNvGrpSpPr/>
          <p:nvPr/>
        </p:nvGrpSpPr>
        <p:grpSpPr>
          <a:xfrm>
            <a:off x="409575" y="2543470"/>
            <a:ext cx="5514975" cy="466725"/>
            <a:chOff x="381000" y="2552700"/>
            <a:chExt cx="5572125" cy="466725"/>
          </a:xfrm>
        </p:grpSpPr>
        <p:cxnSp>
          <p:nvCxnSpPr>
            <p:cNvPr id="7" name="Straight Connector 6">
              <a:extLst>
                <a:ext uri="{FF2B5EF4-FFF2-40B4-BE49-F238E27FC236}">
                  <a16:creationId xmlns:a16="http://schemas.microsoft.com/office/drawing/2014/main" id="{A056BAA0-D3A3-3549-9911-FABE1217B406}"/>
                </a:ext>
              </a:extLst>
            </p:cNvPr>
            <p:cNvCxnSpPr>
              <a:cxnSpLocks/>
            </p:cNvCxnSpPr>
            <p:nvPr/>
          </p:nvCxnSpPr>
          <p:spPr>
            <a:xfrm>
              <a:off x="381000" y="2781300"/>
              <a:ext cx="28956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1952730B-F468-5A45-9A3A-37FC0977CC2F}"/>
                </a:ext>
              </a:extLst>
            </p:cNvPr>
            <p:cNvCxnSpPr>
              <a:cxnSpLocks/>
            </p:cNvCxnSpPr>
            <p:nvPr/>
          </p:nvCxnSpPr>
          <p:spPr>
            <a:xfrm>
              <a:off x="3276600" y="2781300"/>
              <a:ext cx="2667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73203BAC-2D2A-B845-BF9A-F9DC8D96910B}"/>
                </a:ext>
              </a:extLst>
            </p:cNvPr>
            <p:cNvCxnSpPr>
              <a:cxnSpLocks/>
            </p:cNvCxnSpPr>
            <p:nvPr/>
          </p:nvCxnSpPr>
          <p:spPr>
            <a:xfrm>
              <a:off x="381000" y="2781300"/>
              <a:ext cx="0" cy="2286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BE01B249-FE89-F04C-9373-DEAC2C8A3DA2}"/>
                </a:ext>
              </a:extLst>
            </p:cNvPr>
            <p:cNvCxnSpPr>
              <a:cxnSpLocks/>
            </p:cNvCxnSpPr>
            <p:nvPr/>
          </p:nvCxnSpPr>
          <p:spPr>
            <a:xfrm>
              <a:off x="5953125" y="2790825"/>
              <a:ext cx="0" cy="2286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65FAFDAA-798C-EE49-9A6F-9CAE968AC004}"/>
                </a:ext>
              </a:extLst>
            </p:cNvPr>
            <p:cNvCxnSpPr>
              <a:cxnSpLocks/>
            </p:cNvCxnSpPr>
            <p:nvPr/>
          </p:nvCxnSpPr>
          <p:spPr>
            <a:xfrm>
              <a:off x="3276600" y="2552700"/>
              <a:ext cx="0" cy="4572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2" name="Group 41">
            <a:extLst>
              <a:ext uri="{FF2B5EF4-FFF2-40B4-BE49-F238E27FC236}">
                <a16:creationId xmlns:a16="http://schemas.microsoft.com/office/drawing/2014/main" id="{E7F86A90-29D2-F045-A0B3-858C60409E5A}"/>
              </a:ext>
            </a:extLst>
          </p:cNvPr>
          <p:cNvGrpSpPr/>
          <p:nvPr/>
        </p:nvGrpSpPr>
        <p:grpSpPr>
          <a:xfrm>
            <a:off x="3276600" y="1485900"/>
            <a:ext cx="5486400" cy="457200"/>
            <a:chOff x="3276600" y="1485900"/>
            <a:chExt cx="5486400" cy="457200"/>
          </a:xfrm>
        </p:grpSpPr>
        <p:cxnSp>
          <p:nvCxnSpPr>
            <p:cNvPr id="19" name="Straight Connector 18">
              <a:extLst>
                <a:ext uri="{FF2B5EF4-FFF2-40B4-BE49-F238E27FC236}">
                  <a16:creationId xmlns:a16="http://schemas.microsoft.com/office/drawing/2014/main" id="{7877B2A2-C367-7946-AB5A-14A46170F542}"/>
                </a:ext>
              </a:extLst>
            </p:cNvPr>
            <p:cNvCxnSpPr/>
            <p:nvPr/>
          </p:nvCxnSpPr>
          <p:spPr>
            <a:xfrm>
              <a:off x="6019800" y="1714500"/>
              <a:ext cx="27432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5E1042B-B54E-CB49-B582-FB3CA5357BFD}"/>
                </a:ext>
              </a:extLst>
            </p:cNvPr>
            <p:cNvCxnSpPr/>
            <p:nvPr/>
          </p:nvCxnSpPr>
          <p:spPr>
            <a:xfrm>
              <a:off x="3276600" y="1714500"/>
              <a:ext cx="27432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9AFA80CC-59E7-4F46-AC93-A2999C2F2952}"/>
                </a:ext>
              </a:extLst>
            </p:cNvPr>
            <p:cNvCxnSpPr>
              <a:cxnSpLocks/>
            </p:cNvCxnSpPr>
            <p:nvPr/>
          </p:nvCxnSpPr>
          <p:spPr>
            <a:xfrm>
              <a:off x="8763000" y="1714500"/>
              <a:ext cx="0" cy="2286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B14C9B73-1680-1B44-8BED-4231BEB70DB5}"/>
                </a:ext>
              </a:extLst>
            </p:cNvPr>
            <p:cNvCxnSpPr>
              <a:cxnSpLocks/>
            </p:cNvCxnSpPr>
            <p:nvPr/>
          </p:nvCxnSpPr>
          <p:spPr>
            <a:xfrm>
              <a:off x="3276600" y="1485900"/>
              <a:ext cx="0" cy="4572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5" name="TextBox 24">
            <a:extLst>
              <a:ext uri="{FF2B5EF4-FFF2-40B4-BE49-F238E27FC236}">
                <a16:creationId xmlns:a16="http://schemas.microsoft.com/office/drawing/2014/main" id="{EC4F320F-478D-374E-8F2E-BFB0705AB2B5}"/>
              </a:ext>
            </a:extLst>
          </p:cNvPr>
          <p:cNvSpPr txBox="1"/>
          <p:nvPr/>
        </p:nvSpPr>
        <p:spPr>
          <a:xfrm>
            <a:off x="3111137" y="1900534"/>
            <a:ext cx="330926" cy="461665"/>
          </a:xfrm>
          <a:prstGeom prst="rect">
            <a:avLst/>
          </a:prstGeom>
          <a:noFill/>
        </p:spPr>
        <p:txBody>
          <a:bodyPr wrap="square" rtlCol="0">
            <a:spAutoFit/>
          </a:bodyPr>
          <a:lstStyle/>
          <a:p>
            <a:pPr algn="ctr"/>
            <a:r>
              <a:rPr lang="en-US" sz="2400" b="1" dirty="0">
                <a:latin typeface="Consolas" charset="0"/>
                <a:ea typeface="Consolas" charset="0"/>
                <a:cs typeface="Consolas" charset="0"/>
              </a:rPr>
              <a:t>0</a:t>
            </a:r>
          </a:p>
        </p:txBody>
      </p:sp>
      <p:sp>
        <p:nvSpPr>
          <p:cNvPr id="26" name="TextBox 25">
            <a:extLst>
              <a:ext uri="{FF2B5EF4-FFF2-40B4-BE49-F238E27FC236}">
                <a16:creationId xmlns:a16="http://schemas.microsoft.com/office/drawing/2014/main" id="{C110BC52-3B33-4945-BF0F-F9E6262BFD90}"/>
              </a:ext>
            </a:extLst>
          </p:cNvPr>
          <p:cNvSpPr txBox="1"/>
          <p:nvPr/>
        </p:nvSpPr>
        <p:spPr>
          <a:xfrm>
            <a:off x="8458200" y="1941397"/>
            <a:ext cx="609600" cy="461665"/>
          </a:xfrm>
          <a:prstGeom prst="rect">
            <a:avLst/>
          </a:prstGeom>
          <a:noFill/>
        </p:spPr>
        <p:txBody>
          <a:bodyPr wrap="square" rtlCol="0">
            <a:spAutoFit/>
          </a:bodyPr>
          <a:lstStyle/>
          <a:p>
            <a:pPr algn="ctr"/>
            <a:r>
              <a:rPr lang="en-US" sz="2400" b="1" dirty="0">
                <a:latin typeface="Consolas" charset="0"/>
                <a:ea typeface="Consolas" charset="0"/>
                <a:cs typeface="Consolas" charset="0"/>
              </a:rPr>
              <a:t>15</a:t>
            </a:r>
          </a:p>
        </p:txBody>
      </p:sp>
      <p:sp>
        <p:nvSpPr>
          <p:cNvPr id="27" name="TextBox 26">
            <a:extLst>
              <a:ext uri="{FF2B5EF4-FFF2-40B4-BE49-F238E27FC236}">
                <a16:creationId xmlns:a16="http://schemas.microsoft.com/office/drawing/2014/main" id="{44F123FD-09B6-8445-9B4F-D491B6E76BD3}"/>
              </a:ext>
            </a:extLst>
          </p:cNvPr>
          <p:cNvSpPr txBox="1"/>
          <p:nvPr/>
        </p:nvSpPr>
        <p:spPr>
          <a:xfrm>
            <a:off x="5638800" y="2976858"/>
            <a:ext cx="609600" cy="461665"/>
          </a:xfrm>
          <a:prstGeom prst="rect">
            <a:avLst/>
          </a:prstGeom>
          <a:noFill/>
        </p:spPr>
        <p:txBody>
          <a:bodyPr wrap="square" rtlCol="0">
            <a:spAutoFit/>
          </a:bodyPr>
          <a:lstStyle/>
          <a:p>
            <a:pPr algn="ctr"/>
            <a:r>
              <a:rPr lang="en-US" sz="2400" b="1" dirty="0">
                <a:solidFill>
                  <a:srgbClr val="FF0000"/>
                </a:solidFill>
                <a:latin typeface="Consolas" charset="0"/>
                <a:ea typeface="Consolas" charset="0"/>
                <a:cs typeface="Consolas" charset="0"/>
              </a:rPr>
              <a:t>+</a:t>
            </a:r>
            <a:r>
              <a:rPr lang="en-US" sz="2400" b="1" dirty="0">
                <a:latin typeface="Consolas" charset="0"/>
                <a:ea typeface="Consolas" charset="0"/>
                <a:cs typeface="Consolas" charset="0"/>
              </a:rPr>
              <a:t>7</a:t>
            </a:r>
          </a:p>
        </p:txBody>
      </p:sp>
      <p:sp>
        <p:nvSpPr>
          <p:cNvPr id="28" name="TextBox 27">
            <a:extLst>
              <a:ext uri="{FF2B5EF4-FFF2-40B4-BE49-F238E27FC236}">
                <a16:creationId xmlns:a16="http://schemas.microsoft.com/office/drawing/2014/main" id="{8BDBD613-272E-F241-96BB-B992B7D2CF9C}"/>
              </a:ext>
            </a:extLst>
          </p:cNvPr>
          <p:cNvSpPr txBox="1"/>
          <p:nvPr/>
        </p:nvSpPr>
        <p:spPr>
          <a:xfrm>
            <a:off x="35757" y="2976858"/>
            <a:ext cx="609600" cy="461665"/>
          </a:xfrm>
          <a:prstGeom prst="rect">
            <a:avLst/>
          </a:prstGeom>
          <a:noFill/>
        </p:spPr>
        <p:txBody>
          <a:bodyPr wrap="square" rtlCol="0">
            <a:spAutoFit/>
          </a:bodyPr>
          <a:lstStyle/>
          <a:p>
            <a:pPr algn="ctr"/>
            <a:r>
              <a:rPr lang="en-US" sz="2400" b="1" dirty="0">
                <a:solidFill>
                  <a:srgbClr val="FF0000"/>
                </a:solidFill>
                <a:latin typeface="Consolas" charset="0"/>
                <a:ea typeface="Consolas" charset="0"/>
                <a:cs typeface="Consolas" charset="0"/>
              </a:rPr>
              <a:t>-</a:t>
            </a:r>
            <a:r>
              <a:rPr lang="en-US" sz="2400" b="1" dirty="0">
                <a:latin typeface="Consolas" charset="0"/>
                <a:ea typeface="Consolas" charset="0"/>
                <a:cs typeface="Consolas" charset="0"/>
              </a:rPr>
              <a:t>8</a:t>
            </a:r>
          </a:p>
        </p:txBody>
      </p:sp>
      <p:sp>
        <p:nvSpPr>
          <p:cNvPr id="29" name="TextBox 28">
            <a:extLst>
              <a:ext uri="{FF2B5EF4-FFF2-40B4-BE49-F238E27FC236}">
                <a16:creationId xmlns:a16="http://schemas.microsoft.com/office/drawing/2014/main" id="{F7A79596-B279-4A4C-B1D8-90DA804B3C38}"/>
              </a:ext>
            </a:extLst>
          </p:cNvPr>
          <p:cNvSpPr txBox="1"/>
          <p:nvPr/>
        </p:nvSpPr>
        <p:spPr>
          <a:xfrm>
            <a:off x="3111137" y="2976858"/>
            <a:ext cx="330926" cy="461665"/>
          </a:xfrm>
          <a:prstGeom prst="rect">
            <a:avLst/>
          </a:prstGeom>
          <a:noFill/>
        </p:spPr>
        <p:txBody>
          <a:bodyPr wrap="square" rtlCol="0">
            <a:spAutoFit/>
          </a:bodyPr>
          <a:lstStyle/>
          <a:p>
            <a:pPr algn="ctr"/>
            <a:r>
              <a:rPr lang="en-US" sz="2400" b="1" dirty="0">
                <a:latin typeface="Consolas" charset="0"/>
                <a:ea typeface="Consolas" charset="0"/>
                <a:cs typeface="Consolas" charset="0"/>
              </a:rPr>
              <a:t>0</a:t>
            </a:r>
          </a:p>
        </p:txBody>
      </p:sp>
      <p:sp>
        <p:nvSpPr>
          <p:cNvPr id="33" name="TextBox 32">
            <a:extLst>
              <a:ext uri="{FF2B5EF4-FFF2-40B4-BE49-F238E27FC236}">
                <a16:creationId xmlns:a16="http://schemas.microsoft.com/office/drawing/2014/main" id="{B6EE4187-061E-3D4C-AEEF-A24C08C69862}"/>
              </a:ext>
            </a:extLst>
          </p:cNvPr>
          <p:cNvSpPr txBox="1"/>
          <p:nvPr/>
        </p:nvSpPr>
        <p:spPr>
          <a:xfrm>
            <a:off x="5610323" y="1941397"/>
            <a:ext cx="609600" cy="461665"/>
          </a:xfrm>
          <a:prstGeom prst="rect">
            <a:avLst/>
          </a:prstGeom>
          <a:noFill/>
        </p:spPr>
        <p:txBody>
          <a:bodyPr wrap="square" rtlCol="0">
            <a:spAutoFit/>
          </a:bodyPr>
          <a:lstStyle/>
          <a:p>
            <a:pPr algn="ctr"/>
            <a:r>
              <a:rPr lang="en-US" sz="2400" b="1" dirty="0">
                <a:latin typeface="Consolas" charset="0"/>
                <a:ea typeface="Consolas" charset="0"/>
                <a:cs typeface="Consolas" charset="0"/>
              </a:rPr>
              <a:t>7</a:t>
            </a:r>
          </a:p>
        </p:txBody>
      </p:sp>
      <p:sp>
        <p:nvSpPr>
          <p:cNvPr id="34" name="TextBox 33">
            <a:extLst>
              <a:ext uri="{FF2B5EF4-FFF2-40B4-BE49-F238E27FC236}">
                <a16:creationId xmlns:a16="http://schemas.microsoft.com/office/drawing/2014/main" id="{AA0E7C02-737A-1E4C-9BA1-14857B283B74}"/>
              </a:ext>
            </a:extLst>
          </p:cNvPr>
          <p:cNvSpPr txBox="1"/>
          <p:nvPr/>
        </p:nvSpPr>
        <p:spPr>
          <a:xfrm>
            <a:off x="5962748" y="1941397"/>
            <a:ext cx="609600" cy="461665"/>
          </a:xfrm>
          <a:prstGeom prst="rect">
            <a:avLst/>
          </a:prstGeom>
          <a:noFill/>
        </p:spPr>
        <p:txBody>
          <a:bodyPr wrap="square" rtlCol="0">
            <a:spAutoFit/>
          </a:bodyPr>
          <a:lstStyle/>
          <a:p>
            <a:pPr algn="ctr"/>
            <a:r>
              <a:rPr lang="en-US" sz="2400" b="1" dirty="0">
                <a:latin typeface="Consolas" charset="0"/>
                <a:ea typeface="Consolas" charset="0"/>
                <a:cs typeface="Consolas" charset="0"/>
              </a:rPr>
              <a:t>8</a:t>
            </a:r>
          </a:p>
        </p:txBody>
      </p:sp>
      <p:sp>
        <p:nvSpPr>
          <p:cNvPr id="35" name="TextBox 34">
            <a:extLst>
              <a:ext uri="{FF2B5EF4-FFF2-40B4-BE49-F238E27FC236}">
                <a16:creationId xmlns:a16="http://schemas.microsoft.com/office/drawing/2014/main" id="{D6A2E7FB-DF2F-914D-B05C-9E8170242B54}"/>
              </a:ext>
            </a:extLst>
          </p:cNvPr>
          <p:cNvSpPr txBox="1"/>
          <p:nvPr/>
        </p:nvSpPr>
        <p:spPr>
          <a:xfrm>
            <a:off x="4248247" y="1941397"/>
            <a:ext cx="913073" cy="461665"/>
          </a:xfrm>
          <a:prstGeom prst="rect">
            <a:avLst/>
          </a:prstGeom>
          <a:noFill/>
        </p:spPr>
        <p:txBody>
          <a:bodyPr wrap="square" rtlCol="0">
            <a:spAutoFit/>
          </a:bodyPr>
          <a:lstStyle/>
          <a:p>
            <a:pPr algn="ctr"/>
            <a:r>
              <a:rPr lang="en-US" sz="2400" b="1" dirty="0">
                <a:latin typeface="Consolas" charset="0"/>
                <a:ea typeface="Consolas" charset="0"/>
                <a:cs typeface="Consolas" charset="0"/>
              </a:rPr>
              <a:t>...</a:t>
            </a:r>
          </a:p>
        </p:txBody>
      </p:sp>
      <p:sp>
        <p:nvSpPr>
          <p:cNvPr id="36" name="TextBox 35">
            <a:extLst>
              <a:ext uri="{FF2B5EF4-FFF2-40B4-BE49-F238E27FC236}">
                <a16:creationId xmlns:a16="http://schemas.microsoft.com/office/drawing/2014/main" id="{24515481-C14C-9042-9F53-A1E9E0F8F814}"/>
              </a:ext>
            </a:extLst>
          </p:cNvPr>
          <p:cNvSpPr txBox="1"/>
          <p:nvPr/>
        </p:nvSpPr>
        <p:spPr>
          <a:xfrm>
            <a:off x="7010497" y="1941397"/>
            <a:ext cx="913073" cy="461665"/>
          </a:xfrm>
          <a:prstGeom prst="rect">
            <a:avLst/>
          </a:prstGeom>
          <a:noFill/>
        </p:spPr>
        <p:txBody>
          <a:bodyPr wrap="square" rtlCol="0">
            <a:spAutoFit/>
          </a:bodyPr>
          <a:lstStyle/>
          <a:p>
            <a:pPr algn="ctr"/>
            <a:r>
              <a:rPr lang="en-US" sz="2400" b="1" dirty="0">
                <a:latin typeface="Consolas" charset="0"/>
                <a:ea typeface="Consolas" charset="0"/>
                <a:cs typeface="Consolas" charset="0"/>
              </a:rPr>
              <a:t>...</a:t>
            </a:r>
          </a:p>
        </p:txBody>
      </p:sp>
      <p:sp>
        <p:nvSpPr>
          <p:cNvPr id="39" name="TextBox 38">
            <a:extLst>
              <a:ext uri="{FF2B5EF4-FFF2-40B4-BE49-F238E27FC236}">
                <a16:creationId xmlns:a16="http://schemas.microsoft.com/office/drawing/2014/main" id="{B6D1B1C3-6F99-6942-8060-EFFA80C3DEDF}"/>
              </a:ext>
            </a:extLst>
          </p:cNvPr>
          <p:cNvSpPr txBox="1"/>
          <p:nvPr/>
        </p:nvSpPr>
        <p:spPr>
          <a:xfrm>
            <a:off x="976839" y="3418342"/>
            <a:ext cx="7342722" cy="430887"/>
          </a:xfrm>
          <a:prstGeom prst="rect">
            <a:avLst/>
          </a:prstGeom>
          <a:noFill/>
        </p:spPr>
        <p:txBody>
          <a:bodyPr wrap="square" rtlCol="0">
            <a:spAutoFit/>
          </a:bodyPr>
          <a:lstStyle/>
          <a:p>
            <a:pPr algn="ctr"/>
            <a:r>
              <a:rPr lang="en-US" sz="2200" dirty="0"/>
              <a:t>there is the same </a:t>
            </a:r>
            <a:r>
              <a:rPr lang="en-US" sz="2200" i="1" dirty="0"/>
              <a:t>number of numbers</a:t>
            </a:r>
            <a:r>
              <a:rPr lang="en-US" sz="2200" dirty="0"/>
              <a:t> on both (2</a:t>
            </a:r>
            <a:r>
              <a:rPr lang="en-US" sz="2200" baseline="30000" dirty="0"/>
              <a:t>4</a:t>
            </a:r>
            <a:r>
              <a:rPr lang="en-US" sz="2200" dirty="0"/>
              <a:t> = 16).</a:t>
            </a:r>
          </a:p>
        </p:txBody>
      </p:sp>
      <p:sp>
        <p:nvSpPr>
          <p:cNvPr id="41" name="TextBox 40">
            <a:extLst>
              <a:ext uri="{FF2B5EF4-FFF2-40B4-BE49-F238E27FC236}">
                <a16:creationId xmlns:a16="http://schemas.microsoft.com/office/drawing/2014/main" id="{80C6B17F-8ACE-CA4A-A39F-4BDDC42D1AE9}"/>
              </a:ext>
            </a:extLst>
          </p:cNvPr>
          <p:cNvSpPr txBox="1"/>
          <p:nvPr/>
        </p:nvSpPr>
        <p:spPr>
          <a:xfrm>
            <a:off x="976839" y="3885242"/>
            <a:ext cx="7342722" cy="1107996"/>
          </a:xfrm>
          <a:prstGeom prst="rect">
            <a:avLst/>
          </a:prstGeom>
          <a:noFill/>
        </p:spPr>
        <p:txBody>
          <a:bodyPr wrap="square" rtlCol="0">
            <a:spAutoFit/>
          </a:bodyPr>
          <a:lstStyle/>
          <a:p>
            <a:pPr algn="ctr"/>
            <a:r>
              <a:rPr lang="en-US" sz="2200" dirty="0"/>
              <a:t>signed numbers present a </a:t>
            </a:r>
            <a:r>
              <a:rPr lang="en-US" sz="2200" b="1" dirty="0"/>
              <a:t>tradeoff. </a:t>
            </a:r>
            <a:r>
              <a:rPr lang="en-US" sz="2200" dirty="0"/>
              <a:t>you get to represent negative numbers… at the expense of losing </a:t>
            </a:r>
            <a:r>
              <a:rPr lang="en-US" sz="2200" b="1" dirty="0"/>
              <a:t>half the range </a:t>
            </a:r>
            <a:r>
              <a:rPr lang="en-US" sz="2200" dirty="0"/>
              <a:t>on the positive side of the number line!</a:t>
            </a:r>
          </a:p>
        </p:txBody>
      </p:sp>
    </p:spTree>
    <p:extLst>
      <p:ext uri="{BB962C8B-B14F-4D97-AF65-F5344CB8AC3E}">
        <p14:creationId xmlns:p14="http://schemas.microsoft.com/office/powerpoint/2010/main" val="171889423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9"/>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7"/>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9"/>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26" grpId="0"/>
      <p:bldP spid="27" grpId="0"/>
      <p:bldP spid="28" grpId="0"/>
      <p:bldP spid="29" grpId="0"/>
      <p:bldP spid="33" grpId="0"/>
      <p:bldP spid="34" grpId="0"/>
      <p:bldP spid="35" grpId="0"/>
      <p:bldP spid="36" grpId="0"/>
      <p:bldP spid="39" grpId="0"/>
      <p:bldP spid="41" grpId="0"/>
    </p:bldLst>
  </p:timing>
</p:sld>
</file>

<file path=ppt/theme/theme1.xml><?xml version="1.0" encoding="utf-8"?>
<a:theme xmlns:a="http://schemas.openxmlformats.org/drawingml/2006/main" name="1_02 - C - Basics">
  <a:themeElements>
    <a:clrScheme name="Custom 2">
      <a:dk1>
        <a:srgbClr val="000000"/>
      </a:dk1>
      <a:lt1>
        <a:srgbClr val="FFFFFF"/>
      </a:lt1>
      <a:dk2>
        <a:srgbClr val="3B481E"/>
      </a:dk2>
      <a:lt2>
        <a:srgbClr val="FFFFFF"/>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2">
      <a:majorFont>
        <a:latin typeface="Segoe WP Semibold"/>
        <a:ea typeface=""/>
        <a:cs typeface=""/>
      </a:majorFont>
      <a:minorFont>
        <a:latin typeface="Segoe U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slides_fall_2017" id="{93D034CE-FEB5-4D4D-96F7-6B7F8A5EB99A}" vid="{194AE869-5029-ED49-81EA-C574BDDBE67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36462</TotalTime>
  <Words>3247</Words>
  <Application>Microsoft Macintosh PowerPoint</Application>
  <PresentationFormat>On-screen Show (16:10)</PresentationFormat>
  <Paragraphs>506</Paragraphs>
  <Slides>25</Slides>
  <Notes>18</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25</vt:i4>
      </vt:variant>
    </vt:vector>
  </HeadingPairs>
  <TitlesOfParts>
    <vt:vector size="34" baseType="lpstr">
      <vt:lpstr>Arial</vt:lpstr>
      <vt:lpstr>Calibri</vt:lpstr>
      <vt:lpstr>Consolas</vt:lpstr>
      <vt:lpstr>Courier New</vt:lpstr>
      <vt:lpstr>Segoe UI</vt:lpstr>
      <vt:lpstr>Segoe WP Semibold</vt:lpstr>
      <vt:lpstr>Trebuchet MS</vt:lpstr>
      <vt:lpstr>Wingdings</vt:lpstr>
      <vt:lpstr>1_02 - C - Basics</vt:lpstr>
      <vt:lpstr>Signed Integers, Extension, Truncation, and Addition</vt:lpstr>
      <vt:lpstr>Class announcements</vt:lpstr>
      <vt:lpstr>Signed Integers</vt:lpstr>
      <vt:lpstr>The basic idea</vt:lpstr>
      <vt:lpstr>Sign-magnitude? (this is not used for integers omg)</vt:lpstr>
      <vt:lpstr>Two's complement</vt:lpstr>
      <vt:lpstr>A weird number line</vt:lpstr>
      <vt:lpstr>A negative number with no positive counterpart</vt:lpstr>
      <vt:lpstr>The signed number tradeoff</vt:lpstr>
      <vt:lpstr>Range of unsigned vs. signed numbers</vt:lpstr>
      <vt:lpstr>Extension and Truncation</vt:lpstr>
      <vt:lpstr>Changing the number of bits</vt:lpstr>
      <vt:lpstr>Zero extension</vt:lpstr>
      <vt:lpstr>But that doesn’t work for signed numbers.</vt:lpstr>
      <vt:lpstr>Sign extension (animated)</vt:lpstr>
      <vt:lpstr>Truncation</vt:lpstr>
      <vt:lpstr>Truncation and modular arithmetic</vt:lpstr>
      <vt:lpstr>Integers aren’t on a line, they’re on a circle!</vt:lpstr>
      <vt:lpstr>Addition and subtraction</vt:lpstr>
      <vt:lpstr>Two's complement addition</vt:lpstr>
      <vt:lpstr>PowerPoint Presentation</vt:lpstr>
      <vt:lpstr>It's up to you!</vt:lpstr>
      <vt:lpstr>Subtraction</vt:lpstr>
      <vt:lpstr>What is two’s complement doing, anyway?</vt:lpstr>
      <vt:lpstr>Comparison with subtraction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Computer Organization and Assembly!</dc:title>
  <dc:creator>Billingsley, Jarrett F</dc:creator>
  <cp:lastModifiedBy>Billingsley, Jarrett F</cp:lastModifiedBy>
  <cp:revision>467</cp:revision>
  <cp:lastPrinted>2017-09-07T03:08:04Z</cp:lastPrinted>
  <dcterms:created xsi:type="dcterms:W3CDTF">2017-08-16T23:52:35Z</dcterms:created>
  <dcterms:modified xsi:type="dcterms:W3CDTF">2025-01-15T02:05:07Z</dcterms:modified>
</cp:coreProperties>
</file>