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Atkinson Hyperlegible"/>
      <p:regular r:id="rId22"/>
      <p:bold r:id="rId23"/>
      <p:italic r:id="rId24"/>
      <p:boldItalic r:id="rId25"/>
    </p:embeddedFont>
    <p:embeddedFont>
      <p:font typeface="IBM Plex Sans SemiBold"/>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sRvBJjsEo2Kkmn/W8yeGC/pji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tkinsonHyperlegible-regular.fntdata"/><Relationship Id="rId21" Type="http://schemas.openxmlformats.org/officeDocument/2006/relationships/slide" Target="slides/slide17.xml"/><Relationship Id="rId24" Type="http://schemas.openxmlformats.org/officeDocument/2006/relationships/font" Target="fonts/AtkinsonHyperlegible-italic.fntdata"/><Relationship Id="rId23" Type="http://schemas.openxmlformats.org/officeDocument/2006/relationships/font" Target="fonts/AtkinsonHyperlegibl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BMPlexSansSemiBold-regular.fntdata"/><Relationship Id="rId25" Type="http://schemas.openxmlformats.org/officeDocument/2006/relationships/font" Target="fonts/AtkinsonHyperlegible-boldItalic.fntdata"/><Relationship Id="rId28" Type="http://schemas.openxmlformats.org/officeDocument/2006/relationships/font" Target="fonts/IBMPlexSansSemiBold-italic.fntdata"/><Relationship Id="rId27" Type="http://schemas.openxmlformats.org/officeDocument/2006/relationships/font" Target="fonts/IBMPlexSansSemi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IBMPlexSansSemiBold-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joining me today to learn about the ICPSR Summer Program and what makes it a unique, life-changing learning experience. </a:t>
            </a:r>
            <a:endParaRPr/>
          </a:p>
        </p:txBody>
      </p:sp>
      <p:sp>
        <p:nvSpPr>
          <p:cNvPr id="123" name="Google Shape;1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lang="en-US">
                <a:latin typeface="Calibri"/>
                <a:ea typeface="Calibri"/>
                <a:cs typeface="Calibri"/>
                <a:sym typeface="Calibri"/>
              </a:rPr>
              <a:t>So now let’s talk about General Sessions</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General Sessions are a comprehensive methods training program typically comprising more than forty courses and lectures. General Sessions offer foundational training in research methods, including computation, formal theory, basic statistics, and regression analysis, as well as specialized training in a diverse array of the most advanced, cutting-edge methodological techniques, including machine learning, text analysis, network analysis, and more.</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b="1" lang="en-US">
                <a:latin typeface="Calibri"/>
                <a:ea typeface="Calibri"/>
                <a:cs typeface="Calibri"/>
                <a:sym typeface="Calibri"/>
              </a:rPr>
              <a:t>So let’s talk about the General Session Courses &amp; Lectures</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t>General Session classes are categorized as either a methods Course or a math and computing Lecture. Courses feature a full semester's worth (or 40 hours) of intensive instruction in specific quantitative methods and statistical techniques, while Lectures provide a half-semester's worth (or 20 hours) of supplementary instruction in math and calculus, as well as computing such as R and Python. When you register for a session, you can select up to 4 methods courses, plus unlimited math and computing lectures, in that session. </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Each General Session offers a mix of introductory and advanced Courses. We also sequence introductory to advanced training across the sessions, so that you can take an introductory Course in Bayes or Network Analysis in the First Session, and then follow that course up in the Second Session with an advanced Course on Bayes or network analysis.</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t>During the first week of each General Session, t</a:t>
            </a:r>
            <a:r>
              <a:rPr lang="en-US">
                <a:latin typeface="Calibri"/>
                <a:ea typeface="Calibri"/>
                <a:cs typeface="Calibri"/>
                <a:sym typeface="Calibri"/>
              </a:rPr>
              <a:t>he math and computing Lectures typically will meet daily, Monday through Friday. During weeks 2-4 of each General Session, the methods Courses typically will meet daily, Monday through Friday. This way you’ll get a chance to learn the computing skills and math knowledge before beginning your methodological training.</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When you register for a General Session, you get to pick the courses you want and need and customize your own schedule based on your previous training and current research needs or future goals.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As for the format, all General Session classes will be offered both in-person and online. All General Session Lectures and Courses will be held on the University of Michigan campus in Ann Arbor. For online participants, you can choose to stream the lectures live via Zoom or watch the lecture recordings asynchronously.   </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And, all General Session participants typically have extended access to all Zoom recording and class materials for the courses and lectures they took through the end of the calendar year.</a:t>
            </a:r>
            <a:endParaRPr/>
          </a:p>
        </p:txBody>
      </p:sp>
      <p:sp>
        <p:nvSpPr>
          <p:cNvPr id="209" name="Google Shape;20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lang="en-US"/>
              <a:t>As for instructional staff</a:t>
            </a:r>
            <a:endParaRPr/>
          </a:p>
          <a:p>
            <a:pPr indent="0" lvl="0" marL="0" marR="0" rtl="0" algn="l">
              <a:lnSpc>
                <a:spcPct val="100000"/>
              </a:lnSpc>
              <a:spcBef>
                <a:spcPts val="0"/>
              </a:spcBef>
              <a:spcAft>
                <a:spcPts val="0"/>
              </a:spcAft>
              <a:buClr>
                <a:schemeClr val="dk1"/>
              </a:buClr>
              <a:buSzPts val="1400"/>
              <a:buFont typeface="Calibri"/>
              <a:buNone/>
            </a:pPr>
            <a:r>
              <a:rPr lang="en-US"/>
              <a:t>Outside of daily class meetings, instructors and TAs hold daily office hours. Participants are strongly encourage to go to office hours, and ask questions about what you’re learning, or even just talk about your own research or get advice about your dissertation. Our instructors are always willing to help and eager to share their knowledge and expertise.</a:t>
            </a:r>
            <a:endParaRPr b="1"/>
          </a:p>
          <a:p>
            <a:pPr indent="0" lvl="0" marL="0" marR="0" rtl="0" algn="l">
              <a:lnSpc>
                <a:spcPct val="100000"/>
              </a:lnSpc>
              <a:spcBef>
                <a:spcPts val="0"/>
              </a:spcBef>
              <a:spcAft>
                <a:spcPts val="0"/>
              </a:spcAft>
              <a:buClr>
                <a:schemeClr val="dk1"/>
              </a:buClr>
              <a:buSzPts val="1400"/>
              <a:buFont typeface="Calibri"/>
              <a:buNone/>
            </a:pPr>
            <a:r>
              <a:t/>
            </a:r>
            <a:endParaRPr b="1"/>
          </a:p>
          <a:p>
            <a:pPr indent="0" lvl="0" marL="0" marR="0" rtl="0" algn="l">
              <a:lnSpc>
                <a:spcPct val="100000"/>
              </a:lnSpc>
              <a:spcBef>
                <a:spcPts val="0"/>
              </a:spcBef>
              <a:spcAft>
                <a:spcPts val="0"/>
              </a:spcAft>
              <a:buClr>
                <a:schemeClr val="dk1"/>
              </a:buClr>
              <a:buSzPts val="1400"/>
              <a:buFont typeface="Calibri"/>
              <a:buNone/>
            </a:pPr>
            <a:r>
              <a:rPr b="1" lang="en-US"/>
              <a:t>So who attends our General Sessions, and why?</a:t>
            </a:r>
            <a:endParaRPr/>
          </a:p>
          <a:p>
            <a:pPr indent="0" lvl="0" marL="0" marR="0" rtl="0" algn="l">
              <a:lnSpc>
                <a:spcPct val="100000"/>
              </a:lnSpc>
              <a:spcBef>
                <a:spcPts val="0"/>
              </a:spcBef>
              <a:spcAft>
                <a:spcPts val="0"/>
              </a:spcAft>
              <a:buClr>
                <a:schemeClr val="dk1"/>
              </a:buClr>
              <a:buSzPts val="1400"/>
              <a:buFont typeface="Calibri"/>
              <a:buNone/>
            </a:pPr>
            <a:r>
              <a:rPr lang="en-US"/>
              <a:t>Most General Session participants are graduate students, including Masters and PhDs. They attend for a variety of reasons, including:</a:t>
            </a:r>
            <a:endParaRPr/>
          </a:p>
          <a:p>
            <a:pPr indent="-330200" lvl="0" marL="342900" marR="0" rtl="0" algn="l">
              <a:lnSpc>
                <a:spcPct val="100000"/>
              </a:lnSpc>
              <a:spcBef>
                <a:spcPts val="0"/>
              </a:spcBef>
              <a:spcAft>
                <a:spcPts val="0"/>
              </a:spcAft>
              <a:buClr>
                <a:schemeClr val="dk1"/>
              </a:buClr>
              <a:buSzPts val="1200"/>
              <a:buFont typeface="Calibri"/>
              <a:buChar char="∙"/>
            </a:pPr>
            <a:r>
              <a:rPr lang="en-US"/>
              <a:t>To “beef up” on their statistics skills before starting a graduate program</a:t>
            </a:r>
            <a:endParaRPr/>
          </a:p>
          <a:p>
            <a:pPr indent="-330200" lvl="0" marL="342900" marR="0" rtl="0" algn="l">
              <a:lnSpc>
                <a:spcPct val="100000"/>
              </a:lnSpc>
              <a:spcBef>
                <a:spcPts val="0"/>
              </a:spcBef>
              <a:spcAft>
                <a:spcPts val="0"/>
              </a:spcAft>
              <a:buClr>
                <a:schemeClr val="dk1"/>
              </a:buClr>
              <a:buSzPts val="1200"/>
              <a:buFont typeface="Calibri"/>
              <a:buChar char="∙"/>
            </a:pPr>
            <a:r>
              <a:rPr lang="en-US"/>
              <a:t>To take a course that will help them with their dissertation</a:t>
            </a:r>
            <a:endParaRPr/>
          </a:p>
          <a:p>
            <a:pPr indent="-330200" lvl="0" marL="342900" marR="0" rtl="0" algn="l">
              <a:lnSpc>
                <a:spcPct val="100000"/>
              </a:lnSpc>
              <a:spcBef>
                <a:spcPts val="0"/>
              </a:spcBef>
              <a:spcAft>
                <a:spcPts val="0"/>
              </a:spcAft>
              <a:buClr>
                <a:schemeClr val="dk1"/>
              </a:buClr>
              <a:buSzPts val="1200"/>
              <a:buFont typeface="Calibri"/>
              <a:buChar char="∙"/>
            </a:pPr>
            <a:r>
              <a:rPr lang="en-US"/>
              <a:t>To learn a semester’s worth of material in 4-8 weeks</a:t>
            </a:r>
            <a:endParaRPr/>
          </a:p>
          <a:p>
            <a:pPr indent="0" lvl="0" marL="0" marR="0" rtl="0" algn="l">
              <a:lnSpc>
                <a:spcPct val="100000"/>
              </a:lnSpc>
              <a:spcBef>
                <a:spcPts val="0"/>
              </a:spcBef>
              <a:spcAft>
                <a:spcPts val="0"/>
              </a:spcAft>
              <a:buClr>
                <a:schemeClr val="dk1"/>
              </a:buClr>
              <a:buSzPts val="1400"/>
              <a:buFont typeface="Calibri"/>
              <a:buNone/>
            </a:pPr>
            <a:r>
              <a:rPr lang="en-US"/>
              <a:t> </a:t>
            </a:r>
            <a:endParaRPr/>
          </a:p>
          <a:p>
            <a:pPr indent="0" lvl="0" marL="0" marR="0" rtl="0" algn="l">
              <a:lnSpc>
                <a:spcPct val="100000"/>
              </a:lnSpc>
              <a:spcBef>
                <a:spcPts val="0"/>
              </a:spcBef>
              <a:spcAft>
                <a:spcPts val="0"/>
              </a:spcAft>
              <a:buClr>
                <a:schemeClr val="dk1"/>
              </a:buClr>
              <a:buSzPts val="1400"/>
              <a:buFont typeface="Calibri"/>
              <a:buNone/>
            </a:pPr>
            <a:r>
              <a:rPr lang="en-US"/>
              <a:t>General Session participants also include advanced undergraduate students and post-docs, as well as faculty and researchers who have been out of school for years but are seeking to relearn or expand their methodological skillset. </a:t>
            </a:r>
            <a:endParaRPr/>
          </a:p>
          <a:p>
            <a:pPr indent="0" lvl="0" marL="0" marR="0" rtl="0" algn="l">
              <a:lnSpc>
                <a:spcPct val="100000"/>
              </a:lnSpc>
              <a:spcBef>
                <a:spcPts val="0"/>
              </a:spcBef>
              <a:spcAft>
                <a:spcPts val="0"/>
              </a:spcAft>
              <a:buClr>
                <a:schemeClr val="dk1"/>
              </a:buClr>
              <a:buSzPts val="1400"/>
              <a:buFont typeface="Calibri"/>
              <a:buNone/>
            </a:pPr>
            <a:r>
              <a:rPr lang="en-US"/>
              <a:t> </a:t>
            </a:r>
            <a:endParaRPr/>
          </a:p>
          <a:p>
            <a:pPr indent="0" lvl="0" marL="0" marR="0" rtl="0" algn="l">
              <a:lnSpc>
                <a:spcPct val="100000"/>
              </a:lnSpc>
              <a:spcBef>
                <a:spcPts val="0"/>
              </a:spcBef>
              <a:spcAft>
                <a:spcPts val="0"/>
              </a:spcAft>
              <a:buClr>
                <a:schemeClr val="dk1"/>
              </a:buClr>
              <a:buSzPts val="1400"/>
              <a:buFont typeface="Calibri"/>
              <a:buNone/>
            </a:pPr>
            <a:r>
              <a:rPr lang="en-US"/>
              <a:t>Participants come from more than 40 countries. It isn’t unusual to hear fellow participants chatting together in different languages and with different accents from around the world.</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t>Participants represent more than 30 disciplines, including Political Science, Sociology, Education, Law, Engineering, Social Work, Journalism, Environmental Science, Public Health, Nursing, and more.</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rgbClr val="212529"/>
              </a:buClr>
              <a:buSzPts val="1400"/>
              <a:buFont typeface="Atkinson Hyperlegible"/>
              <a:buNone/>
            </a:pPr>
            <a:r>
              <a:rPr i="0" lang="en-US">
                <a:solidFill>
                  <a:srgbClr val="212529"/>
                </a:solidFill>
              </a:rPr>
              <a:t>On-campus housing is often available for First and Second General Sessions. </a:t>
            </a:r>
            <a:r>
              <a:rPr lang="en-US"/>
              <a:t>We recommend living on campus because it’s convenient, reliable, and a great way to connect with your fellow participants. </a:t>
            </a:r>
            <a:endParaRPr/>
          </a:p>
          <a:p>
            <a:pPr indent="0" lvl="0" marL="0" marR="0" rtl="0" algn="l">
              <a:lnSpc>
                <a:spcPct val="100000"/>
              </a:lnSpc>
              <a:spcBef>
                <a:spcPts val="0"/>
              </a:spcBef>
              <a:spcAft>
                <a:spcPts val="0"/>
              </a:spcAft>
              <a:buClr>
                <a:schemeClr val="dk1"/>
              </a:buClr>
              <a:buSzPts val="1400"/>
              <a:buFont typeface="Calibri"/>
              <a:buNone/>
            </a:pPr>
            <a:r>
              <a:t/>
            </a:r>
            <a:endParaRPr i="0">
              <a:solidFill>
                <a:srgbClr val="212529"/>
              </a:solidFill>
            </a:endParaRPr>
          </a:p>
          <a:p>
            <a:pPr indent="0" lvl="0" marL="0" marR="0" rtl="0" algn="l">
              <a:lnSpc>
                <a:spcPct val="100000"/>
              </a:lnSpc>
              <a:spcBef>
                <a:spcPts val="0"/>
              </a:spcBef>
              <a:spcAft>
                <a:spcPts val="0"/>
              </a:spcAft>
              <a:buClr>
                <a:schemeClr val="dk1"/>
              </a:buClr>
              <a:buSzPts val="1400"/>
              <a:buFont typeface="Calibri"/>
              <a:buNone/>
            </a:pPr>
            <a:r>
              <a:t/>
            </a:r>
            <a:endParaRPr/>
          </a:p>
        </p:txBody>
      </p:sp>
      <p:sp>
        <p:nvSpPr>
          <p:cNvPr id="219" name="Google Shape;2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These are some sample general sessions from previous summers.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Let’s talk about registration and fees for the Program.</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Registration for all classes, both Topical Workshops and the General Sessions, typically opens in February. You can sign up on the ICPSR Summer Program website to receive updates.</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ICPSR offers an early registration discount. Please visit their website for the next deadline.</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As for Topical Workshops, registration fees are determined by the approximate number of instructional contact hours that the workshop delivers. Some workshops deliver 20 instructional contact hours, and some deliver 40 hours. The number of contact hours each workshop offers will be listed in its workshop description in our registration portal.</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 reminder when you register for a General Session, you can take up to 4 methods Courses and unlimited Lectures within that Session.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b="0" lang="en-US">
                <a:latin typeface="Calibri"/>
                <a:ea typeface="Calibri"/>
                <a:cs typeface="Calibri"/>
                <a:sym typeface="Calibri"/>
              </a:rPr>
              <a:t>As for registration deadlines:</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The deadline to register for a General Session is typically at least one week before the start date of the session. </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The deadline to register for a Topical Workshop is typically a week before the listed start date of the workshop. However, many of our Topical Workshops have enrollment caps, so if you wait too long to register, there’s a chance a workshop might fill and there may not be a seat available for you. </a:t>
            </a:r>
            <a:endParaRPr/>
          </a:p>
          <a:p>
            <a:pPr indent="-254000" lvl="0" marL="342900" marR="0" rtl="0" algn="l">
              <a:lnSpc>
                <a:spcPct val="100000"/>
              </a:lnSpc>
              <a:spcBef>
                <a:spcPts val="0"/>
              </a:spcBef>
              <a:spcAft>
                <a:spcPts val="0"/>
              </a:spcAft>
              <a:buClr>
                <a:schemeClr val="dk1"/>
              </a:buClr>
              <a:buSzPts val="1200"/>
              <a:buFont typeface="Noto Sans Symbols"/>
              <a:buNone/>
            </a:pPr>
            <a:r>
              <a:t/>
            </a:r>
            <a:endParaRPr>
              <a:latin typeface="Calibri"/>
              <a:ea typeface="Calibri"/>
              <a:cs typeface="Calibri"/>
              <a:sym typeface="Calibri"/>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As mentioned in the beginning of the presentation, ICPSR is a consortium with more than 800 members. These members include universities, foundations, government institutions, nonprofits, and more.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If you are a current student, faculty, staff, or researcher at an ICPSR member institution, you qualify for the discounted registration fee for participants from ICPSR member institutions. If you are not affiliated with an ICPSR member institution, you would pay the fee for participants not from ICPSR member institutions.</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Finally, ICPSR offers discounts on the registration fees, including a discount for returning participants, a discount if you enroll in two or more Topical Workshops, a group discount for academic departments, and the on-campus housing discount. For more information about current discount offers please visit the Registration page on the Summer Program website.</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p:txBody>
      </p:sp>
      <p:sp>
        <p:nvSpPr>
          <p:cNvPr id="249" name="Google Shape;24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1400"/>
              <a:buFont typeface="Calibri"/>
              <a:buNone/>
            </a:pPr>
            <a:r>
              <a:rPr i="0" lang="en-US">
                <a:solidFill>
                  <a:srgbClr val="333333"/>
                </a:solidFill>
              </a:rPr>
              <a:t>ICPSR offers more than $150,000 in student scholarships every year. Their goal is to remove financial barriers to participation and increase access to statistical methods training for students of all different backgrounds. </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333333"/>
              </a:solidFill>
            </a:endParaRPr>
          </a:p>
          <a:p>
            <a:pPr indent="0" lvl="0" marL="0" rtl="0" algn="l">
              <a:lnSpc>
                <a:spcPct val="100000"/>
              </a:lnSpc>
              <a:spcBef>
                <a:spcPts val="0"/>
              </a:spcBef>
              <a:spcAft>
                <a:spcPts val="0"/>
              </a:spcAft>
              <a:buClr>
                <a:srgbClr val="333333"/>
              </a:buClr>
              <a:buSzPts val="1400"/>
              <a:buFont typeface="Calibri"/>
              <a:buNone/>
            </a:pPr>
            <a:r>
              <a:rPr b="1" i="0" lang="en-US">
                <a:solidFill>
                  <a:srgbClr val="333333"/>
                </a:solidFill>
              </a:rPr>
              <a:t>So what do the scholarships cover?</a:t>
            </a:r>
            <a:endParaRPr/>
          </a:p>
          <a:p>
            <a:pPr indent="0" lvl="0" marL="0" rtl="0" algn="l">
              <a:lnSpc>
                <a:spcPct val="100000"/>
              </a:lnSpc>
              <a:spcBef>
                <a:spcPts val="0"/>
              </a:spcBef>
              <a:spcAft>
                <a:spcPts val="0"/>
              </a:spcAft>
              <a:buClr>
                <a:srgbClr val="333333"/>
              </a:buClr>
              <a:buSzPts val="1400"/>
              <a:buFont typeface="Calibri"/>
              <a:buNone/>
            </a:pPr>
            <a:r>
              <a:rPr i="0" lang="en-US">
                <a:solidFill>
                  <a:srgbClr val="333333"/>
                </a:solidFill>
              </a:rPr>
              <a:t>ICPSR scholarships provide registration fee waivers to our General Sessions</a:t>
            </a:r>
            <a:r>
              <a:rPr i="0" lang="en-US" u="none" strike="noStrike">
                <a:solidFill>
                  <a:srgbClr val="333333"/>
                </a:solidFill>
              </a:rPr>
              <a:t>. </a:t>
            </a:r>
            <a:r>
              <a:rPr i="0" lang="en-US">
                <a:solidFill>
                  <a:srgbClr val="333333"/>
                </a:solidFill>
              </a:rPr>
              <a:t>One of our scholarships, the Owen, provides a registration fee waiver to a Topical Workshop of your choice.</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333333"/>
              </a:solidFill>
            </a:endParaRPr>
          </a:p>
          <a:p>
            <a:pPr indent="0" lvl="0" marL="0" rtl="0" algn="l">
              <a:lnSpc>
                <a:spcPct val="100000"/>
              </a:lnSpc>
              <a:spcBef>
                <a:spcPts val="0"/>
              </a:spcBef>
              <a:spcAft>
                <a:spcPts val="0"/>
              </a:spcAft>
              <a:buClr>
                <a:srgbClr val="333333"/>
              </a:buClr>
              <a:buSzPts val="1400"/>
              <a:buFont typeface="Calibri"/>
              <a:buNone/>
            </a:pPr>
            <a:r>
              <a:rPr b="1" i="0" lang="en-US">
                <a:solidFill>
                  <a:srgbClr val="333333"/>
                </a:solidFill>
              </a:rPr>
              <a:t>In regards to eligibility criteria:</a:t>
            </a:r>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ICPSR scholarships are targeted to students (undergrad, MA, and PhD) in specific disciplines, including Sociology, Political Science, Public Policy, Education, Quantitative History, and several other disciplines. A few of our scholarships are also open to pre-tenure scholars and early career academics. </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Additionally, we offer </a:t>
            </a:r>
            <a:r>
              <a:rPr b="1" i="0" lang="en-US">
                <a:solidFill>
                  <a:srgbClr val="202020"/>
                </a:solidFill>
              </a:rPr>
              <a:t>opportunity scholarships </a:t>
            </a:r>
            <a:r>
              <a:rPr i="0" lang="en-US">
                <a:solidFill>
                  <a:srgbClr val="202020"/>
                </a:solidFill>
              </a:rPr>
              <a:t>for graduate students from under-represented groups who are about to enter or are currently enrolled at a university within the United States. Our opportunity scholarships include free on-campus housing, meals, and a stipend.</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Our scholarships are open to international students. </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Applicants may apply for more than one ICPSR scholarship. </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b="0" i="0" lang="en-US">
                <a:solidFill>
                  <a:srgbClr val="202020"/>
                </a:solidFill>
              </a:rPr>
              <a:t>In order to apply for a scholarship, </a:t>
            </a:r>
            <a:r>
              <a:rPr i="0" lang="en-US">
                <a:solidFill>
                  <a:srgbClr val="202020"/>
                </a:solidFill>
              </a:rPr>
              <a:t>fill out the application form through the online scholarship application manager and submit all the required application materials. In most instances, these materials include a CV, a letter of recommendation, and a cover letter.</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Scholarships are typically announced in January each year. </a:t>
            </a:r>
            <a:endParaRPr/>
          </a:p>
          <a:p>
            <a:pPr indent="0" lvl="0" marL="0" rtl="0" algn="l">
              <a:lnSpc>
                <a:spcPct val="100000"/>
              </a:lnSpc>
              <a:spcBef>
                <a:spcPts val="0"/>
              </a:spcBef>
              <a:spcAft>
                <a:spcPts val="0"/>
              </a:spcAft>
              <a:buClr>
                <a:schemeClr val="dk1"/>
              </a:buClr>
              <a:buSzPts val="1400"/>
              <a:buFont typeface="Calibri"/>
              <a:buNone/>
            </a:pPr>
            <a:r>
              <a:t/>
            </a:r>
            <a:endParaRPr i="0">
              <a:solidFill>
                <a:srgbClr val="202020"/>
              </a:solidFill>
            </a:endParaRPr>
          </a:p>
          <a:p>
            <a:pPr indent="0" lvl="0" marL="0" rtl="0" algn="l">
              <a:lnSpc>
                <a:spcPct val="100000"/>
              </a:lnSpc>
              <a:spcBef>
                <a:spcPts val="0"/>
              </a:spcBef>
              <a:spcAft>
                <a:spcPts val="0"/>
              </a:spcAft>
              <a:buClr>
                <a:srgbClr val="202020"/>
              </a:buClr>
              <a:buSzPts val="1400"/>
              <a:buFont typeface="Calibri"/>
              <a:buNone/>
            </a:pPr>
            <a:r>
              <a:rPr i="0" lang="en-US">
                <a:solidFill>
                  <a:srgbClr val="202020"/>
                </a:solidFill>
              </a:rPr>
              <a:t>Please encourage your students and members of your community to apply!</a:t>
            </a:r>
            <a:endParaRPr/>
          </a:p>
          <a:p>
            <a:pPr indent="0" lvl="0" marL="0" marR="0" rtl="0" algn="l">
              <a:lnSpc>
                <a:spcPct val="100000"/>
              </a:lnSpc>
              <a:spcBef>
                <a:spcPts val="0"/>
              </a:spcBef>
              <a:spcAft>
                <a:spcPts val="0"/>
              </a:spcAft>
              <a:buClr>
                <a:schemeClr val="dk1"/>
              </a:buClr>
              <a:buSzPts val="1400"/>
              <a:buFont typeface="Calibri"/>
              <a:buNone/>
            </a:pPr>
            <a:r>
              <a:t/>
            </a:r>
            <a:endParaRPr/>
          </a:p>
        </p:txBody>
      </p:sp>
      <p:sp>
        <p:nvSpPr>
          <p:cNvPr id="259" name="Google Shape;25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0" lang="en-US" u="none" strike="noStrike">
                <a:solidFill>
                  <a:srgbClr val="000000"/>
                </a:solidFill>
              </a:rPr>
              <a:t>Finally, ICPSR offers paid teaching assistant positions for graduate students. </a:t>
            </a:r>
            <a:r>
              <a:rPr lang="en-US"/>
              <a:t>TA positions provide invaluable pedagogical experience for graduate students to take into future teaching positions at colleges and universities. This is a terrific opportunity to work alongside a Summer Program instructor and to meet and connect with a diverse, international, interdisciplinary constituency of participants. Some TAs eventually go on to become Summer Program instructors. </a:t>
            </a:r>
            <a:endParaRPr/>
          </a:p>
          <a:p>
            <a:pPr indent="-228600" lvl="0" marL="457200" marR="0" rtl="0" algn="l">
              <a:lnSpc>
                <a:spcPct val="100000"/>
              </a:lnSpc>
              <a:spcBef>
                <a:spcPts val="0"/>
              </a:spcBef>
              <a:spcAft>
                <a:spcPts val="0"/>
              </a:spcAft>
              <a:buClr>
                <a:srgbClr val="000000"/>
              </a:buClr>
              <a:buSzPts val="1400"/>
              <a:buFont typeface="Arial"/>
              <a:buNone/>
            </a:pPr>
            <a:r>
              <a:t/>
            </a:r>
            <a:endParaRPr i="0" u="none" strike="noStrike">
              <a:solidFill>
                <a:srgbClr val="000000"/>
              </a:solidFill>
            </a:endParaRPr>
          </a:p>
          <a:p>
            <a:pPr indent="-228600" lvl="0" marL="457200" marR="0" rtl="0" algn="l">
              <a:lnSpc>
                <a:spcPct val="100000"/>
              </a:lnSpc>
              <a:spcBef>
                <a:spcPts val="0"/>
              </a:spcBef>
              <a:spcAft>
                <a:spcPts val="0"/>
              </a:spcAft>
              <a:buClr>
                <a:srgbClr val="000000"/>
              </a:buClr>
              <a:buSzPts val="1400"/>
              <a:buFont typeface="Arial"/>
              <a:buNone/>
            </a:pPr>
            <a:r>
              <a:rPr i="0" lang="en-US" u="none" strike="noStrike">
                <a:solidFill>
                  <a:srgbClr val="000000"/>
                </a:solidFill>
              </a:rPr>
              <a:t>ICPSR has more than 30 TA openings each summer. Teaching assistants will be assigned to assist with methods Courses or Lectures in our General Sessions. TAs will be expected to work in-person in Ann Arbor; there are currently no virtual/remote TA positions. TAs will be expected to work up to 40 hours/week during the session their class is scheduled. </a:t>
            </a:r>
            <a:endParaRPr/>
          </a:p>
          <a:p>
            <a:pPr indent="-228600" lvl="0" marL="457200" marR="0" rtl="0" algn="l">
              <a:lnSpc>
                <a:spcPct val="100000"/>
              </a:lnSpc>
              <a:spcBef>
                <a:spcPts val="0"/>
              </a:spcBef>
              <a:spcAft>
                <a:spcPts val="0"/>
              </a:spcAft>
              <a:buClr>
                <a:srgbClr val="000000"/>
              </a:buClr>
              <a:buSzPts val="1400"/>
              <a:buFont typeface="Arial"/>
              <a:buNone/>
            </a:pPr>
            <a:r>
              <a:t/>
            </a:r>
            <a:endParaRPr i="0" u="none" strike="noStrike">
              <a:solidFill>
                <a:srgbClr val="000000"/>
              </a:solidFill>
            </a:endParaRPr>
          </a:p>
          <a:p>
            <a:pPr indent="-228600" lvl="0" marL="457200" rtl="0" algn="l">
              <a:lnSpc>
                <a:spcPct val="100000"/>
              </a:lnSpc>
              <a:spcBef>
                <a:spcPts val="0"/>
              </a:spcBef>
              <a:spcAft>
                <a:spcPts val="0"/>
              </a:spcAft>
              <a:buClr>
                <a:srgbClr val="000000"/>
              </a:buClr>
              <a:buSzPts val="1400"/>
              <a:buFont typeface="Calibri"/>
              <a:buNone/>
            </a:pPr>
            <a:r>
              <a:rPr b="1" i="0" lang="en-US" u="none" strike="noStrike">
                <a:solidFill>
                  <a:srgbClr val="000000"/>
                </a:solidFill>
              </a:rPr>
              <a:t>The typical responsibilities include:</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Assist instructors with preparation and presentation of class materials and lectures</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Meet with workshop instructors</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Attend daily lectures and answer participant questions</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Hold office hours </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Hold lab sessions and supplemental learning sessions</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Evaluate work and grade assignments</a:t>
            </a:r>
            <a:endParaRPr/>
          </a:p>
          <a:p>
            <a:pPr indent="0" lvl="0" marL="228600" rtl="0" algn="l">
              <a:lnSpc>
                <a:spcPct val="100000"/>
              </a:lnSpc>
              <a:spcBef>
                <a:spcPts val="1000"/>
              </a:spcBef>
              <a:spcAft>
                <a:spcPts val="0"/>
              </a:spcAft>
              <a:buClr>
                <a:schemeClr val="dk1"/>
              </a:buClr>
              <a:buSzPts val="1400"/>
              <a:buFont typeface="Arial"/>
              <a:buNone/>
            </a:pPr>
            <a:r>
              <a:t/>
            </a:r>
            <a:endParaRPr i="0" u="none" strike="noStrike">
              <a:solidFill>
                <a:srgbClr val="000000"/>
              </a:solidFill>
            </a:endParaRPr>
          </a:p>
          <a:p>
            <a:pPr indent="0" lvl="0" marL="228600" rtl="0" algn="l">
              <a:lnSpc>
                <a:spcPct val="100000"/>
              </a:lnSpc>
              <a:spcBef>
                <a:spcPts val="1000"/>
              </a:spcBef>
              <a:spcAft>
                <a:spcPts val="0"/>
              </a:spcAft>
              <a:buClr>
                <a:srgbClr val="000000"/>
              </a:buClr>
              <a:buSzPts val="1400"/>
              <a:buFont typeface="Arial"/>
              <a:buNone/>
            </a:pPr>
            <a:r>
              <a:rPr i="0" lang="en-US" u="none" strike="noStrike">
                <a:solidFill>
                  <a:srgbClr val="000000"/>
                </a:solidFill>
              </a:rPr>
              <a:t>The qualifications include:</a:t>
            </a:r>
            <a:endParaRPr/>
          </a:p>
          <a:p>
            <a:pPr indent="-215900" lvl="0" marL="457200" rtl="0" algn="l">
              <a:lnSpc>
                <a:spcPct val="100000"/>
              </a:lnSpc>
              <a:spcBef>
                <a:spcPts val="1000"/>
              </a:spcBef>
              <a:spcAft>
                <a:spcPts val="0"/>
              </a:spcAft>
              <a:buClr>
                <a:srgbClr val="000000"/>
              </a:buClr>
              <a:buSzPts val="1200"/>
              <a:buFont typeface="Calibri"/>
              <a:buChar char="•"/>
            </a:pPr>
            <a:r>
              <a:rPr i="0" lang="en-US" u="none" strike="noStrike">
                <a:solidFill>
                  <a:srgbClr val="000000"/>
                </a:solidFill>
              </a:rPr>
              <a:t>Being currently enrolled in a Ph.D. program</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Having a Master’s Degree or equivalent combination of education and experience</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Having experience with quantitative research skills in the social sciences or closely related field</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Having experience with statistical computing software</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Possessing excellent communications skills, both oral and written, in the English language</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Good interpersonal skills</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Past experience as a teaching assistant in a statistics course at the university level</a:t>
            </a:r>
            <a:endParaRPr/>
          </a:p>
          <a:p>
            <a:pPr indent="-215900" lvl="0" marL="457200" rtl="0" algn="l">
              <a:lnSpc>
                <a:spcPct val="100000"/>
              </a:lnSpc>
              <a:spcBef>
                <a:spcPts val="0"/>
              </a:spcBef>
              <a:spcAft>
                <a:spcPts val="0"/>
              </a:spcAft>
              <a:buClr>
                <a:srgbClr val="000000"/>
              </a:buClr>
              <a:buSzPts val="1200"/>
              <a:buFont typeface="Calibri"/>
              <a:buChar char="•"/>
            </a:pPr>
            <a:r>
              <a:rPr i="0" lang="en-US" u="none" strike="noStrike">
                <a:solidFill>
                  <a:srgbClr val="000000"/>
                </a:solidFill>
              </a:rPr>
              <a:t>Knowledge and command of the skills and material relevant to the course(s) that you want to assist with</a:t>
            </a:r>
            <a:endParaRPr/>
          </a:p>
          <a:p>
            <a:pPr indent="0" lvl="0" marL="228600" rtl="0" algn="l">
              <a:lnSpc>
                <a:spcPct val="100000"/>
              </a:lnSpc>
              <a:spcBef>
                <a:spcPts val="0"/>
              </a:spcBef>
              <a:spcAft>
                <a:spcPts val="0"/>
              </a:spcAft>
              <a:buClr>
                <a:schemeClr val="dk1"/>
              </a:buClr>
              <a:buSzPts val="1400"/>
              <a:buFont typeface="Arial"/>
              <a:buNone/>
            </a:pPr>
            <a:r>
              <a:t/>
            </a:r>
            <a:endParaRPr i="0" u="none" strike="noStrike">
              <a:solidFill>
                <a:srgbClr val="000000"/>
              </a:solidFill>
            </a:endParaRPr>
          </a:p>
          <a:p>
            <a:pPr indent="0" lvl="0" marL="228600" rtl="0" algn="l">
              <a:lnSpc>
                <a:spcPct val="100000"/>
              </a:lnSpc>
              <a:spcBef>
                <a:spcPts val="0"/>
              </a:spcBef>
              <a:spcAft>
                <a:spcPts val="0"/>
              </a:spcAft>
              <a:buClr>
                <a:srgbClr val="000000"/>
              </a:buClr>
              <a:buSzPts val="1400"/>
              <a:buFont typeface="Arial"/>
              <a:buNone/>
            </a:pPr>
            <a:r>
              <a:rPr b="0" i="0" lang="en-US" u="none" strike="noStrike">
                <a:solidFill>
                  <a:srgbClr val="000000"/>
                </a:solidFill>
              </a:rPr>
              <a:t>The required application materials typically include a cover letter, CV, letters of recommendation, past course evaluations, and a transcript.</a:t>
            </a:r>
            <a:endParaRPr b="0"/>
          </a:p>
          <a:p>
            <a:pPr indent="0" lvl="0" marL="228600" rtl="0" algn="l">
              <a:lnSpc>
                <a:spcPct val="100000"/>
              </a:lnSpc>
              <a:spcBef>
                <a:spcPts val="0"/>
              </a:spcBef>
              <a:spcAft>
                <a:spcPts val="0"/>
              </a:spcAft>
              <a:buClr>
                <a:schemeClr val="dk1"/>
              </a:buClr>
              <a:buSzPts val="1400"/>
              <a:buFont typeface="Arial"/>
              <a:buNone/>
            </a:pPr>
            <a:r>
              <a:t/>
            </a:r>
            <a:endParaRPr i="0" u="none" strike="noStrike">
              <a:solidFill>
                <a:srgbClr val="000000"/>
              </a:solidFill>
            </a:endParaRPr>
          </a:p>
          <a:p>
            <a:pPr indent="0" lvl="0" marL="228600" rtl="0" algn="l">
              <a:lnSpc>
                <a:spcPct val="100000"/>
              </a:lnSpc>
              <a:spcBef>
                <a:spcPts val="0"/>
              </a:spcBef>
              <a:spcAft>
                <a:spcPts val="0"/>
              </a:spcAft>
              <a:buClr>
                <a:srgbClr val="000000"/>
              </a:buClr>
              <a:buSzPts val="1400"/>
              <a:buFont typeface="Arial"/>
              <a:buNone/>
            </a:pPr>
            <a:r>
              <a:rPr i="0" lang="en-US" u="none" strike="noStrike">
                <a:solidFill>
                  <a:srgbClr val="000000"/>
                </a:solidFill>
              </a:rPr>
              <a:t>Positions are typically announced and posted in January.</a:t>
            </a:r>
            <a:endParaRPr i="0" u="none" strike="noStrike">
              <a:solidFill>
                <a:srgbClr val="000000"/>
              </a:solidFill>
            </a:endParaRPr>
          </a:p>
          <a:p>
            <a:pPr indent="0" lvl="0" marL="0" marR="0" rtl="0" algn="l">
              <a:lnSpc>
                <a:spcPct val="100000"/>
              </a:lnSpc>
              <a:spcBef>
                <a:spcPts val="2400"/>
              </a:spcBef>
              <a:spcAft>
                <a:spcPts val="0"/>
              </a:spcAft>
              <a:buClr>
                <a:schemeClr val="dk1"/>
              </a:buClr>
              <a:buSzPts val="1400"/>
              <a:buFont typeface="Calibri"/>
              <a:buNone/>
            </a:pPr>
            <a:r>
              <a:t/>
            </a:r>
            <a:endParaRPr/>
          </a:p>
        </p:txBody>
      </p:sp>
      <p:sp>
        <p:nvSpPr>
          <p:cNvPr id="269" name="Google Shape;2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 the homepage of the ICPSR Summer Program website you’ll find a link to subscribe to our email list. They are a very friendly team, please reach out if you have any questions. </a:t>
            </a:r>
            <a:endParaRPr/>
          </a:p>
        </p:txBody>
      </p:sp>
      <p:sp>
        <p:nvSpPr>
          <p:cNvPr id="279" name="Google Shape;2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Today we’ll introduce you to the Summer Program and its history.</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We’ll talk about the curriculum, which broadly breaks down into two categories: Topical Workshops, and General Sessions.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We’ll discuss fees, discounts, and scholarships.</a:t>
            </a:r>
            <a:endParaRPr/>
          </a:p>
          <a:p>
            <a:pPr indent="0" lvl="0" marL="0" rtl="0" algn="l">
              <a:lnSpc>
                <a:spcPct val="100000"/>
              </a:lnSpc>
              <a:spcBef>
                <a:spcPts val="0"/>
              </a:spcBef>
              <a:spcAft>
                <a:spcPts val="0"/>
              </a:spcAft>
              <a:buClr>
                <a:schemeClr val="dk1"/>
              </a:buClr>
              <a:buSzPts val="1400"/>
              <a:buFont typeface="Calibri"/>
              <a:buNone/>
            </a:pPr>
            <a:br>
              <a:rPr lang="en-US"/>
            </a:br>
            <a:r>
              <a:rPr lang="en-US"/>
              <a:t>And we’ll save some time at the end for your questions.</a:t>
            </a:r>
            <a:endParaRPr/>
          </a:p>
          <a:p>
            <a:pPr indent="0" lvl="0" marL="0" rtl="0" algn="l">
              <a:spcBef>
                <a:spcPts val="0"/>
              </a:spcBef>
              <a:spcAft>
                <a:spcPts val="0"/>
              </a:spcAft>
              <a:buNone/>
            </a:pPr>
            <a:r>
              <a:t/>
            </a:r>
            <a:endParaRPr/>
          </a:p>
        </p:txBody>
      </p:sp>
      <p:sp>
        <p:nvSpPr>
          <p:cNvPr id="130" name="Google Shape;13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 ICPSR Summer Program is over 60 years old. The first Program took place in 1963. Back then, there was an increasing interest and need for quantitative analysis among social scientists. There was a lack of faculty teaching social methodology at academic institutions in the US, as well as a lot of self-taught practitioners of research who wanted to gain more formal training.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In 1962, a political scientist named Warren Miller worked to create ICPSR in order to share data from the American National Election Study. A year later, the Summer Program was launched with the aim of training social scientists in elementary research methods and survey research, as well as more advanced analytic techniques. </a:t>
            </a:r>
            <a:endParaRPr/>
          </a:p>
        </p:txBody>
      </p:sp>
      <p:sp>
        <p:nvSpPr>
          <p:cNvPr id="150" name="Google Shape;1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I’d like to talk to you about what distinguishes the ICPSR Summer Program. It starts with the breadth of courses that we offer.</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b="0" lang="en-US">
                <a:latin typeface="Calibri"/>
                <a:ea typeface="Calibri"/>
                <a:cs typeface="Calibri"/>
                <a:sym typeface="Calibri"/>
              </a:rPr>
              <a:t>The comprehensive curriculum </a:t>
            </a:r>
            <a:r>
              <a:rPr lang="en-US">
                <a:latin typeface="Calibri"/>
                <a:ea typeface="Calibri"/>
                <a:cs typeface="Calibri"/>
                <a:sym typeface="Calibri"/>
              </a:rPr>
              <a:t>includes more than 100 classes every summer. The curriculum is designed to meet the needs of students, faculty, scholars, and practitioners of all different skill levels and education backgrounds.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Our curriculum starts at the beginning, with a course in introductory statistics. From there, our participants can move on to regression analysis, MLE, and categorical analysis. We offer introductory to advanced courses in a variety of statistical and quantitative methods, including Bayes, multilevel models, and network analysis, as well as formal models. We also offer courses in the latest techniques, including machine learning, text analysis, as well as data science. We even offer workshops in qualitative and mixed methods. </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We offer advanced and specialized courses that many participants say their home institutions do not offer on a regular basis or at all. Some universities may only offer comparable statistics courses through their computer science or statistics department, and so many participants come to ICPSR in order to get training from the perspective of the social sciences.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t>The next thing that distinguishes the Summer Program from other training programs is the quality and responsiveness of instruction. </a:t>
            </a:r>
            <a:endParaRPr/>
          </a:p>
          <a:p>
            <a:pPr indent="0" lvl="0" marL="0" marR="0" rtl="0" algn="l">
              <a:lnSpc>
                <a:spcPct val="100000"/>
              </a:lnSpc>
              <a:spcBef>
                <a:spcPts val="0"/>
              </a:spcBef>
              <a:spcAft>
                <a:spcPts val="0"/>
              </a:spcAft>
              <a:buClr>
                <a:schemeClr val="dk1"/>
              </a:buClr>
              <a:buSzPts val="1400"/>
              <a:buFont typeface="Calibri"/>
              <a:buNone/>
            </a:pPr>
            <a:r>
              <a:rPr lang="en-US"/>
              <a:t> </a:t>
            </a:r>
            <a:endParaRPr/>
          </a:p>
          <a:p>
            <a:pPr indent="0" lvl="0" marL="0" marR="0" rtl="0" algn="l">
              <a:lnSpc>
                <a:spcPct val="100000"/>
              </a:lnSpc>
              <a:spcBef>
                <a:spcPts val="0"/>
              </a:spcBef>
              <a:spcAft>
                <a:spcPts val="0"/>
              </a:spcAft>
              <a:buClr>
                <a:schemeClr val="dk1"/>
              </a:buClr>
              <a:buSzPts val="1400"/>
              <a:buFont typeface="Calibri"/>
              <a:buNone/>
            </a:pPr>
            <a:r>
              <a:rPr lang="en-US"/>
              <a:t>Courses feature dynamic training from leading experts. The instruction is in-depth, applied, and responsive to your specific research needs and goals. In many of courses you are welcome to bring and use your own data.</a:t>
            </a:r>
            <a:endParaRPr/>
          </a:p>
          <a:p>
            <a:pPr indent="0" lvl="0" marL="0" marR="0" rtl="0" algn="l">
              <a:lnSpc>
                <a:spcPct val="100000"/>
              </a:lnSpc>
              <a:spcBef>
                <a:spcPts val="0"/>
              </a:spcBef>
              <a:spcAft>
                <a:spcPts val="0"/>
              </a:spcAft>
              <a:buClr>
                <a:schemeClr val="dk1"/>
              </a:buClr>
              <a:buSzPts val="1400"/>
              <a:buFont typeface="Calibri"/>
              <a:buNone/>
            </a:pPr>
            <a:r>
              <a:rPr lang="en-US"/>
              <a:t> </a:t>
            </a:r>
            <a:endParaRPr/>
          </a:p>
          <a:p>
            <a:pPr indent="0" lvl="0" marL="0" marR="0" rtl="0" algn="l">
              <a:lnSpc>
                <a:spcPct val="100000"/>
              </a:lnSpc>
              <a:spcBef>
                <a:spcPts val="0"/>
              </a:spcBef>
              <a:spcAft>
                <a:spcPts val="0"/>
              </a:spcAft>
              <a:buClr>
                <a:schemeClr val="dk1"/>
              </a:buClr>
              <a:buSzPts val="1400"/>
              <a:buFont typeface="Calibri"/>
              <a:buNone/>
            </a:pPr>
            <a:r>
              <a:rPr lang="en-US"/>
              <a:t>As for instructors, the faculty include more than 100 practitioners and educators from universities and institutions across the US and around the world. These folks are at the top of their game both substantively and pedagogically. They are conducting and publishing research in respected academic journals. Not only are they experts in their fields, but they are top-notch instructors who are skillful at teaching participants of all backgrounds how to understand and employ methods in their own research. Our instructors take the time to explain the mathematical theories behind methods and then demonstrate real-world applications. </a:t>
            </a:r>
            <a:endParaRPr/>
          </a:p>
          <a:p>
            <a:pPr indent="0" lvl="0" marL="0" marR="0" rtl="0" algn="l">
              <a:lnSpc>
                <a:spcPct val="100000"/>
              </a:lnSpc>
              <a:spcBef>
                <a:spcPts val="0"/>
              </a:spcBef>
              <a:spcAft>
                <a:spcPts val="0"/>
              </a:spcAft>
              <a:buClr>
                <a:schemeClr val="dk1"/>
              </a:buClr>
              <a:buSzPts val="1400"/>
              <a:buFont typeface="Calibri"/>
              <a:buNone/>
            </a:pPr>
            <a:r>
              <a:rPr lang="en-US"/>
              <a:t> </a:t>
            </a:r>
            <a:endParaRPr/>
          </a:p>
          <a:p>
            <a:pPr indent="0" lvl="0" marL="0" marR="0" rtl="0" algn="l">
              <a:lnSpc>
                <a:spcPct val="100000"/>
              </a:lnSpc>
              <a:spcBef>
                <a:spcPts val="0"/>
              </a:spcBef>
              <a:spcAft>
                <a:spcPts val="0"/>
              </a:spcAft>
              <a:buClr>
                <a:schemeClr val="dk1"/>
              </a:buClr>
              <a:buSzPts val="1400"/>
              <a:buFont typeface="Calibri"/>
              <a:buNone/>
            </a:pPr>
            <a:r>
              <a:rPr lang="en-US"/>
              <a:t>They also invite questions in-class and afterwards. The result is a very supportive and encouraging learning environment that features lots of one-on-one guidance and feedback. Many participants report that the Program has a “academically rigorous but laid-back environment” and that they appreciate the “lack of hierarchy between instructors, TAs, and participants.”</a:t>
            </a:r>
            <a:endParaRPr/>
          </a:p>
          <a:p>
            <a:pPr indent="0" lvl="0" marL="0" marR="0" rtl="0" algn="l">
              <a:lnSpc>
                <a:spcPct val="100000"/>
              </a:lnSpc>
              <a:spcBef>
                <a:spcPts val="0"/>
              </a:spcBef>
              <a:spcAft>
                <a:spcPts val="0"/>
              </a:spcAft>
              <a:buClr>
                <a:schemeClr val="dk1"/>
              </a:buClr>
              <a:buSzPts val="1400"/>
              <a:buFont typeface="Calibri"/>
              <a:buNone/>
            </a:pPr>
            <a:r>
              <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t>Finally, the </a:t>
            </a:r>
            <a:r>
              <a:rPr lang="en-US">
                <a:latin typeface="Calibri"/>
                <a:ea typeface="Calibri"/>
                <a:cs typeface="Calibri"/>
                <a:sym typeface="Calibri"/>
              </a:rPr>
              <a:t>Summer Program believes that learning is a collaborative process between you and the instructor but also between you and the other participants. Courses often feature opportunities for group learning and connections.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 Summer program trains about 1,000 individuals every summer, and they represent a wide range of institutions, disciplines, and backgrounds. There are opportunities to meet and connect with people from your field who are at other universities around the world.</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There are also plenty of chances for interdisciplinary connections and insights as you learn alongside individuals from diverse methodological perspectives.</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Many former participants have followed up to tell us that at the Summer Program they found a research collaborator or co-author. As one participant put it: </a:t>
            </a:r>
            <a:r>
              <a:rPr lang="en-US" sz="1200"/>
              <a:t>“One of the best things of the ICPSR Summer Program was the networking opportunities. I had the chance to meet people from around the world and form friendships with them.”</a:t>
            </a:r>
            <a:endParaRPr/>
          </a:p>
          <a:p>
            <a:pPr indent="0" lvl="0" marL="0" marR="0" rtl="0" algn="l">
              <a:lnSpc>
                <a:spcPct val="100000"/>
              </a:lnSpc>
              <a:spcBef>
                <a:spcPts val="0"/>
              </a:spcBef>
              <a:spcAft>
                <a:spcPts val="0"/>
              </a:spcAft>
              <a:buClr>
                <a:schemeClr val="dk1"/>
              </a:buClr>
              <a:buSzPts val="1400"/>
              <a:buFont typeface="Calibri"/>
              <a:buNone/>
            </a:pPr>
            <a:r>
              <a:t/>
            </a:r>
            <a:endParaRPr/>
          </a:p>
        </p:txBody>
      </p:sp>
      <p:sp>
        <p:nvSpPr>
          <p:cNvPr id="179" name="Google Shape;1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Let’s return to the curriculum and take a deeper dive into the courses offered, beginning with Topical Workshops.</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b="1" lang="en-US">
                <a:latin typeface="Calibri"/>
                <a:ea typeface="Calibri"/>
                <a:cs typeface="Calibri"/>
                <a:sym typeface="Calibri"/>
              </a:rPr>
              <a:t>Our curriculum is broad</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 Summer Program typically offers more than 50 topical workshops. Topical workshops provide rigorous, focused training in a specific methodological technique in a few days. Typical workshops include: </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Interactive Visualization, Dashboards, and Apps with R and Shiny</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Introduction to Network Analysis</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Item Response Theory</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Machine Learning</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Causal Inference</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Multilevel Modeling</a:t>
            </a:r>
            <a:endParaRPr/>
          </a:p>
          <a:p>
            <a:pPr indent="0" lvl="0" marL="0" marR="0" rtl="0" algn="l">
              <a:lnSpc>
                <a:spcPct val="100000"/>
              </a:lnSpc>
              <a:spcBef>
                <a:spcPts val="0"/>
              </a:spcBef>
              <a:spcAft>
                <a:spcPts val="0"/>
              </a:spcAft>
              <a:buClr>
                <a:schemeClr val="dk1"/>
              </a:buClr>
              <a:buSzPts val="1400"/>
              <a:buFont typeface="Calibri"/>
              <a:buNone/>
            </a:pPr>
            <a:r>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Topical workshops feature instructional contact hours in a quantity of either 20 hours or 40 hours. </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Topical workshops are often offered in an online-only format. When participating online, you can choose to live-stream the daily workshop lectures via Zoom, or you can watch the lecture recordings asynchronously at a time that better suits you (or you can do both). Topical workshops can range in length from several days to 2 weeks. Most workshops meet for 4-5 hours daily, Monday through Friday, with breaks included. </a:t>
            </a:r>
            <a:endParaRPr/>
          </a:p>
          <a:p>
            <a:pPr indent="0" lvl="0" marL="0" marR="0" rtl="0" algn="l">
              <a:lnSpc>
                <a:spcPct val="100000"/>
              </a:lnSpc>
              <a:spcBef>
                <a:spcPts val="0"/>
              </a:spcBef>
              <a:spcAft>
                <a:spcPts val="0"/>
              </a:spcAft>
              <a:buClr>
                <a:schemeClr val="dk1"/>
              </a:buClr>
              <a:buSzPts val="1400"/>
              <a:buFont typeface="Calibri"/>
              <a:buNone/>
            </a:pPr>
            <a:r>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There will also be some dual-mode workshops in which you can choose to attend either online or in-person. Dual-mode workshops with an in-person option will be held in Ann Arbor on the University of Michigan campus.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Topical workshops typically feature extended access to lecture recordings and workshop materials through the end of the calendar year.</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b="1" lang="en-US">
                <a:latin typeface="Calibri"/>
                <a:ea typeface="Calibri"/>
                <a:cs typeface="Calibri"/>
                <a:sym typeface="Calibri"/>
              </a:rPr>
              <a:t>Who attends a topical workshop?</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Participants in these workshops are mostly advanced graduate students, post-docs, faculty, and other researchers. Topical workshops are suited for anyone who needs in-depth and intensive instruction in a specific method in a short interval of time. Enrollment is typically capped at 25 people per workshop.</a:t>
            </a:r>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rPr b="1" lang="en-US">
                <a:latin typeface="Calibri"/>
                <a:ea typeface="Calibri"/>
                <a:cs typeface="Calibri"/>
                <a:sym typeface="Calibri"/>
              </a:rPr>
              <a:t>Sponsored topical workshops </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A sponsored short workshop focuses on and explores a substantive topic or specific dataset. Workshops such as these are typically offered by an archive or project within ICPSR and are free to attend for admitted applicants. Sponsored workshops include a competitive application and review process. Sponsored workshops that we tend to offer every summer include ones on the:</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The Panel Study of Income Dynamics, or the PSID study, which is a longitudinal study measuring economic, social, and health factors over the life course of families over multiple generations</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The Monitoring the Future Project, a long-term study of substance use among the nation’s youth</a:t>
            </a:r>
            <a:endParaRPr/>
          </a:p>
          <a:p>
            <a:pPr indent="-330200" lvl="0" marL="342900" marR="0" rtl="0" algn="l">
              <a:lnSpc>
                <a:spcPct val="100000"/>
              </a:lnSpc>
              <a:spcBef>
                <a:spcPts val="0"/>
              </a:spcBef>
              <a:spcAft>
                <a:spcPts val="0"/>
              </a:spcAft>
              <a:buClr>
                <a:schemeClr val="dk1"/>
              </a:buClr>
              <a:buSzPts val="1200"/>
              <a:buFont typeface="Noto Sans Symbols"/>
              <a:buChar char="∙"/>
            </a:pPr>
            <a:r>
              <a:rPr lang="en-US">
                <a:latin typeface="Calibri"/>
                <a:ea typeface="Calibri"/>
                <a:cs typeface="Calibri"/>
                <a:sym typeface="Calibri"/>
              </a:rPr>
              <a:t>The Population Assessment of Tobacco and Health (PATH) Study</a:t>
            </a:r>
            <a:endParaRPr/>
          </a:p>
        </p:txBody>
      </p:sp>
      <p:sp>
        <p:nvSpPr>
          <p:cNvPr id="189" name="Google Shape;18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These are some sample topical workshops from previous summers. </a:t>
            </a:r>
            <a:endParaRPr/>
          </a:p>
        </p:txBody>
      </p:sp>
      <p:sp>
        <p:nvSpPr>
          <p:cNvPr id="199" name="Google Shape;19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2" showMasterSp="0">
  <p:cSld name="1_Title Slide #2">
    <p:spTree>
      <p:nvGrpSpPr>
        <p:cNvPr id="16" name="Shape 16"/>
        <p:cNvGrpSpPr/>
        <p:nvPr/>
      </p:nvGrpSpPr>
      <p:grpSpPr>
        <a:xfrm>
          <a:off x="0" y="0"/>
          <a:ext cx="0" cy="0"/>
          <a:chOff x="0" y="0"/>
          <a:chExt cx="0" cy="0"/>
        </a:xfrm>
      </p:grpSpPr>
      <p:sp>
        <p:nvSpPr>
          <p:cNvPr id="17" name="Google Shape;17;p19"/>
          <p:cNvSpPr/>
          <p:nvPr>
            <p:ph idx="2" type="pic"/>
          </p:nvPr>
        </p:nvSpPr>
        <p:spPr>
          <a:xfrm>
            <a:off x="0" y="0"/>
            <a:ext cx="12191999" cy="2639505"/>
          </a:xfrm>
          <a:prstGeom prst="rect">
            <a:avLst/>
          </a:prstGeom>
          <a:solidFill>
            <a:schemeClr val="lt1"/>
          </a:solidFill>
          <a:ln>
            <a:noFill/>
          </a:ln>
        </p:spPr>
      </p:sp>
      <p:sp>
        <p:nvSpPr>
          <p:cNvPr id="18" name="Google Shape;18;p19"/>
          <p:cNvSpPr/>
          <p:nvPr/>
        </p:nvSpPr>
        <p:spPr>
          <a:xfrm>
            <a:off x="0" y="2639505"/>
            <a:ext cx="12191999" cy="4223807"/>
          </a:xfrm>
          <a:prstGeom prst="rect">
            <a:avLst/>
          </a:prstGeom>
          <a:gradFill>
            <a:gsLst>
              <a:gs pos="0">
                <a:srgbClr val="00309B"/>
              </a:gs>
              <a:gs pos="50000">
                <a:srgbClr val="0046DF"/>
              </a:gs>
              <a:gs pos="100000">
                <a:srgbClr val="0054FF"/>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9"/>
          <p:cNvSpPr txBox="1"/>
          <p:nvPr>
            <p:ph type="ctrTitle"/>
          </p:nvPr>
        </p:nvSpPr>
        <p:spPr>
          <a:xfrm>
            <a:off x="372111" y="2799761"/>
            <a:ext cx="11447778" cy="264893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IBM Plex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9"/>
          <p:cNvSpPr txBox="1"/>
          <p:nvPr>
            <p:ph idx="1" type="subTitle"/>
          </p:nvPr>
        </p:nvSpPr>
        <p:spPr>
          <a:xfrm>
            <a:off x="372111" y="5448693"/>
            <a:ext cx="11447777" cy="71975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PSR" id="21" name="Google Shape;21;p19"/>
          <p:cNvPicPr preferRelativeResize="0"/>
          <p:nvPr/>
        </p:nvPicPr>
        <p:blipFill rotWithShape="1">
          <a:blip r:embed="rId2">
            <a:alphaModFix/>
          </a:blip>
          <a:srcRect b="0" l="0" r="0" t="0"/>
          <a:stretch/>
        </p:blipFill>
        <p:spPr>
          <a:xfrm>
            <a:off x="10323044" y="6339526"/>
            <a:ext cx="1675954" cy="3527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End Slide #2" showMasterSp="0">
  <p:cSld name="6_End Slide #2">
    <p:spTree>
      <p:nvGrpSpPr>
        <p:cNvPr id="79" name="Shape 79"/>
        <p:cNvGrpSpPr/>
        <p:nvPr/>
      </p:nvGrpSpPr>
      <p:grpSpPr>
        <a:xfrm>
          <a:off x="0" y="0"/>
          <a:ext cx="0" cy="0"/>
          <a:chOff x="0" y="0"/>
          <a:chExt cx="0" cy="0"/>
        </a:xfrm>
      </p:grpSpPr>
      <p:sp>
        <p:nvSpPr>
          <p:cNvPr id="80" name="Google Shape;80;p28"/>
          <p:cNvSpPr/>
          <p:nvPr/>
        </p:nvSpPr>
        <p:spPr>
          <a:xfrm>
            <a:off x="0" y="1"/>
            <a:ext cx="4572000" cy="6857998"/>
          </a:xfrm>
          <a:prstGeom prst="rect">
            <a:avLst/>
          </a:prstGeom>
          <a:gradFill>
            <a:gsLst>
              <a:gs pos="0">
                <a:srgbClr val="00309B"/>
              </a:gs>
              <a:gs pos="50000">
                <a:srgbClr val="0046DF"/>
              </a:gs>
              <a:gs pos="100000">
                <a:srgbClr val="0054FF"/>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28"/>
          <p:cNvSpPr txBox="1"/>
          <p:nvPr>
            <p:ph idx="1" type="subTitle"/>
          </p:nvPr>
        </p:nvSpPr>
        <p:spPr>
          <a:xfrm>
            <a:off x="5024970" y="1461154"/>
            <a:ext cx="6569999" cy="4282403"/>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2" name="Google Shape;82;p28"/>
          <p:cNvPicPr preferRelativeResize="0"/>
          <p:nvPr/>
        </p:nvPicPr>
        <p:blipFill rotWithShape="1">
          <a:blip r:embed="rId2">
            <a:alphaModFix/>
          </a:blip>
          <a:srcRect b="0" l="0" r="0" t="0"/>
          <a:stretch/>
        </p:blipFill>
        <p:spPr>
          <a:xfrm>
            <a:off x="10473179" y="6423127"/>
            <a:ext cx="1481135" cy="271071"/>
          </a:xfrm>
          <a:prstGeom prst="rect">
            <a:avLst/>
          </a:prstGeom>
          <a:noFill/>
          <a:ln>
            <a:noFill/>
          </a:ln>
        </p:spPr>
      </p:pic>
      <p:sp>
        <p:nvSpPr>
          <p:cNvPr id="83" name="Google Shape;83;p28"/>
          <p:cNvSpPr/>
          <p:nvPr/>
        </p:nvSpPr>
        <p:spPr>
          <a:xfrm>
            <a:off x="0" y="4138366"/>
            <a:ext cx="4572000" cy="2719633"/>
          </a:xfrm>
          <a:prstGeom prst="rect">
            <a:avLst/>
          </a:prstGeom>
          <a:gradFill>
            <a:gsLst>
              <a:gs pos="0">
                <a:srgbClr val="00309B"/>
              </a:gs>
              <a:gs pos="50000">
                <a:srgbClr val="0046DF"/>
              </a:gs>
              <a:gs pos="100000">
                <a:srgbClr val="0054FF">
                  <a:alpha val="40784"/>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28"/>
          <p:cNvSpPr/>
          <p:nvPr/>
        </p:nvSpPr>
        <p:spPr>
          <a:xfrm>
            <a:off x="679212" y="2217803"/>
            <a:ext cx="3449728" cy="3525755"/>
          </a:xfrm>
          <a:prstGeom prst="ellipse">
            <a:avLst/>
          </a:prstGeom>
          <a:gradFill>
            <a:gsLst>
              <a:gs pos="0">
                <a:srgbClr val="00309B">
                  <a:alpha val="56078"/>
                </a:srgbClr>
              </a:gs>
              <a:gs pos="50000">
                <a:srgbClr val="0046DF">
                  <a:alpha val="50980"/>
                </a:srgbClr>
              </a:gs>
              <a:gs pos="99000">
                <a:srgbClr val="0054FF">
                  <a:alpha val="49803"/>
                </a:srgbClr>
              </a:gs>
              <a:gs pos="100000">
                <a:srgbClr val="0054FF">
                  <a:alpha val="4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28"/>
          <p:cNvSpPr txBox="1"/>
          <p:nvPr>
            <p:ph type="ctrTitle"/>
          </p:nvPr>
        </p:nvSpPr>
        <p:spPr>
          <a:xfrm>
            <a:off x="226242" y="150829"/>
            <a:ext cx="4185501" cy="1611984"/>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lt1"/>
              </a:buClr>
              <a:buSzPts val="6000"/>
              <a:buFont typeface="IBM Plex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8"/>
          <p:cNvSpPr/>
          <p:nvPr/>
        </p:nvSpPr>
        <p:spPr>
          <a:xfrm>
            <a:off x="526110" y="4853765"/>
            <a:ext cx="1415811" cy="1447013"/>
          </a:xfrm>
          <a:prstGeom prst="ellipse">
            <a:avLst/>
          </a:prstGeom>
          <a:gradFill>
            <a:gsLst>
              <a:gs pos="0">
                <a:srgbClr val="00309B">
                  <a:alpha val="56078"/>
                </a:srgbClr>
              </a:gs>
              <a:gs pos="50000">
                <a:srgbClr val="0046DF">
                  <a:alpha val="50980"/>
                </a:srgbClr>
              </a:gs>
              <a:gs pos="99000">
                <a:srgbClr val="0054FF">
                  <a:alpha val="49803"/>
                </a:srgbClr>
              </a:gs>
              <a:gs pos="100000">
                <a:srgbClr val="0054FF">
                  <a:alpha val="49803"/>
                </a:srgbClr>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 name="Google Shape;87;p28"/>
          <p:cNvPicPr preferRelativeResize="0"/>
          <p:nvPr/>
        </p:nvPicPr>
        <p:blipFill rotWithShape="1">
          <a:blip r:embed="rId3">
            <a:alphaModFix/>
          </a:blip>
          <a:srcRect b="0" l="0" r="0" t="0"/>
          <a:stretch/>
        </p:blipFill>
        <p:spPr>
          <a:xfrm>
            <a:off x="10278359" y="6325386"/>
            <a:ext cx="1675955" cy="35270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IBM Plex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1" name="Google Shape;91;p29"/>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0"/>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0"/>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31"/>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1"/>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1"/>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32"/>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2"/>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8" name="Shape 108"/>
        <p:cNvGrpSpPr/>
        <p:nvPr/>
      </p:nvGrpSpPr>
      <p:grpSpPr>
        <a:xfrm>
          <a:off x="0" y="0"/>
          <a:ext cx="0" cy="0"/>
          <a:chOff x="0" y="0"/>
          <a:chExt cx="0" cy="0"/>
        </a:xfrm>
      </p:grpSpPr>
      <p:sp>
        <p:nvSpPr>
          <p:cNvPr id="109" name="Google Shape;1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IBM Plex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1" name="Google Shape;1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33"/>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3"/>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IBM Plex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4"/>
          <p:cNvSpPr/>
          <p:nvPr>
            <p:ph idx="2" type="pic"/>
          </p:nvPr>
        </p:nvSpPr>
        <p:spPr>
          <a:xfrm>
            <a:off x="5183188" y="987425"/>
            <a:ext cx="6172200" cy="4873625"/>
          </a:xfrm>
          <a:prstGeom prst="rect">
            <a:avLst/>
          </a:prstGeom>
          <a:noFill/>
          <a:ln>
            <a:noFill/>
          </a:ln>
        </p:spPr>
      </p:sp>
      <p:sp>
        <p:nvSpPr>
          <p:cNvPr id="117" name="Google Shape;117;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34"/>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4"/>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 Slide #1" type="obj">
  <p:cSld name="OBJECT">
    <p:spTree>
      <p:nvGrpSpPr>
        <p:cNvPr id="22" name="Shape 22"/>
        <p:cNvGrpSpPr/>
        <p:nvPr/>
      </p:nvGrpSpPr>
      <p:grpSpPr>
        <a:xfrm>
          <a:off x="0" y="0"/>
          <a:ext cx="0" cy="0"/>
          <a:chOff x="0" y="0"/>
          <a:chExt cx="0" cy="0"/>
        </a:xfrm>
      </p:grpSpPr>
      <p:sp>
        <p:nvSpPr>
          <p:cNvPr id="23" name="Google Shape;23;p20"/>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0"/>
          <p:cNvSpPr txBox="1"/>
          <p:nvPr>
            <p:ph idx="1" type="body"/>
          </p:nvPr>
        </p:nvSpPr>
        <p:spPr>
          <a:xfrm>
            <a:off x="577970" y="1682151"/>
            <a:ext cx="11317856" cy="456337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0"/>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1"/>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2" type="body"/>
          </p:nvPr>
        </p:nvSpPr>
        <p:spPr>
          <a:xfrm>
            <a:off x="6172200" y="1825625"/>
            <a:ext cx="5723626"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1"/>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End Slide" showMasterSp="0">
  <p:cSld name="5_End Slide">
    <p:spTree>
      <p:nvGrpSpPr>
        <p:cNvPr id="33" name="Shape 33"/>
        <p:cNvGrpSpPr/>
        <p:nvPr/>
      </p:nvGrpSpPr>
      <p:grpSpPr>
        <a:xfrm>
          <a:off x="0" y="0"/>
          <a:ext cx="0" cy="0"/>
          <a:chOff x="0" y="0"/>
          <a:chExt cx="0" cy="0"/>
        </a:xfrm>
      </p:grpSpPr>
      <p:sp>
        <p:nvSpPr>
          <p:cNvPr id="34" name="Google Shape;34;p22"/>
          <p:cNvSpPr/>
          <p:nvPr/>
        </p:nvSpPr>
        <p:spPr>
          <a:xfrm>
            <a:off x="9427" y="6231117"/>
            <a:ext cx="12192000" cy="626881"/>
          </a:xfrm>
          <a:prstGeom prst="rect">
            <a:avLst/>
          </a:prstGeom>
          <a:gradFill>
            <a:gsLst>
              <a:gs pos="0">
                <a:srgbClr val="00309B"/>
              </a:gs>
              <a:gs pos="50000">
                <a:srgbClr val="0046DF"/>
              </a:gs>
              <a:gs pos="100000">
                <a:srgbClr val="0054FF"/>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22"/>
          <p:cNvSpPr/>
          <p:nvPr/>
        </p:nvSpPr>
        <p:spPr>
          <a:xfrm>
            <a:off x="0" y="1"/>
            <a:ext cx="12192000" cy="970960"/>
          </a:xfrm>
          <a:prstGeom prst="rect">
            <a:avLst/>
          </a:prstGeom>
          <a:gradFill>
            <a:gsLst>
              <a:gs pos="0">
                <a:srgbClr val="00309B"/>
              </a:gs>
              <a:gs pos="50000">
                <a:srgbClr val="0046DF"/>
              </a:gs>
              <a:gs pos="100000">
                <a:srgbClr val="0054FF"/>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22"/>
          <p:cNvSpPr txBox="1"/>
          <p:nvPr>
            <p:ph type="ctrTitle"/>
          </p:nvPr>
        </p:nvSpPr>
        <p:spPr>
          <a:xfrm>
            <a:off x="537328" y="1120017"/>
            <a:ext cx="11057641" cy="161198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IBM Plex Sans SemiBold"/>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 name="Google Shape;37;p22"/>
          <p:cNvPicPr preferRelativeResize="0"/>
          <p:nvPr/>
        </p:nvPicPr>
        <p:blipFill rotWithShape="1">
          <a:blip r:embed="rId2">
            <a:alphaModFix/>
          </a:blip>
          <a:srcRect b="0" l="0" r="0" t="0"/>
          <a:stretch/>
        </p:blipFill>
        <p:spPr>
          <a:xfrm>
            <a:off x="10473179" y="6423127"/>
            <a:ext cx="1481135" cy="271071"/>
          </a:xfrm>
          <a:prstGeom prst="rect">
            <a:avLst/>
          </a:prstGeom>
          <a:noFill/>
          <a:ln>
            <a:noFill/>
          </a:ln>
        </p:spPr>
      </p:pic>
      <p:cxnSp>
        <p:nvCxnSpPr>
          <p:cNvPr id="38" name="Google Shape;38;p22"/>
          <p:cNvCxnSpPr/>
          <p:nvPr/>
        </p:nvCxnSpPr>
        <p:spPr>
          <a:xfrm>
            <a:off x="0" y="844868"/>
            <a:ext cx="12192000" cy="0"/>
          </a:xfrm>
          <a:prstGeom prst="straightConnector1">
            <a:avLst/>
          </a:prstGeom>
          <a:noFill/>
          <a:ln cap="flat" cmpd="sng" w="15875">
            <a:solidFill>
              <a:schemeClr val="lt1"/>
            </a:solidFill>
            <a:prstDash val="solid"/>
            <a:miter lim="800000"/>
            <a:headEnd len="sm" w="sm" type="none"/>
            <a:tailEnd len="sm" w="sm" type="none"/>
          </a:ln>
        </p:spPr>
      </p:cxnSp>
      <p:sp>
        <p:nvSpPr>
          <p:cNvPr id="39" name="Google Shape;39;p22"/>
          <p:cNvSpPr txBox="1"/>
          <p:nvPr>
            <p:ph idx="1" type="subTitle"/>
          </p:nvPr>
        </p:nvSpPr>
        <p:spPr>
          <a:xfrm>
            <a:off x="949750" y="3073319"/>
            <a:ext cx="3214540" cy="2939814"/>
          </a:xfrm>
          <a:prstGeom prst="rect">
            <a:avLst/>
          </a:prstGeom>
          <a:gradFill>
            <a:gsLst>
              <a:gs pos="0">
                <a:srgbClr val="D8D8D8"/>
              </a:gs>
              <a:gs pos="100000">
                <a:schemeClr val="lt1"/>
              </a:gs>
            </a:gsLst>
            <a:path path="circle">
              <a:fillToRect l="100%" t="100%"/>
            </a:path>
            <a:tileRect b="-100%" r="-100%"/>
          </a:grad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4498157" y="3073318"/>
            <a:ext cx="3214539" cy="2939814"/>
          </a:xfrm>
          <a:prstGeom prst="rect">
            <a:avLst/>
          </a:prstGeom>
          <a:gradFill>
            <a:gsLst>
              <a:gs pos="0">
                <a:srgbClr val="D8D8D8"/>
              </a:gs>
              <a:gs pos="100000">
                <a:schemeClr val="lt1"/>
              </a:gs>
            </a:gsLst>
            <a:path path="circle">
              <a:fillToRect l="100%" t="100%"/>
            </a:path>
            <a:tileRect b="-100%" r="-100%"/>
          </a:grad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3" type="body"/>
          </p:nvPr>
        </p:nvSpPr>
        <p:spPr>
          <a:xfrm>
            <a:off x="8046563" y="3073318"/>
            <a:ext cx="3214539" cy="2939814"/>
          </a:xfrm>
          <a:prstGeom prst="rect">
            <a:avLst/>
          </a:prstGeom>
          <a:gradFill>
            <a:gsLst>
              <a:gs pos="0">
                <a:srgbClr val="D8D8D8"/>
              </a:gs>
              <a:gs pos="100000">
                <a:schemeClr val="lt1"/>
              </a:gs>
            </a:gsLst>
            <a:path path="circle">
              <a:fillToRect l="100%" t="100%"/>
            </a:path>
            <a:tileRect b="-100%" r="-100%"/>
          </a:grad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42" name="Shape 42"/>
        <p:cNvGrpSpPr/>
        <p:nvPr/>
      </p:nvGrpSpPr>
      <p:grpSpPr>
        <a:xfrm>
          <a:off x="0" y="0"/>
          <a:ext cx="0" cy="0"/>
          <a:chOff x="0" y="0"/>
          <a:chExt cx="0" cy="0"/>
        </a:xfrm>
      </p:grpSpPr>
      <p:sp>
        <p:nvSpPr>
          <p:cNvPr id="43" name="Google Shape;43;p23"/>
          <p:cNvSpPr/>
          <p:nvPr/>
        </p:nvSpPr>
        <p:spPr>
          <a:xfrm>
            <a:off x="0" y="1"/>
            <a:ext cx="12192000" cy="4481088"/>
          </a:xfrm>
          <a:prstGeom prst="rect">
            <a:avLst/>
          </a:prstGeom>
          <a:gradFill>
            <a:gsLst>
              <a:gs pos="0">
                <a:srgbClr val="00309B"/>
              </a:gs>
              <a:gs pos="50000">
                <a:srgbClr val="0046DF"/>
              </a:gs>
              <a:gs pos="100000">
                <a:srgbClr val="0054FF"/>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23"/>
          <p:cNvSpPr txBox="1"/>
          <p:nvPr>
            <p:ph type="ctrTitle"/>
          </p:nvPr>
        </p:nvSpPr>
        <p:spPr>
          <a:xfrm>
            <a:off x="537328" y="386500"/>
            <a:ext cx="11057641" cy="37518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IBM Plex Sans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subTitle"/>
          </p:nvPr>
        </p:nvSpPr>
        <p:spPr>
          <a:xfrm>
            <a:off x="537328" y="4706047"/>
            <a:ext cx="11057641" cy="152520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PSR" id="46" name="Google Shape;46;p23"/>
          <p:cNvPicPr preferRelativeResize="0"/>
          <p:nvPr/>
        </p:nvPicPr>
        <p:blipFill rotWithShape="1">
          <a:blip r:embed="rId2">
            <a:alphaModFix/>
          </a:blip>
          <a:srcRect b="0" l="0" r="0" t="0"/>
          <a:stretch/>
        </p:blipFill>
        <p:spPr>
          <a:xfrm>
            <a:off x="10473179" y="6363148"/>
            <a:ext cx="1481135" cy="311708"/>
          </a:xfrm>
          <a:prstGeom prst="rect">
            <a:avLst/>
          </a:prstGeom>
          <a:noFill/>
          <a:ln>
            <a:noFill/>
          </a:ln>
        </p:spPr>
      </p:pic>
      <p:sp>
        <p:nvSpPr>
          <p:cNvPr id="47" name="Google Shape;47;p23"/>
          <p:cNvSpPr/>
          <p:nvPr/>
        </p:nvSpPr>
        <p:spPr>
          <a:xfrm rot="5400000">
            <a:off x="-436675" y="5493527"/>
            <a:ext cx="1657101" cy="821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spTree>
      <p:nvGrpSpPr>
        <p:cNvPr id="48" name="Shape 48"/>
        <p:cNvGrpSpPr/>
        <p:nvPr/>
      </p:nvGrpSpPr>
      <p:grpSpPr>
        <a:xfrm>
          <a:off x="0" y="0"/>
          <a:ext cx="0" cy="0"/>
          <a:chOff x="0" y="0"/>
          <a:chExt cx="0" cy="0"/>
        </a:xfrm>
      </p:grpSpPr>
      <p:sp>
        <p:nvSpPr>
          <p:cNvPr id="49" name="Google Shape;49;p24"/>
          <p:cNvSpPr/>
          <p:nvPr/>
        </p:nvSpPr>
        <p:spPr>
          <a:xfrm>
            <a:off x="350808" y="480768"/>
            <a:ext cx="11490384" cy="5542961"/>
          </a:xfrm>
          <a:prstGeom prst="rect">
            <a:avLst/>
          </a:prstGeom>
          <a:solidFill>
            <a:schemeClr val="lt1"/>
          </a:solidFill>
          <a:ln>
            <a:noFill/>
          </a:ln>
          <a:effectLst>
            <a:outerShdw blurRad="266700" rotWithShape="0" algn="t" dir="5400000" dist="762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4"/>
          <p:cNvSpPr txBox="1"/>
          <p:nvPr>
            <p:ph type="ctrTitle"/>
          </p:nvPr>
        </p:nvSpPr>
        <p:spPr>
          <a:xfrm>
            <a:off x="444631" y="650451"/>
            <a:ext cx="11302738" cy="386499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6000"/>
              <a:buFont typeface="IBM Plex Sans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 type="subTitle"/>
          </p:nvPr>
        </p:nvSpPr>
        <p:spPr>
          <a:xfrm>
            <a:off x="444631" y="4515441"/>
            <a:ext cx="11302738" cy="1395168"/>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PSR" id="52" name="Google Shape;52;p24"/>
          <p:cNvPicPr preferRelativeResize="0"/>
          <p:nvPr/>
        </p:nvPicPr>
        <p:blipFill rotWithShape="1">
          <a:blip r:embed="rId2">
            <a:alphaModFix/>
          </a:blip>
          <a:srcRect b="0" l="0" r="0" t="0"/>
          <a:stretch/>
        </p:blipFill>
        <p:spPr>
          <a:xfrm>
            <a:off x="5258023" y="6325386"/>
            <a:ext cx="1675955" cy="352708"/>
          </a:xfrm>
          <a:prstGeom prst="rect">
            <a:avLst/>
          </a:prstGeom>
          <a:noFill/>
          <a:ln>
            <a:noFill/>
          </a:ln>
        </p:spPr>
      </p:pic>
      <p:sp>
        <p:nvSpPr>
          <p:cNvPr id="53" name="Google Shape;53;p24"/>
          <p:cNvSpPr/>
          <p:nvPr/>
        </p:nvSpPr>
        <p:spPr>
          <a:xfrm>
            <a:off x="350807" y="245894"/>
            <a:ext cx="11490383" cy="2348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tart #1" showMasterSp="0">
  <p:cSld name="Section Start #1">
    <p:spTree>
      <p:nvGrpSpPr>
        <p:cNvPr id="54" name="Shape 54"/>
        <p:cNvGrpSpPr/>
        <p:nvPr/>
      </p:nvGrpSpPr>
      <p:grpSpPr>
        <a:xfrm>
          <a:off x="0" y="0"/>
          <a:ext cx="0" cy="0"/>
          <a:chOff x="0" y="0"/>
          <a:chExt cx="0" cy="0"/>
        </a:xfrm>
      </p:grpSpPr>
      <p:sp>
        <p:nvSpPr>
          <p:cNvPr id="55" name="Google Shape;55;p25"/>
          <p:cNvSpPr/>
          <p:nvPr/>
        </p:nvSpPr>
        <p:spPr>
          <a:xfrm flipH="1" rot="10800000">
            <a:off x="578177" y="575035"/>
            <a:ext cx="11035646" cy="5707929"/>
          </a:xfrm>
          <a:prstGeom prst="rect">
            <a:avLst/>
          </a:prstGeom>
          <a:gradFill>
            <a:gsLst>
              <a:gs pos="0">
                <a:srgbClr val="00309B"/>
              </a:gs>
              <a:gs pos="50000">
                <a:srgbClr val="0046DF"/>
              </a:gs>
              <a:gs pos="100000">
                <a:srgbClr val="0054FF"/>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5"/>
          <p:cNvSpPr txBox="1"/>
          <p:nvPr>
            <p:ph type="title"/>
          </p:nvPr>
        </p:nvSpPr>
        <p:spPr>
          <a:xfrm>
            <a:off x="1044805" y="1244338"/>
            <a:ext cx="10102390" cy="472046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5400"/>
              <a:buFont typeface="IBM Plex Sans SemiBold"/>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5"/>
          <p:cNvSpPr/>
          <p:nvPr/>
        </p:nvSpPr>
        <p:spPr>
          <a:xfrm rot="10800000">
            <a:off x="5267449" y="5924740"/>
            <a:ext cx="1657101" cy="821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Start #1" showMasterSp="0">
  <p:cSld name="1_Section Start #1">
    <p:spTree>
      <p:nvGrpSpPr>
        <p:cNvPr id="58" name="Shape 58"/>
        <p:cNvGrpSpPr/>
        <p:nvPr/>
      </p:nvGrpSpPr>
      <p:grpSpPr>
        <a:xfrm>
          <a:off x="0" y="0"/>
          <a:ext cx="0" cy="0"/>
          <a:chOff x="0" y="0"/>
          <a:chExt cx="0" cy="0"/>
        </a:xfrm>
      </p:grpSpPr>
      <p:sp>
        <p:nvSpPr>
          <p:cNvPr id="59" name="Google Shape;59;p26"/>
          <p:cNvSpPr/>
          <p:nvPr/>
        </p:nvSpPr>
        <p:spPr>
          <a:xfrm flipH="1" rot="10800000">
            <a:off x="622171" y="802546"/>
            <a:ext cx="10745204" cy="5252907"/>
          </a:xfrm>
          <a:prstGeom prst="rect">
            <a:avLst/>
          </a:prstGeom>
          <a:solidFill>
            <a:schemeClr val="lt1"/>
          </a:solidFill>
          <a:ln>
            <a:noFill/>
          </a:ln>
          <a:effectLst>
            <a:outerShdw blurRad="152400" rotWithShape="0" algn="l" dist="76200">
              <a:srgbClr val="000000">
                <a:alpha val="2392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26"/>
          <p:cNvSpPr txBox="1"/>
          <p:nvPr>
            <p:ph type="title"/>
          </p:nvPr>
        </p:nvSpPr>
        <p:spPr>
          <a:xfrm>
            <a:off x="2064470" y="959602"/>
            <a:ext cx="9087439" cy="477703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BM Plex Sans SemiBold"/>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6"/>
          <p:cNvSpPr/>
          <p:nvPr/>
        </p:nvSpPr>
        <p:spPr>
          <a:xfrm flipH="1" rot="10800000">
            <a:off x="622170" y="802547"/>
            <a:ext cx="1197204" cy="525290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 Slide #1" showMasterSp="0">
  <p:cSld name="1_Inside Slide #1">
    <p:spTree>
      <p:nvGrpSpPr>
        <p:cNvPr id="62" name="Shape 62"/>
        <p:cNvGrpSpPr/>
        <p:nvPr/>
      </p:nvGrpSpPr>
      <p:grpSpPr>
        <a:xfrm>
          <a:off x="0" y="0"/>
          <a:ext cx="0" cy="0"/>
          <a:chOff x="0" y="0"/>
          <a:chExt cx="0" cy="0"/>
        </a:xfrm>
      </p:grpSpPr>
      <p:sp>
        <p:nvSpPr>
          <p:cNvPr id="63" name="Google Shape;63;p27"/>
          <p:cNvSpPr txBox="1"/>
          <p:nvPr>
            <p:ph type="title"/>
          </p:nvPr>
        </p:nvSpPr>
        <p:spPr>
          <a:xfrm>
            <a:off x="370580" y="244355"/>
            <a:ext cx="11525246"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400"/>
              <a:buFont typeface="IBM Plex Sans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7"/>
          <p:cNvSpPr txBox="1"/>
          <p:nvPr>
            <p:ph idx="11" type="ftr"/>
          </p:nvPr>
        </p:nvSpPr>
        <p:spPr>
          <a:xfrm>
            <a:off x="1659118" y="6356350"/>
            <a:ext cx="94927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2" type="sldNum"/>
          </p:nvPr>
        </p:nvSpPr>
        <p:spPr>
          <a:xfrm>
            <a:off x="11232193" y="6356350"/>
            <a:ext cx="6636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27"/>
          <p:cNvSpPr/>
          <p:nvPr>
            <p:ph idx="2" type="pic"/>
          </p:nvPr>
        </p:nvSpPr>
        <p:spPr>
          <a:xfrm>
            <a:off x="1047964" y="1713203"/>
            <a:ext cx="1252537" cy="1252537"/>
          </a:xfrm>
          <a:prstGeom prst="ellipse">
            <a:avLst/>
          </a:prstGeom>
          <a:noFill/>
          <a:ln cap="flat" cmpd="sng" w="9525">
            <a:solidFill>
              <a:srgbClr val="BFBFBF"/>
            </a:solidFill>
            <a:prstDash val="solid"/>
            <a:round/>
            <a:headEnd len="sm" w="sm" type="none"/>
            <a:tailEnd len="sm" w="sm" type="none"/>
          </a:ln>
        </p:spPr>
      </p:sp>
      <p:sp>
        <p:nvSpPr>
          <p:cNvPr id="67" name="Google Shape;67;p27"/>
          <p:cNvSpPr txBox="1"/>
          <p:nvPr>
            <p:ph idx="1" type="body"/>
          </p:nvPr>
        </p:nvSpPr>
        <p:spPr>
          <a:xfrm>
            <a:off x="370580" y="3101975"/>
            <a:ext cx="2597085" cy="327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b="1" sz="1400"/>
            </a:lvl1pPr>
            <a:lvl2pPr indent="-228600" lvl="1" marL="914400" algn="ctr">
              <a:lnSpc>
                <a:spcPct val="90000"/>
              </a:lnSpc>
              <a:spcBef>
                <a:spcPts val="500"/>
              </a:spcBef>
              <a:spcAft>
                <a:spcPts val="0"/>
              </a:spcAft>
              <a:buClr>
                <a:schemeClr val="dk1"/>
              </a:buClr>
              <a:buSzPts val="1400"/>
              <a:buNone/>
              <a:defRPr b="1" sz="1400"/>
            </a:lvl2pPr>
            <a:lvl3pPr indent="-228600" lvl="2" marL="1371600" algn="ctr">
              <a:lnSpc>
                <a:spcPct val="90000"/>
              </a:lnSpc>
              <a:spcBef>
                <a:spcPts val="500"/>
              </a:spcBef>
              <a:spcAft>
                <a:spcPts val="0"/>
              </a:spcAft>
              <a:buClr>
                <a:schemeClr val="dk1"/>
              </a:buClr>
              <a:buSzPts val="1400"/>
              <a:buNone/>
              <a:defRPr b="1" sz="1400"/>
            </a:lvl3pPr>
            <a:lvl4pPr indent="-228600" lvl="3" marL="1828800" algn="ctr">
              <a:lnSpc>
                <a:spcPct val="90000"/>
              </a:lnSpc>
              <a:spcBef>
                <a:spcPts val="500"/>
              </a:spcBef>
              <a:spcAft>
                <a:spcPts val="0"/>
              </a:spcAft>
              <a:buClr>
                <a:schemeClr val="dk1"/>
              </a:buClr>
              <a:buSzPts val="1400"/>
              <a:buNone/>
              <a:defRPr b="1" sz="1400"/>
            </a:lvl4pPr>
            <a:lvl5pPr indent="-228600" lvl="4" marL="2286000" algn="ctr">
              <a:lnSpc>
                <a:spcPct val="90000"/>
              </a:lnSpc>
              <a:spcBef>
                <a:spcPts val="500"/>
              </a:spcBef>
              <a:spcAft>
                <a:spcPts val="0"/>
              </a:spcAft>
              <a:buClr>
                <a:schemeClr val="dk1"/>
              </a:buClr>
              <a:buSzPts val="1400"/>
              <a:buNone/>
              <a:defRPr b="1"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7"/>
          <p:cNvSpPr/>
          <p:nvPr>
            <p:ph idx="3" type="pic"/>
          </p:nvPr>
        </p:nvSpPr>
        <p:spPr>
          <a:xfrm>
            <a:off x="4025195" y="1713203"/>
            <a:ext cx="1252537" cy="1252537"/>
          </a:xfrm>
          <a:prstGeom prst="ellipse">
            <a:avLst/>
          </a:prstGeom>
          <a:noFill/>
          <a:ln cap="flat" cmpd="sng" w="9525">
            <a:solidFill>
              <a:srgbClr val="BFBFBF"/>
            </a:solidFill>
            <a:prstDash val="solid"/>
            <a:round/>
            <a:headEnd len="sm" w="sm" type="none"/>
            <a:tailEnd len="sm" w="sm" type="none"/>
          </a:ln>
        </p:spPr>
      </p:sp>
      <p:sp>
        <p:nvSpPr>
          <p:cNvPr id="69" name="Google Shape;69;p27"/>
          <p:cNvSpPr txBox="1"/>
          <p:nvPr>
            <p:ph idx="4" type="body"/>
          </p:nvPr>
        </p:nvSpPr>
        <p:spPr>
          <a:xfrm>
            <a:off x="3352920" y="3101975"/>
            <a:ext cx="2597085" cy="327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b="1" sz="1400"/>
            </a:lvl1pPr>
            <a:lvl2pPr indent="-228600" lvl="1" marL="914400" algn="ctr">
              <a:lnSpc>
                <a:spcPct val="90000"/>
              </a:lnSpc>
              <a:spcBef>
                <a:spcPts val="500"/>
              </a:spcBef>
              <a:spcAft>
                <a:spcPts val="0"/>
              </a:spcAft>
              <a:buClr>
                <a:schemeClr val="dk1"/>
              </a:buClr>
              <a:buSzPts val="1400"/>
              <a:buNone/>
              <a:defRPr b="1" sz="1400"/>
            </a:lvl2pPr>
            <a:lvl3pPr indent="-228600" lvl="2" marL="1371600" algn="ctr">
              <a:lnSpc>
                <a:spcPct val="90000"/>
              </a:lnSpc>
              <a:spcBef>
                <a:spcPts val="500"/>
              </a:spcBef>
              <a:spcAft>
                <a:spcPts val="0"/>
              </a:spcAft>
              <a:buClr>
                <a:schemeClr val="dk1"/>
              </a:buClr>
              <a:buSzPts val="1400"/>
              <a:buNone/>
              <a:defRPr b="1" sz="1400"/>
            </a:lvl3pPr>
            <a:lvl4pPr indent="-228600" lvl="3" marL="1828800" algn="ctr">
              <a:lnSpc>
                <a:spcPct val="90000"/>
              </a:lnSpc>
              <a:spcBef>
                <a:spcPts val="500"/>
              </a:spcBef>
              <a:spcAft>
                <a:spcPts val="0"/>
              </a:spcAft>
              <a:buClr>
                <a:schemeClr val="dk1"/>
              </a:buClr>
              <a:buSzPts val="1400"/>
              <a:buNone/>
              <a:defRPr b="1" sz="1400"/>
            </a:lvl4pPr>
            <a:lvl5pPr indent="-228600" lvl="4" marL="2286000" algn="ctr">
              <a:lnSpc>
                <a:spcPct val="90000"/>
              </a:lnSpc>
              <a:spcBef>
                <a:spcPts val="500"/>
              </a:spcBef>
              <a:spcAft>
                <a:spcPts val="0"/>
              </a:spcAft>
              <a:buClr>
                <a:schemeClr val="dk1"/>
              </a:buClr>
              <a:buSzPts val="1400"/>
              <a:buNone/>
              <a:defRPr b="1"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7"/>
          <p:cNvSpPr/>
          <p:nvPr>
            <p:ph idx="5" type="pic"/>
          </p:nvPr>
        </p:nvSpPr>
        <p:spPr>
          <a:xfrm>
            <a:off x="7002426" y="1713203"/>
            <a:ext cx="1252537" cy="1252537"/>
          </a:xfrm>
          <a:prstGeom prst="ellipse">
            <a:avLst/>
          </a:prstGeom>
          <a:noFill/>
          <a:ln cap="flat" cmpd="sng" w="9525">
            <a:solidFill>
              <a:srgbClr val="BFBFBF"/>
            </a:solidFill>
            <a:prstDash val="solid"/>
            <a:round/>
            <a:headEnd len="sm" w="sm" type="none"/>
            <a:tailEnd len="sm" w="sm" type="none"/>
          </a:ln>
        </p:spPr>
      </p:sp>
      <p:sp>
        <p:nvSpPr>
          <p:cNvPr id="71" name="Google Shape;71;p27"/>
          <p:cNvSpPr txBox="1"/>
          <p:nvPr>
            <p:ph idx="6" type="body"/>
          </p:nvPr>
        </p:nvSpPr>
        <p:spPr>
          <a:xfrm>
            <a:off x="6335260" y="3101975"/>
            <a:ext cx="2594368" cy="327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b="1" sz="1400"/>
            </a:lvl1pPr>
            <a:lvl2pPr indent="-228600" lvl="1" marL="914400" algn="ctr">
              <a:lnSpc>
                <a:spcPct val="90000"/>
              </a:lnSpc>
              <a:spcBef>
                <a:spcPts val="500"/>
              </a:spcBef>
              <a:spcAft>
                <a:spcPts val="0"/>
              </a:spcAft>
              <a:buClr>
                <a:schemeClr val="dk1"/>
              </a:buClr>
              <a:buSzPts val="1400"/>
              <a:buNone/>
              <a:defRPr b="1" sz="1400"/>
            </a:lvl2pPr>
            <a:lvl3pPr indent="-228600" lvl="2" marL="1371600" algn="ctr">
              <a:lnSpc>
                <a:spcPct val="90000"/>
              </a:lnSpc>
              <a:spcBef>
                <a:spcPts val="500"/>
              </a:spcBef>
              <a:spcAft>
                <a:spcPts val="0"/>
              </a:spcAft>
              <a:buClr>
                <a:schemeClr val="dk1"/>
              </a:buClr>
              <a:buSzPts val="1400"/>
              <a:buNone/>
              <a:defRPr b="1" sz="1400"/>
            </a:lvl3pPr>
            <a:lvl4pPr indent="-228600" lvl="3" marL="1828800" algn="ctr">
              <a:lnSpc>
                <a:spcPct val="90000"/>
              </a:lnSpc>
              <a:spcBef>
                <a:spcPts val="500"/>
              </a:spcBef>
              <a:spcAft>
                <a:spcPts val="0"/>
              </a:spcAft>
              <a:buClr>
                <a:schemeClr val="dk1"/>
              </a:buClr>
              <a:buSzPts val="1400"/>
              <a:buNone/>
              <a:defRPr b="1" sz="1400"/>
            </a:lvl4pPr>
            <a:lvl5pPr indent="-228600" lvl="4" marL="2286000" algn="ctr">
              <a:lnSpc>
                <a:spcPct val="90000"/>
              </a:lnSpc>
              <a:spcBef>
                <a:spcPts val="500"/>
              </a:spcBef>
              <a:spcAft>
                <a:spcPts val="0"/>
              </a:spcAft>
              <a:buClr>
                <a:schemeClr val="dk1"/>
              </a:buClr>
              <a:buSzPts val="1400"/>
              <a:buNone/>
              <a:defRPr b="1"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7"/>
          <p:cNvSpPr/>
          <p:nvPr>
            <p:ph idx="7" type="pic"/>
          </p:nvPr>
        </p:nvSpPr>
        <p:spPr>
          <a:xfrm>
            <a:off x="9979656" y="1713203"/>
            <a:ext cx="1252537" cy="1252537"/>
          </a:xfrm>
          <a:prstGeom prst="ellipse">
            <a:avLst/>
          </a:prstGeom>
          <a:noFill/>
          <a:ln cap="flat" cmpd="sng" w="9525">
            <a:solidFill>
              <a:srgbClr val="BFBFBF"/>
            </a:solidFill>
            <a:prstDash val="solid"/>
            <a:round/>
            <a:headEnd len="sm" w="sm" type="none"/>
            <a:tailEnd len="sm" w="sm" type="none"/>
          </a:ln>
        </p:spPr>
      </p:sp>
      <p:sp>
        <p:nvSpPr>
          <p:cNvPr id="73" name="Google Shape;73;p27"/>
          <p:cNvSpPr txBox="1"/>
          <p:nvPr>
            <p:ph idx="8" type="body"/>
          </p:nvPr>
        </p:nvSpPr>
        <p:spPr>
          <a:xfrm>
            <a:off x="9314883" y="3101975"/>
            <a:ext cx="2594368" cy="327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400"/>
              <a:buNone/>
              <a:defRPr b="1" sz="1400"/>
            </a:lvl1pPr>
            <a:lvl2pPr indent="-228600" lvl="1" marL="914400" algn="ctr">
              <a:lnSpc>
                <a:spcPct val="90000"/>
              </a:lnSpc>
              <a:spcBef>
                <a:spcPts val="500"/>
              </a:spcBef>
              <a:spcAft>
                <a:spcPts val="0"/>
              </a:spcAft>
              <a:buClr>
                <a:schemeClr val="dk1"/>
              </a:buClr>
              <a:buSzPts val="1400"/>
              <a:buNone/>
              <a:defRPr b="1" sz="1400"/>
            </a:lvl2pPr>
            <a:lvl3pPr indent="-228600" lvl="2" marL="1371600" algn="ctr">
              <a:lnSpc>
                <a:spcPct val="90000"/>
              </a:lnSpc>
              <a:spcBef>
                <a:spcPts val="500"/>
              </a:spcBef>
              <a:spcAft>
                <a:spcPts val="0"/>
              </a:spcAft>
              <a:buClr>
                <a:schemeClr val="dk1"/>
              </a:buClr>
              <a:buSzPts val="1400"/>
              <a:buNone/>
              <a:defRPr b="1" sz="1400"/>
            </a:lvl3pPr>
            <a:lvl4pPr indent="-228600" lvl="3" marL="1828800" algn="ctr">
              <a:lnSpc>
                <a:spcPct val="90000"/>
              </a:lnSpc>
              <a:spcBef>
                <a:spcPts val="500"/>
              </a:spcBef>
              <a:spcAft>
                <a:spcPts val="0"/>
              </a:spcAft>
              <a:buClr>
                <a:schemeClr val="dk1"/>
              </a:buClr>
              <a:buSzPts val="1400"/>
              <a:buNone/>
              <a:defRPr b="1" sz="1400"/>
            </a:lvl4pPr>
            <a:lvl5pPr indent="-228600" lvl="4" marL="2286000" algn="ctr">
              <a:lnSpc>
                <a:spcPct val="90000"/>
              </a:lnSpc>
              <a:spcBef>
                <a:spcPts val="500"/>
              </a:spcBef>
              <a:spcAft>
                <a:spcPts val="0"/>
              </a:spcAft>
              <a:buClr>
                <a:schemeClr val="dk1"/>
              </a:buClr>
              <a:buSzPts val="1400"/>
              <a:buNone/>
              <a:defRPr b="1"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PSR logo" id="74" name="Google Shape;74;p27"/>
          <p:cNvPicPr preferRelativeResize="0"/>
          <p:nvPr/>
        </p:nvPicPr>
        <p:blipFill rotWithShape="1">
          <a:blip r:embed="rId2">
            <a:alphaModFix/>
          </a:blip>
          <a:srcRect b="0" l="0" r="0" t="0"/>
          <a:stretch/>
        </p:blipFill>
        <p:spPr>
          <a:xfrm>
            <a:off x="370580" y="6405469"/>
            <a:ext cx="1207698" cy="254162"/>
          </a:xfrm>
          <a:prstGeom prst="rect">
            <a:avLst/>
          </a:prstGeom>
          <a:noFill/>
          <a:ln>
            <a:noFill/>
          </a:ln>
        </p:spPr>
      </p:pic>
      <p:sp>
        <p:nvSpPr>
          <p:cNvPr id="75" name="Google Shape;75;p27"/>
          <p:cNvSpPr txBox="1"/>
          <p:nvPr>
            <p:ph idx="9" type="body"/>
          </p:nvPr>
        </p:nvSpPr>
        <p:spPr>
          <a:xfrm>
            <a:off x="369888" y="3629025"/>
            <a:ext cx="2597150" cy="2403475"/>
          </a:xfrm>
          <a:prstGeom prst="rect">
            <a:avLst/>
          </a:prstGeom>
          <a:gradFill>
            <a:gsLst>
              <a:gs pos="0">
                <a:srgbClr val="D5D5D5"/>
              </a:gs>
              <a:gs pos="100000">
                <a:schemeClr val="lt1"/>
              </a:gs>
            </a:gsLst>
            <a:lin ang="13500000" scaled="0"/>
          </a:gra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vl1pPr>
            <a:lvl2pPr indent="-228600" lvl="1" marL="914400" algn="ctr">
              <a:lnSpc>
                <a:spcPct val="90000"/>
              </a:lnSpc>
              <a:spcBef>
                <a:spcPts val="500"/>
              </a:spcBef>
              <a:spcAft>
                <a:spcPts val="0"/>
              </a:spcAft>
              <a:buClr>
                <a:schemeClr val="dk1"/>
              </a:buClr>
              <a:buSzPts val="1400"/>
              <a:buNone/>
              <a:defRPr sz="1400"/>
            </a:lvl2pPr>
            <a:lvl3pPr indent="-228600" lvl="2" marL="1371600" algn="ctr">
              <a:lnSpc>
                <a:spcPct val="90000"/>
              </a:lnSpc>
              <a:spcBef>
                <a:spcPts val="500"/>
              </a:spcBef>
              <a:spcAft>
                <a:spcPts val="0"/>
              </a:spcAft>
              <a:buClr>
                <a:schemeClr val="dk1"/>
              </a:buClr>
              <a:buSzPts val="1400"/>
              <a:buNone/>
              <a:defRPr sz="1400"/>
            </a:lvl3pPr>
            <a:lvl4pPr indent="-228600" lvl="3" marL="1828800" algn="ctr">
              <a:lnSpc>
                <a:spcPct val="90000"/>
              </a:lnSpc>
              <a:spcBef>
                <a:spcPts val="500"/>
              </a:spcBef>
              <a:spcAft>
                <a:spcPts val="0"/>
              </a:spcAft>
              <a:buClr>
                <a:schemeClr val="dk1"/>
              </a:buClr>
              <a:buSzPts val="1400"/>
              <a:buNone/>
              <a:defRPr sz="1400"/>
            </a:lvl4pPr>
            <a:lvl5pPr indent="-228600" lvl="4" marL="2286000" algn="ctr">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7"/>
          <p:cNvSpPr txBox="1"/>
          <p:nvPr>
            <p:ph idx="13" type="body"/>
          </p:nvPr>
        </p:nvSpPr>
        <p:spPr>
          <a:xfrm>
            <a:off x="3352855" y="3629024"/>
            <a:ext cx="2597150" cy="2403475"/>
          </a:xfrm>
          <a:prstGeom prst="rect">
            <a:avLst/>
          </a:prstGeom>
          <a:gradFill>
            <a:gsLst>
              <a:gs pos="0">
                <a:srgbClr val="D5D5D5"/>
              </a:gs>
              <a:gs pos="100000">
                <a:schemeClr val="lt1"/>
              </a:gs>
            </a:gsLst>
            <a:lin ang="13500000" scaled="0"/>
          </a:gra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vl1pPr>
            <a:lvl2pPr indent="-228600" lvl="1" marL="914400" algn="ctr">
              <a:lnSpc>
                <a:spcPct val="90000"/>
              </a:lnSpc>
              <a:spcBef>
                <a:spcPts val="500"/>
              </a:spcBef>
              <a:spcAft>
                <a:spcPts val="0"/>
              </a:spcAft>
              <a:buClr>
                <a:schemeClr val="dk1"/>
              </a:buClr>
              <a:buSzPts val="1400"/>
              <a:buNone/>
              <a:defRPr sz="1400"/>
            </a:lvl2pPr>
            <a:lvl3pPr indent="-228600" lvl="2" marL="1371600" algn="ctr">
              <a:lnSpc>
                <a:spcPct val="90000"/>
              </a:lnSpc>
              <a:spcBef>
                <a:spcPts val="500"/>
              </a:spcBef>
              <a:spcAft>
                <a:spcPts val="0"/>
              </a:spcAft>
              <a:buClr>
                <a:schemeClr val="dk1"/>
              </a:buClr>
              <a:buSzPts val="1400"/>
              <a:buNone/>
              <a:defRPr sz="1400"/>
            </a:lvl3pPr>
            <a:lvl4pPr indent="-228600" lvl="3" marL="1828800" algn="ctr">
              <a:lnSpc>
                <a:spcPct val="90000"/>
              </a:lnSpc>
              <a:spcBef>
                <a:spcPts val="500"/>
              </a:spcBef>
              <a:spcAft>
                <a:spcPts val="0"/>
              </a:spcAft>
              <a:buClr>
                <a:schemeClr val="dk1"/>
              </a:buClr>
              <a:buSzPts val="1400"/>
              <a:buNone/>
              <a:defRPr sz="1400"/>
            </a:lvl4pPr>
            <a:lvl5pPr indent="-228600" lvl="4" marL="2286000" algn="ctr">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4" type="body"/>
          </p:nvPr>
        </p:nvSpPr>
        <p:spPr>
          <a:xfrm>
            <a:off x="6330119" y="3629024"/>
            <a:ext cx="2597150" cy="2403475"/>
          </a:xfrm>
          <a:prstGeom prst="rect">
            <a:avLst/>
          </a:prstGeom>
          <a:gradFill>
            <a:gsLst>
              <a:gs pos="0">
                <a:srgbClr val="D5D5D5"/>
              </a:gs>
              <a:gs pos="100000">
                <a:schemeClr val="lt1"/>
              </a:gs>
            </a:gsLst>
            <a:lin ang="13500000" scaled="0"/>
          </a:gra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vl1pPr>
            <a:lvl2pPr indent="-228600" lvl="1" marL="914400" algn="ctr">
              <a:lnSpc>
                <a:spcPct val="90000"/>
              </a:lnSpc>
              <a:spcBef>
                <a:spcPts val="500"/>
              </a:spcBef>
              <a:spcAft>
                <a:spcPts val="0"/>
              </a:spcAft>
              <a:buClr>
                <a:schemeClr val="dk1"/>
              </a:buClr>
              <a:buSzPts val="1400"/>
              <a:buNone/>
              <a:defRPr sz="1400"/>
            </a:lvl2pPr>
            <a:lvl3pPr indent="-228600" lvl="2" marL="1371600" algn="ctr">
              <a:lnSpc>
                <a:spcPct val="90000"/>
              </a:lnSpc>
              <a:spcBef>
                <a:spcPts val="500"/>
              </a:spcBef>
              <a:spcAft>
                <a:spcPts val="0"/>
              </a:spcAft>
              <a:buClr>
                <a:schemeClr val="dk1"/>
              </a:buClr>
              <a:buSzPts val="1400"/>
              <a:buNone/>
              <a:defRPr sz="1400"/>
            </a:lvl3pPr>
            <a:lvl4pPr indent="-228600" lvl="3" marL="1828800" algn="ctr">
              <a:lnSpc>
                <a:spcPct val="90000"/>
              </a:lnSpc>
              <a:spcBef>
                <a:spcPts val="500"/>
              </a:spcBef>
              <a:spcAft>
                <a:spcPts val="0"/>
              </a:spcAft>
              <a:buClr>
                <a:schemeClr val="dk1"/>
              </a:buClr>
              <a:buSzPts val="1400"/>
              <a:buNone/>
              <a:defRPr sz="1400"/>
            </a:lvl4pPr>
            <a:lvl5pPr indent="-228600" lvl="4" marL="2286000" algn="ctr">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7"/>
          <p:cNvSpPr txBox="1"/>
          <p:nvPr>
            <p:ph idx="15" type="body"/>
          </p:nvPr>
        </p:nvSpPr>
        <p:spPr>
          <a:xfrm>
            <a:off x="9314883" y="3629024"/>
            <a:ext cx="2597150" cy="2403475"/>
          </a:xfrm>
          <a:prstGeom prst="rect">
            <a:avLst/>
          </a:prstGeom>
          <a:gradFill>
            <a:gsLst>
              <a:gs pos="0">
                <a:srgbClr val="D5D5D5"/>
              </a:gs>
              <a:gs pos="100000">
                <a:schemeClr val="lt1"/>
              </a:gs>
            </a:gsLst>
            <a:lin ang="13500000" scaled="0"/>
          </a:grad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400"/>
              <a:buNone/>
              <a:defRPr sz="1400"/>
            </a:lvl1pPr>
            <a:lvl2pPr indent="-228600" lvl="1" marL="914400" algn="ctr">
              <a:lnSpc>
                <a:spcPct val="90000"/>
              </a:lnSpc>
              <a:spcBef>
                <a:spcPts val="500"/>
              </a:spcBef>
              <a:spcAft>
                <a:spcPts val="0"/>
              </a:spcAft>
              <a:buClr>
                <a:schemeClr val="dk1"/>
              </a:buClr>
              <a:buSzPts val="1400"/>
              <a:buNone/>
              <a:defRPr sz="1400"/>
            </a:lvl2pPr>
            <a:lvl3pPr indent="-228600" lvl="2" marL="1371600" algn="ctr">
              <a:lnSpc>
                <a:spcPct val="90000"/>
              </a:lnSpc>
              <a:spcBef>
                <a:spcPts val="500"/>
              </a:spcBef>
              <a:spcAft>
                <a:spcPts val="0"/>
              </a:spcAft>
              <a:buClr>
                <a:schemeClr val="dk1"/>
              </a:buClr>
              <a:buSzPts val="1400"/>
              <a:buNone/>
              <a:defRPr sz="1400"/>
            </a:lvl3pPr>
            <a:lvl4pPr indent="-228600" lvl="3" marL="1828800" algn="ctr">
              <a:lnSpc>
                <a:spcPct val="90000"/>
              </a:lnSpc>
              <a:spcBef>
                <a:spcPts val="500"/>
              </a:spcBef>
              <a:spcAft>
                <a:spcPts val="0"/>
              </a:spcAft>
              <a:buClr>
                <a:schemeClr val="dk1"/>
              </a:buClr>
              <a:buSzPts val="1400"/>
              <a:buNone/>
              <a:defRPr sz="1400"/>
            </a:lvl4pPr>
            <a:lvl5pPr indent="-228600" lvl="4" marL="2286000" algn="ctr">
              <a:lnSpc>
                <a:spcPct val="90000"/>
              </a:lnSpc>
              <a:spcBef>
                <a:spcPts val="500"/>
              </a:spcBef>
              <a:spcAft>
                <a:spcPts val="0"/>
              </a:spcAft>
              <a:buClr>
                <a:schemeClr val="dk1"/>
              </a:buClr>
              <a:buSzPts val="1400"/>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IBM Plex Sans SemiBold"/>
              <a:buNone/>
              <a:defRPr b="1" i="0" sz="4400" u="none" cap="none" strike="noStrike">
                <a:solidFill>
                  <a:schemeClr val="dk1"/>
                </a:solidFill>
                <a:latin typeface="IBM Plex Sans SemiBold"/>
                <a:ea typeface="IBM Plex Sans SemiBold"/>
                <a:cs typeface="IBM Plex Sans SemiBold"/>
                <a:sym typeface="IBM Plex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577970" y="1682151"/>
            <a:ext cx="11317856" cy="456337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tkinson Hyperlegible"/>
                <a:ea typeface="Atkinson Hyperlegible"/>
                <a:cs typeface="Atkinson Hyperlegible"/>
                <a:sym typeface="Atkinson Hyperlegibl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tkinson Hyperlegible"/>
                <a:ea typeface="Atkinson Hyperlegible"/>
                <a:cs typeface="Atkinson Hyperlegible"/>
                <a:sym typeface="Atkinson Hyperlegibl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tkinson Hyperlegible"/>
                <a:ea typeface="Atkinson Hyperlegible"/>
                <a:cs typeface="Atkinson Hyperlegible"/>
                <a:sym typeface="Atkinson Hyperlegibl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tkinson Hyperlegible"/>
                <a:ea typeface="Atkinson Hyperlegible"/>
                <a:cs typeface="Atkinson Hyperlegible"/>
                <a:sym typeface="Atkinson Hyperlegibl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7F7F7F"/>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1pPr>
            <a:lvl2pPr indent="0" lvl="1"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2pPr>
            <a:lvl3pPr indent="0" lvl="2"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3pPr>
            <a:lvl4pPr indent="0" lvl="3"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4pPr>
            <a:lvl5pPr indent="0" lvl="4"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5pPr>
            <a:lvl6pPr indent="0" lvl="5"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6pPr>
            <a:lvl7pPr indent="0" lvl="6"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7pPr>
            <a:lvl8pPr indent="0" lvl="7"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8pPr>
            <a:lvl9pPr indent="0" lvl="8" marL="0" marR="0" rtl="0" algn="r">
              <a:spcBef>
                <a:spcPts val="0"/>
              </a:spcBef>
              <a:buNone/>
              <a:defRPr b="0" i="0" sz="1000" u="none" cap="none" strike="noStrike">
                <a:solidFill>
                  <a:srgbClr val="7F7F7F"/>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8"/>
          <p:cNvSpPr/>
          <p:nvPr/>
        </p:nvSpPr>
        <p:spPr>
          <a:xfrm>
            <a:off x="0" y="0"/>
            <a:ext cx="362309" cy="6858000"/>
          </a:xfrm>
          <a:prstGeom prst="rect">
            <a:avLst/>
          </a:prstGeom>
          <a:gradFill>
            <a:gsLst>
              <a:gs pos="0">
                <a:srgbClr val="00309B"/>
              </a:gs>
              <a:gs pos="50000">
                <a:srgbClr val="0046DF"/>
              </a:gs>
              <a:gs pos="100000">
                <a:srgbClr val="0054FF"/>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CPSR logo" id="15" name="Google Shape;15;p18"/>
          <p:cNvPicPr preferRelativeResize="0"/>
          <p:nvPr/>
        </p:nvPicPr>
        <p:blipFill rotWithShape="1">
          <a:blip r:embed="rId1">
            <a:alphaModFix/>
          </a:blip>
          <a:srcRect b="0" l="0" r="0" t="0"/>
          <a:stretch/>
        </p:blipFill>
        <p:spPr>
          <a:xfrm>
            <a:off x="577970" y="6405469"/>
            <a:ext cx="1207698" cy="2541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
          <p:cNvPicPr preferRelativeResize="0"/>
          <p:nvPr>
            <p:ph idx="2" type="pic"/>
          </p:nvPr>
        </p:nvPicPr>
        <p:blipFill rotWithShape="1">
          <a:blip r:embed="rId3">
            <a:alphaModFix/>
          </a:blip>
          <a:srcRect b="27439" l="0" r="0" t="40094"/>
          <a:stretch/>
        </p:blipFill>
        <p:spPr>
          <a:xfrm>
            <a:off x="0" y="0"/>
            <a:ext cx="12191999" cy="2639505"/>
          </a:xfrm>
          <a:prstGeom prst="rect">
            <a:avLst/>
          </a:prstGeom>
          <a:solidFill>
            <a:schemeClr val="lt1"/>
          </a:solidFill>
          <a:ln>
            <a:noFill/>
          </a:ln>
        </p:spPr>
      </p:pic>
      <p:sp>
        <p:nvSpPr>
          <p:cNvPr id="126" name="Google Shape;126;p1"/>
          <p:cNvSpPr txBox="1"/>
          <p:nvPr>
            <p:ph type="ctrTitle"/>
          </p:nvPr>
        </p:nvSpPr>
        <p:spPr>
          <a:xfrm>
            <a:off x="238124" y="3285536"/>
            <a:ext cx="11715750" cy="264893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600"/>
              <a:buFont typeface="IBM Plex Sans SemiBold"/>
              <a:buNone/>
            </a:pPr>
            <a:r>
              <a:rPr lang="en-US" sz="5600"/>
              <a:t>Your Guide to the</a:t>
            </a:r>
            <a:br>
              <a:rPr lang="en-US" sz="5600"/>
            </a:br>
            <a:r>
              <a:rPr lang="en-US" sz="5600"/>
              <a:t>ICPSR Summer Program </a:t>
            </a:r>
            <a:br>
              <a:rPr lang="en-US" sz="5600"/>
            </a:br>
            <a:r>
              <a:rPr lang="en-US" sz="4200"/>
              <a:t>Unlocking the World of Data Science and Quantitative Methods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212" name="Google Shape;212;p10"/>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wo participants sitting at a table and looking at a presentation in class." id="213" name="Google Shape;213;p10"/>
          <p:cNvPicPr preferRelativeResize="0"/>
          <p:nvPr/>
        </p:nvPicPr>
        <p:blipFill rotWithShape="1">
          <a:blip r:embed="rId3">
            <a:alphaModFix/>
          </a:blip>
          <a:srcRect b="8624" l="7790" r="12453" t="0"/>
          <a:stretch/>
        </p:blipFill>
        <p:spPr>
          <a:xfrm>
            <a:off x="6919274" y="1680743"/>
            <a:ext cx="5272726" cy="4029073"/>
          </a:xfrm>
          <a:prstGeom prst="rect">
            <a:avLst/>
          </a:prstGeom>
          <a:noFill/>
          <a:ln>
            <a:noFill/>
          </a:ln>
        </p:spPr>
      </p:pic>
      <p:sp>
        <p:nvSpPr>
          <p:cNvPr id="214" name="Google Shape;214;p10"/>
          <p:cNvSpPr txBox="1"/>
          <p:nvPr>
            <p:ph idx="1" type="body"/>
          </p:nvPr>
        </p:nvSpPr>
        <p:spPr>
          <a:xfrm>
            <a:off x="577970" y="1682151"/>
            <a:ext cx="6055059" cy="456337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Typical dates:</a:t>
            </a:r>
            <a:endParaRPr/>
          </a:p>
          <a:p>
            <a:pPr indent="-228600" lvl="1" marL="685800" rtl="0" algn="l">
              <a:lnSpc>
                <a:spcPct val="90000"/>
              </a:lnSpc>
              <a:spcBef>
                <a:spcPts val="500"/>
              </a:spcBef>
              <a:spcAft>
                <a:spcPts val="0"/>
              </a:spcAft>
              <a:buClr>
                <a:schemeClr val="dk1"/>
              </a:buClr>
              <a:buSzPts val="2400"/>
              <a:buChar char="•"/>
            </a:pPr>
            <a:r>
              <a:rPr lang="en-US"/>
              <a:t>First Session: early June – early July</a:t>
            </a:r>
            <a:endParaRPr/>
          </a:p>
          <a:p>
            <a:pPr indent="-228600" lvl="1" marL="685800" rtl="0" algn="l">
              <a:lnSpc>
                <a:spcPct val="90000"/>
              </a:lnSpc>
              <a:spcBef>
                <a:spcPts val="500"/>
              </a:spcBef>
              <a:spcAft>
                <a:spcPts val="0"/>
              </a:spcAft>
              <a:buClr>
                <a:schemeClr val="dk1"/>
              </a:buClr>
              <a:buSzPts val="2400"/>
              <a:buChar char="•"/>
            </a:pPr>
            <a:r>
              <a:rPr lang="en-US"/>
              <a:t>Second Session: early July – early August</a:t>
            </a:r>
            <a:endParaRPr/>
          </a:p>
          <a:p>
            <a:pPr indent="-228600" lvl="0" marL="228600" rtl="0" algn="l">
              <a:lnSpc>
                <a:spcPct val="90000"/>
              </a:lnSpc>
              <a:spcBef>
                <a:spcPts val="1000"/>
              </a:spcBef>
              <a:spcAft>
                <a:spcPts val="0"/>
              </a:spcAft>
              <a:buClr>
                <a:schemeClr val="dk1"/>
              </a:buClr>
              <a:buSzPts val="2800"/>
              <a:buChar char="•"/>
            </a:pPr>
            <a:r>
              <a:rPr lang="en-US"/>
              <a:t>Each session includes about 14 methods </a:t>
            </a:r>
            <a:r>
              <a:rPr b="1" lang="en-US"/>
              <a:t>Courses</a:t>
            </a:r>
            <a:r>
              <a:rPr lang="en-US"/>
              <a:t> + 5-7 math &amp; computing </a:t>
            </a:r>
            <a:r>
              <a:rPr b="1" lang="en-US"/>
              <a:t>Lectures</a:t>
            </a:r>
            <a:endParaRPr/>
          </a:p>
          <a:p>
            <a:pPr indent="-228600" lvl="0" marL="228600" rtl="0" algn="l">
              <a:lnSpc>
                <a:spcPct val="90000"/>
              </a:lnSpc>
              <a:spcBef>
                <a:spcPts val="1000"/>
              </a:spcBef>
              <a:spcAft>
                <a:spcPts val="0"/>
              </a:spcAft>
              <a:buClr>
                <a:schemeClr val="dk1"/>
              </a:buClr>
              <a:buSzPts val="2800"/>
              <a:buChar char="•"/>
            </a:pPr>
            <a:r>
              <a:rPr lang="en-US"/>
              <a:t>Introductory to advanced courses taught at the graduate level</a:t>
            </a:r>
            <a:endParaRPr/>
          </a:p>
          <a:p>
            <a:pPr indent="-228600" lvl="0" marL="228600" rtl="0" algn="l">
              <a:lnSpc>
                <a:spcPct val="90000"/>
              </a:lnSpc>
              <a:spcBef>
                <a:spcPts val="1000"/>
              </a:spcBef>
              <a:spcAft>
                <a:spcPts val="0"/>
              </a:spcAft>
              <a:buClr>
                <a:schemeClr val="dk1"/>
              </a:buClr>
              <a:buSzPts val="2800"/>
              <a:buChar char="•"/>
            </a:pPr>
            <a:r>
              <a:rPr lang="en-US"/>
              <a:t>Dual-mode format: In-person and/or online</a:t>
            </a:r>
            <a:endParaRPr/>
          </a:p>
        </p:txBody>
      </p:sp>
      <p:sp>
        <p:nvSpPr>
          <p:cNvPr id="215" name="Google Shape;215;p10"/>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General Sessions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222" name="Google Shape;222;p11"/>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ollage of four photos, including people sitting outside at picnic tables; participants looking at a laptop; a participant pointing at a notebook; and a Summer Program instructor talking." id="223" name="Google Shape;223;p11"/>
          <p:cNvPicPr preferRelativeResize="0"/>
          <p:nvPr/>
        </p:nvPicPr>
        <p:blipFill rotWithShape="1">
          <a:blip r:embed="rId3">
            <a:alphaModFix/>
          </a:blip>
          <a:srcRect b="0" l="0" r="0" t="0"/>
          <a:stretch/>
        </p:blipFill>
        <p:spPr>
          <a:xfrm>
            <a:off x="7229475" y="1141681"/>
            <a:ext cx="4962525" cy="4962525"/>
          </a:xfrm>
          <a:prstGeom prst="rect">
            <a:avLst/>
          </a:prstGeom>
          <a:noFill/>
          <a:ln>
            <a:noFill/>
          </a:ln>
        </p:spPr>
      </p:pic>
      <p:sp>
        <p:nvSpPr>
          <p:cNvPr id="224" name="Google Shape;224;p11"/>
          <p:cNvSpPr txBox="1"/>
          <p:nvPr>
            <p:ph idx="1" type="body"/>
          </p:nvPr>
        </p:nvSpPr>
        <p:spPr>
          <a:xfrm>
            <a:off x="577971" y="1682151"/>
            <a:ext cx="5518029" cy="417572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Daily office hours</a:t>
            </a:r>
            <a:endParaRPr/>
          </a:p>
          <a:p>
            <a:pPr indent="-228600" lvl="0" marL="228600" rtl="0" algn="l">
              <a:lnSpc>
                <a:spcPct val="90000"/>
              </a:lnSpc>
              <a:spcBef>
                <a:spcPts val="1000"/>
              </a:spcBef>
              <a:spcAft>
                <a:spcPts val="0"/>
              </a:spcAft>
              <a:buClr>
                <a:schemeClr val="dk1"/>
              </a:buClr>
              <a:buSzPts val="2800"/>
              <a:buChar char="•"/>
            </a:pPr>
            <a:r>
              <a:rPr lang="en-US"/>
              <a:t>Participants: Mostly grad students (MA &amp; PhD), with some advanced undergrads, post-docs, faculty, and practitioners</a:t>
            </a:r>
            <a:endParaRPr/>
          </a:p>
          <a:p>
            <a:pPr indent="-228600" lvl="0" marL="228600" rtl="0" algn="l">
              <a:lnSpc>
                <a:spcPct val="90000"/>
              </a:lnSpc>
              <a:spcBef>
                <a:spcPts val="1000"/>
              </a:spcBef>
              <a:spcAft>
                <a:spcPts val="0"/>
              </a:spcAft>
              <a:buClr>
                <a:schemeClr val="dk1"/>
              </a:buClr>
              <a:buSzPts val="2800"/>
              <a:buChar char="•"/>
            </a:pPr>
            <a:r>
              <a:rPr lang="en-US"/>
              <a:t>Participants from 40 countries and 30+ disciplines</a:t>
            </a:r>
            <a:endParaRPr/>
          </a:p>
          <a:p>
            <a:pPr indent="-228600" lvl="0" marL="228600" rtl="0" algn="l">
              <a:lnSpc>
                <a:spcPct val="90000"/>
              </a:lnSpc>
              <a:spcBef>
                <a:spcPts val="1000"/>
              </a:spcBef>
              <a:spcAft>
                <a:spcPts val="0"/>
              </a:spcAft>
              <a:buClr>
                <a:schemeClr val="dk1"/>
              </a:buClr>
              <a:buSzPts val="2800"/>
              <a:buChar char="•"/>
            </a:pPr>
            <a:r>
              <a:rPr lang="en-US"/>
              <a:t>On-campus housing often available</a:t>
            </a:r>
            <a:endParaRPr/>
          </a:p>
        </p:txBody>
      </p:sp>
      <p:sp>
        <p:nvSpPr>
          <p:cNvPr id="225" name="Google Shape;225;p11"/>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General Sessions (cont’d)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IBM Plex Sans SemiBold"/>
              <a:buNone/>
            </a:pPr>
            <a:r>
              <a:rPr lang="en-US"/>
              <a:t>Sample General Session Classes</a:t>
            </a:r>
            <a:endParaRPr/>
          </a:p>
        </p:txBody>
      </p:sp>
      <p:sp>
        <p:nvSpPr>
          <p:cNvPr id="232" name="Google Shape;232;p12"/>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Mathematics for Social Scientists, Introductory Review</a:t>
            </a:r>
            <a:endParaRPr/>
          </a:p>
          <a:p>
            <a:pPr indent="-228600" lvl="0" marL="228600" rtl="0" algn="l">
              <a:lnSpc>
                <a:spcPct val="90000"/>
              </a:lnSpc>
              <a:spcBef>
                <a:spcPts val="1000"/>
              </a:spcBef>
              <a:spcAft>
                <a:spcPts val="0"/>
              </a:spcAft>
              <a:buClr>
                <a:schemeClr val="dk1"/>
              </a:buClr>
              <a:buSzPts val="2800"/>
              <a:buChar char="•"/>
            </a:pPr>
            <a:r>
              <a:rPr lang="en-US"/>
              <a:t>Evaluating Model Robustness</a:t>
            </a:r>
            <a:endParaRPr/>
          </a:p>
          <a:p>
            <a:pPr indent="-228600" lvl="0" marL="228600" rtl="0" algn="l">
              <a:lnSpc>
                <a:spcPct val="90000"/>
              </a:lnSpc>
              <a:spcBef>
                <a:spcPts val="1000"/>
              </a:spcBef>
              <a:spcAft>
                <a:spcPts val="0"/>
              </a:spcAft>
              <a:buClr>
                <a:schemeClr val="dk1"/>
              </a:buClr>
              <a:buSzPts val="2800"/>
              <a:buChar char="•"/>
            </a:pPr>
            <a:r>
              <a:rPr lang="en-US"/>
              <a:t>Machine Learning</a:t>
            </a:r>
            <a:endParaRPr/>
          </a:p>
          <a:p>
            <a:pPr indent="-228600" lvl="0" marL="228600" rtl="0" algn="l">
              <a:lnSpc>
                <a:spcPct val="90000"/>
              </a:lnSpc>
              <a:spcBef>
                <a:spcPts val="1000"/>
              </a:spcBef>
              <a:spcAft>
                <a:spcPts val="0"/>
              </a:spcAft>
              <a:buClr>
                <a:schemeClr val="dk1"/>
              </a:buClr>
              <a:buSzPts val="2800"/>
              <a:buChar char="•"/>
            </a:pPr>
            <a:r>
              <a:rPr lang="en-US"/>
              <a:t>Categorical Data Analysis</a:t>
            </a:r>
            <a:endParaRPr/>
          </a:p>
          <a:p>
            <a:pPr indent="-228600" lvl="0" marL="228600" rtl="0" algn="l">
              <a:lnSpc>
                <a:spcPct val="90000"/>
              </a:lnSpc>
              <a:spcBef>
                <a:spcPts val="1000"/>
              </a:spcBef>
              <a:spcAft>
                <a:spcPts val="0"/>
              </a:spcAft>
              <a:buClr>
                <a:schemeClr val="dk1"/>
              </a:buClr>
              <a:buSzPts val="2800"/>
              <a:buChar char="•"/>
            </a:pPr>
            <a:r>
              <a:rPr lang="en-US"/>
              <a:t>Multilevel Models</a:t>
            </a:r>
            <a:endParaRPr/>
          </a:p>
          <a:p>
            <a:pPr indent="-228600" lvl="0" marL="228600" rtl="0" algn="l">
              <a:lnSpc>
                <a:spcPct val="90000"/>
              </a:lnSpc>
              <a:spcBef>
                <a:spcPts val="1000"/>
              </a:spcBef>
              <a:spcAft>
                <a:spcPts val="0"/>
              </a:spcAft>
              <a:buClr>
                <a:schemeClr val="dk1"/>
              </a:buClr>
              <a:buSzPts val="2800"/>
              <a:buChar char="•"/>
            </a:pPr>
            <a:r>
              <a:rPr lang="en-US"/>
              <a:t>Data Science and Text Analysis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Instructor giving thumbs up in front of sign with text “Summer Program Staff”" id="233" name="Google Shape;233;p12"/>
          <p:cNvPicPr preferRelativeResize="0"/>
          <p:nvPr/>
        </p:nvPicPr>
        <p:blipFill rotWithShape="1">
          <a:blip r:embed="rId3">
            <a:alphaModFix/>
          </a:blip>
          <a:srcRect b="7290" l="4923" r="0" t="7290"/>
          <a:stretch/>
        </p:blipFill>
        <p:spPr>
          <a:xfrm>
            <a:off x="6453996" y="1825625"/>
            <a:ext cx="5441830" cy="4351338"/>
          </a:xfrm>
          <a:prstGeom prst="rect">
            <a:avLst/>
          </a:prstGeom>
          <a:noFill/>
          <a:ln>
            <a:noFill/>
          </a:ln>
        </p:spPr>
      </p:pic>
      <p:sp>
        <p:nvSpPr>
          <p:cNvPr id="234" name="Google Shape;234;p12"/>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www.icpsr.umich.edu/sumprog</a:t>
            </a:r>
            <a:endParaRPr/>
          </a:p>
        </p:txBody>
      </p:sp>
      <p:sp>
        <p:nvSpPr>
          <p:cNvPr id="235" name="Google Shape;235;p12"/>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IBM Plex Sans SemiBold"/>
              <a:buNone/>
            </a:pPr>
            <a:r>
              <a:rPr lang="en-US"/>
              <a:t>Registration and Fees</a:t>
            </a:r>
            <a:endParaRPr/>
          </a:p>
        </p:txBody>
      </p:sp>
      <p:sp>
        <p:nvSpPr>
          <p:cNvPr id="242" name="Google Shape;242;p13"/>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Tiered registration rates:</a:t>
            </a:r>
            <a:endParaRPr/>
          </a:p>
          <a:p>
            <a:pPr indent="-228600" lvl="0" marL="228600" rtl="0" algn="l">
              <a:lnSpc>
                <a:spcPct val="90000"/>
              </a:lnSpc>
              <a:spcBef>
                <a:spcPts val="1000"/>
              </a:spcBef>
              <a:spcAft>
                <a:spcPts val="0"/>
              </a:spcAft>
              <a:buClr>
                <a:schemeClr val="dk1"/>
              </a:buClr>
              <a:buSzPts val="2800"/>
              <a:buChar char="•"/>
            </a:pPr>
            <a:r>
              <a:rPr lang="en-US"/>
              <a:t>Topical Workshops: 20 contact hours</a:t>
            </a:r>
            <a:endParaRPr/>
          </a:p>
          <a:p>
            <a:pPr indent="-228600" lvl="0" marL="228600" rtl="0" algn="l">
              <a:lnSpc>
                <a:spcPct val="90000"/>
              </a:lnSpc>
              <a:spcBef>
                <a:spcPts val="1000"/>
              </a:spcBef>
              <a:spcAft>
                <a:spcPts val="0"/>
              </a:spcAft>
              <a:buClr>
                <a:schemeClr val="dk1"/>
              </a:buClr>
              <a:buSzPts val="2800"/>
              <a:buChar char="•"/>
            </a:pPr>
            <a:r>
              <a:rPr lang="en-US"/>
              <a:t>Topical Workshops: 40 contact hours</a:t>
            </a:r>
            <a:endParaRPr/>
          </a:p>
          <a:p>
            <a:pPr indent="-228600" lvl="0" marL="228600" rtl="0" algn="l">
              <a:lnSpc>
                <a:spcPct val="90000"/>
              </a:lnSpc>
              <a:spcBef>
                <a:spcPts val="1000"/>
              </a:spcBef>
              <a:spcAft>
                <a:spcPts val="0"/>
              </a:spcAft>
              <a:buClr>
                <a:schemeClr val="dk1"/>
              </a:buClr>
              <a:buSzPts val="2800"/>
              <a:buChar char="•"/>
            </a:pPr>
            <a:r>
              <a:rPr lang="en-US"/>
              <a:t>One General Session</a:t>
            </a:r>
            <a:endParaRPr/>
          </a:p>
          <a:p>
            <a:pPr indent="-228600" lvl="0" marL="228600" rtl="0" algn="l">
              <a:lnSpc>
                <a:spcPct val="90000"/>
              </a:lnSpc>
              <a:spcBef>
                <a:spcPts val="1000"/>
              </a:spcBef>
              <a:spcAft>
                <a:spcPts val="0"/>
              </a:spcAft>
              <a:buClr>
                <a:schemeClr val="dk1"/>
              </a:buClr>
              <a:buSzPts val="2800"/>
              <a:buChar char="•"/>
            </a:pPr>
            <a:r>
              <a:rPr lang="en-US"/>
              <a:t>Both General Sessions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43" name="Google Shape;243;p13"/>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www.icpsr.umich.edu/sumprog</a:t>
            </a:r>
            <a:endParaRPr/>
          </a:p>
        </p:txBody>
      </p:sp>
      <p:sp>
        <p:nvSpPr>
          <p:cNvPr id="244" name="Google Shape;244;p13"/>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Blue cup with text “ICPSR Summer Program” and colorful sticker" id="245" name="Google Shape;245;p13"/>
          <p:cNvPicPr preferRelativeResize="0"/>
          <p:nvPr/>
        </p:nvPicPr>
        <p:blipFill rotWithShape="1">
          <a:blip r:embed="rId3">
            <a:alphaModFix/>
          </a:blip>
          <a:srcRect b="12857" l="0" r="0" t="7837"/>
          <a:stretch/>
        </p:blipFill>
        <p:spPr>
          <a:xfrm>
            <a:off x="6453996" y="1153886"/>
            <a:ext cx="5441830" cy="53557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IBM Plex Sans SemiBold"/>
              <a:buNone/>
            </a:pPr>
            <a:r>
              <a:rPr lang="en-US"/>
              <a:t>Registration and Fees</a:t>
            </a:r>
            <a:endParaRPr/>
          </a:p>
        </p:txBody>
      </p:sp>
      <p:sp>
        <p:nvSpPr>
          <p:cNvPr id="252" name="Google Shape;252;p14"/>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Discounted tuition for students, staff, faculty and others at ICPSR member institutions.</a:t>
            </a:r>
            <a:endParaRPr/>
          </a:p>
          <a:p>
            <a:pPr indent="-228600" lvl="0" marL="228600" rtl="0" algn="l">
              <a:lnSpc>
                <a:spcPct val="90000"/>
              </a:lnSpc>
              <a:spcBef>
                <a:spcPts val="1000"/>
              </a:spcBef>
              <a:spcAft>
                <a:spcPts val="0"/>
              </a:spcAft>
              <a:buClr>
                <a:schemeClr val="dk1"/>
              </a:buClr>
              <a:buSzPts val="2800"/>
              <a:buChar char="•"/>
            </a:pPr>
            <a:r>
              <a:rPr lang="en-US"/>
              <a:t>Early registration discounts</a:t>
            </a:r>
            <a:endParaRPr/>
          </a:p>
          <a:p>
            <a:pPr indent="-228600" lvl="0" marL="228600" rtl="0" algn="l">
              <a:lnSpc>
                <a:spcPct val="90000"/>
              </a:lnSpc>
              <a:spcBef>
                <a:spcPts val="1000"/>
              </a:spcBef>
              <a:spcAft>
                <a:spcPts val="0"/>
              </a:spcAft>
              <a:buClr>
                <a:schemeClr val="dk1"/>
              </a:buClr>
              <a:buSzPts val="2800"/>
              <a:buChar char="•"/>
            </a:pPr>
            <a:r>
              <a:rPr lang="en-US"/>
              <a:t>Additional discounts for groups, multiple workshops, and more</a:t>
            </a:r>
            <a:endParaRPr/>
          </a:p>
          <a:p>
            <a:pPr indent="-228600" lvl="0" marL="228600" rtl="0" algn="l">
              <a:lnSpc>
                <a:spcPct val="90000"/>
              </a:lnSpc>
              <a:spcBef>
                <a:spcPts val="1000"/>
              </a:spcBef>
              <a:spcAft>
                <a:spcPts val="0"/>
              </a:spcAft>
              <a:buClr>
                <a:schemeClr val="dk1"/>
              </a:buClr>
              <a:buSzPts val="2800"/>
              <a:buChar char="•"/>
            </a:pPr>
            <a:r>
              <a:rPr lang="en-US"/>
              <a:t>Visit the Summer Program website for current rates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53" name="Google Shape;253;p14"/>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www.icpsr.umich.edu/sumprog</a:t>
            </a:r>
            <a:endParaRPr/>
          </a:p>
        </p:txBody>
      </p:sp>
      <p:sp>
        <p:nvSpPr>
          <p:cNvPr id="254" name="Google Shape;254;p14"/>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descr="Instructor in front of sign “ICPSR Summer Program welcomes you”" id="255" name="Google Shape;255;p14"/>
          <p:cNvPicPr preferRelativeResize="0"/>
          <p:nvPr/>
        </p:nvPicPr>
        <p:blipFill rotWithShape="1">
          <a:blip r:embed="rId3">
            <a:alphaModFix/>
          </a:blip>
          <a:srcRect b="8526" l="0" r="0" t="8526"/>
          <a:stretch/>
        </p:blipFill>
        <p:spPr>
          <a:xfrm>
            <a:off x="6453996" y="1825625"/>
            <a:ext cx="5441830"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262" name="Google Shape;262;p15"/>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group of Summer Program scholarship recipients standing on stairs" id="263" name="Google Shape;263;p15"/>
          <p:cNvPicPr preferRelativeResize="0"/>
          <p:nvPr/>
        </p:nvPicPr>
        <p:blipFill rotWithShape="1">
          <a:blip r:embed="rId3">
            <a:alphaModFix/>
          </a:blip>
          <a:srcRect b="0" l="0" r="0" t="0"/>
          <a:stretch/>
        </p:blipFill>
        <p:spPr>
          <a:xfrm>
            <a:off x="7083846" y="1841898"/>
            <a:ext cx="5108154" cy="3174202"/>
          </a:xfrm>
          <a:prstGeom prst="rect">
            <a:avLst/>
          </a:prstGeom>
          <a:noFill/>
          <a:ln>
            <a:noFill/>
          </a:ln>
        </p:spPr>
      </p:pic>
      <p:sp>
        <p:nvSpPr>
          <p:cNvPr id="264" name="Google Shape;264;p15"/>
          <p:cNvSpPr txBox="1"/>
          <p:nvPr>
            <p:ph idx="1" type="body"/>
          </p:nvPr>
        </p:nvSpPr>
        <p:spPr>
          <a:xfrm>
            <a:off x="577970" y="1682151"/>
            <a:ext cx="6055059" cy="456337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Registration fee waivers for our General Sessions</a:t>
            </a:r>
            <a:endParaRPr/>
          </a:p>
          <a:p>
            <a:pPr indent="-228600" lvl="0" marL="228600" rtl="0" algn="l">
              <a:lnSpc>
                <a:spcPct val="90000"/>
              </a:lnSpc>
              <a:spcBef>
                <a:spcPts val="1000"/>
              </a:spcBef>
              <a:spcAft>
                <a:spcPts val="0"/>
              </a:spcAft>
              <a:buClr>
                <a:schemeClr val="dk1"/>
              </a:buClr>
              <a:buSzPts val="2800"/>
              <a:buChar char="•"/>
            </a:pPr>
            <a:r>
              <a:rPr lang="en-US"/>
              <a:t>Open to students in Political Science, Sociology, Education, Public Policy, &amp; other disciplines</a:t>
            </a:r>
            <a:endParaRPr/>
          </a:p>
          <a:p>
            <a:pPr indent="-228600" lvl="0" marL="228600" rtl="0" algn="l">
              <a:lnSpc>
                <a:spcPct val="90000"/>
              </a:lnSpc>
              <a:spcBef>
                <a:spcPts val="1000"/>
              </a:spcBef>
              <a:spcAft>
                <a:spcPts val="0"/>
              </a:spcAft>
              <a:buClr>
                <a:schemeClr val="dk1"/>
              </a:buClr>
              <a:buSzPts val="2800"/>
              <a:buChar char="•"/>
            </a:pPr>
            <a:r>
              <a:rPr lang="en-US"/>
              <a:t>Opportunity Scholarship</a:t>
            </a:r>
            <a:endParaRPr/>
          </a:p>
          <a:p>
            <a:pPr indent="-228600" lvl="0" marL="228600" rtl="0" algn="l">
              <a:lnSpc>
                <a:spcPct val="90000"/>
              </a:lnSpc>
              <a:spcBef>
                <a:spcPts val="1000"/>
              </a:spcBef>
              <a:spcAft>
                <a:spcPts val="0"/>
              </a:spcAft>
              <a:buClr>
                <a:schemeClr val="dk1"/>
              </a:buClr>
              <a:buSzPts val="2800"/>
              <a:buChar char="•"/>
            </a:pPr>
            <a:r>
              <a:rPr lang="en-US"/>
              <a:t>Will begin accepting applications for 2026 Program in January 2026</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5" name="Google Shape;265;p15"/>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Scholarships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272" name="Google Shape;272;p16"/>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hree Summer Program teaching assistants standing beside each other" id="273" name="Google Shape;273;p16"/>
          <p:cNvPicPr preferRelativeResize="0"/>
          <p:nvPr/>
        </p:nvPicPr>
        <p:blipFill rotWithShape="1">
          <a:blip r:embed="rId3">
            <a:alphaModFix/>
          </a:blip>
          <a:srcRect b="0" l="0" r="0" t="0"/>
          <a:stretch/>
        </p:blipFill>
        <p:spPr>
          <a:xfrm>
            <a:off x="7083846" y="1914452"/>
            <a:ext cx="5108154" cy="3029094"/>
          </a:xfrm>
          <a:prstGeom prst="rect">
            <a:avLst/>
          </a:prstGeom>
          <a:noFill/>
          <a:ln>
            <a:noFill/>
          </a:ln>
        </p:spPr>
      </p:pic>
      <p:sp>
        <p:nvSpPr>
          <p:cNvPr id="274" name="Google Shape;274;p16"/>
          <p:cNvSpPr txBox="1"/>
          <p:nvPr>
            <p:ph idx="1" type="body"/>
          </p:nvPr>
        </p:nvSpPr>
        <p:spPr>
          <a:xfrm>
            <a:off x="577970" y="1914452"/>
            <a:ext cx="5822830" cy="353278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30+ TA positions</a:t>
            </a:r>
            <a:endParaRPr/>
          </a:p>
          <a:p>
            <a:pPr indent="-228600" lvl="0" marL="228600" rtl="0" algn="l">
              <a:lnSpc>
                <a:spcPct val="90000"/>
              </a:lnSpc>
              <a:spcBef>
                <a:spcPts val="1000"/>
              </a:spcBef>
              <a:spcAft>
                <a:spcPts val="0"/>
              </a:spcAft>
              <a:buClr>
                <a:schemeClr val="dk1"/>
              </a:buClr>
              <a:buSzPts val="2800"/>
              <a:buChar char="•"/>
            </a:pPr>
            <a:r>
              <a:rPr lang="en-US"/>
              <a:t>Assist with General Session classes in Ann Arbor</a:t>
            </a:r>
            <a:endParaRPr/>
          </a:p>
          <a:p>
            <a:pPr indent="-228600" lvl="0" marL="228600" rtl="0" algn="l">
              <a:lnSpc>
                <a:spcPct val="90000"/>
              </a:lnSpc>
              <a:spcBef>
                <a:spcPts val="1000"/>
              </a:spcBef>
              <a:spcAft>
                <a:spcPts val="0"/>
              </a:spcAft>
              <a:buClr>
                <a:schemeClr val="dk1"/>
              </a:buClr>
              <a:buSzPts val="2800"/>
              <a:buChar char="•"/>
            </a:pPr>
            <a:r>
              <a:rPr lang="en-US"/>
              <a:t>Up to 40 hours/week</a:t>
            </a:r>
            <a:endParaRPr/>
          </a:p>
          <a:p>
            <a:pPr indent="-228600" lvl="0" marL="228600" rtl="0" algn="l">
              <a:lnSpc>
                <a:spcPct val="90000"/>
              </a:lnSpc>
              <a:spcBef>
                <a:spcPts val="1000"/>
              </a:spcBef>
              <a:spcAft>
                <a:spcPts val="0"/>
              </a:spcAft>
              <a:buClr>
                <a:schemeClr val="dk1"/>
              </a:buClr>
              <a:buSzPts val="2800"/>
              <a:buChar char="•"/>
            </a:pPr>
            <a:r>
              <a:rPr lang="en-US"/>
              <a:t>Compensation: $39/hour</a:t>
            </a:r>
            <a:endParaRPr/>
          </a:p>
          <a:p>
            <a:pPr indent="-228600" lvl="0" marL="228600" rtl="0" algn="l">
              <a:lnSpc>
                <a:spcPct val="90000"/>
              </a:lnSpc>
              <a:spcBef>
                <a:spcPts val="1000"/>
              </a:spcBef>
              <a:spcAft>
                <a:spcPts val="0"/>
              </a:spcAft>
              <a:buClr>
                <a:schemeClr val="dk1"/>
              </a:buClr>
              <a:buSzPts val="2800"/>
              <a:buChar char="•"/>
            </a:pPr>
            <a:r>
              <a:rPr lang="en-US"/>
              <a:t>Positions posted in January</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75" name="Google Shape;275;p16"/>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Teaching assistant positions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17"/>
          <p:cNvSpPr txBox="1"/>
          <p:nvPr>
            <p:ph idx="3" type="body"/>
          </p:nvPr>
        </p:nvSpPr>
        <p:spPr>
          <a:xfrm>
            <a:off x="6637869" y="3073318"/>
            <a:ext cx="4273309" cy="2939814"/>
          </a:xfrm>
          <a:prstGeom prst="rect">
            <a:avLst/>
          </a:prstGeom>
          <a:gradFill>
            <a:gsLst>
              <a:gs pos="0">
                <a:srgbClr val="D8D8D8"/>
              </a:gs>
              <a:gs pos="100000">
                <a:schemeClr val="lt1"/>
              </a:gs>
            </a:gsLst>
            <a:path path="circle">
              <a:fillToRect l="100%" t="100%"/>
            </a:path>
            <a:tileRect b="-100%" r="-100%"/>
          </a:gra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t>Email</a:t>
            </a:r>
            <a:endParaRPr/>
          </a:p>
          <a:p>
            <a:pPr indent="0" lvl="0" marL="0" rtl="0" algn="ctr">
              <a:lnSpc>
                <a:spcPct val="90000"/>
              </a:lnSpc>
              <a:spcBef>
                <a:spcPts val="1000"/>
              </a:spcBef>
              <a:spcAft>
                <a:spcPts val="0"/>
              </a:spcAft>
              <a:buClr>
                <a:schemeClr val="dk1"/>
              </a:buClr>
              <a:buSzPts val="2400"/>
              <a:buNone/>
            </a:pPr>
            <a:r>
              <a:rPr lang="en-US"/>
              <a:t>icpsr-sumprog@umich.edu</a:t>
            </a:r>
            <a:endParaRPr/>
          </a:p>
        </p:txBody>
      </p:sp>
      <p:sp>
        <p:nvSpPr>
          <p:cNvPr id="282" name="Google Shape;282;p17"/>
          <p:cNvSpPr txBox="1"/>
          <p:nvPr>
            <p:ph idx="2" type="body"/>
          </p:nvPr>
        </p:nvSpPr>
        <p:spPr>
          <a:xfrm>
            <a:off x="1280824" y="3073318"/>
            <a:ext cx="4273309" cy="2939814"/>
          </a:xfrm>
          <a:prstGeom prst="rect">
            <a:avLst/>
          </a:prstGeom>
          <a:gradFill>
            <a:gsLst>
              <a:gs pos="0">
                <a:srgbClr val="D8D8D8"/>
              </a:gs>
              <a:gs pos="100000">
                <a:schemeClr val="lt1"/>
              </a:gs>
            </a:gsLst>
            <a:path path="circle">
              <a:fillToRect l="100%" t="100%"/>
            </a:path>
            <a:tileRect b="-100%" r="-100%"/>
          </a:gra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t>Website</a:t>
            </a:r>
            <a:endParaRPr/>
          </a:p>
          <a:p>
            <a:pPr indent="0" lvl="0" marL="0" rtl="0" algn="ctr">
              <a:lnSpc>
                <a:spcPct val="90000"/>
              </a:lnSpc>
              <a:spcBef>
                <a:spcPts val="1000"/>
              </a:spcBef>
              <a:spcAft>
                <a:spcPts val="0"/>
              </a:spcAft>
              <a:buClr>
                <a:schemeClr val="dk1"/>
              </a:buClr>
              <a:buSzPts val="2400"/>
              <a:buNone/>
            </a:pPr>
            <a:r>
              <a:rPr lang="en-US"/>
              <a:t>www.icpsr.umich.edu/sumprog</a:t>
            </a:r>
            <a:endParaRPr/>
          </a:p>
        </p:txBody>
      </p:sp>
      <p:sp>
        <p:nvSpPr>
          <p:cNvPr id="283" name="Google Shape;283;p17"/>
          <p:cNvSpPr txBox="1"/>
          <p:nvPr>
            <p:ph type="ctrTitle"/>
          </p:nvPr>
        </p:nvSpPr>
        <p:spPr>
          <a:xfrm>
            <a:off x="537328" y="1063456"/>
            <a:ext cx="11057641" cy="161198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IBM Plex Sans SemiBold"/>
              <a:buNone/>
            </a:pPr>
            <a:r>
              <a:rPr lang="en-US"/>
              <a:t>Thank you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3"/>
                                        </p:tgtEl>
                                        <p:attrNameLst>
                                          <p:attrName>style.visibility</p:attrName>
                                        </p:attrNameLst>
                                      </p:cBhvr>
                                      <p:to>
                                        <p:strVal val="visible"/>
                                      </p:to>
                                    </p:set>
                                    <p:animEffect filter="fade" transition="in">
                                      <p:cBhvr>
                                        <p:cTn dur="4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33" name="Google Shape;133;p2"/>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halkboard with writing and statistical notations" id="134" name="Google Shape;134;p2"/>
          <p:cNvPicPr preferRelativeResize="0"/>
          <p:nvPr/>
        </p:nvPicPr>
        <p:blipFill rotWithShape="1">
          <a:blip r:embed="rId3">
            <a:alphaModFix/>
          </a:blip>
          <a:srcRect b="0" l="0" r="0" t="0"/>
          <a:stretch/>
        </p:blipFill>
        <p:spPr>
          <a:xfrm>
            <a:off x="7083846" y="1749884"/>
            <a:ext cx="5108154" cy="3358231"/>
          </a:xfrm>
          <a:prstGeom prst="rect">
            <a:avLst/>
          </a:prstGeom>
          <a:noFill/>
          <a:ln>
            <a:noFill/>
          </a:ln>
        </p:spPr>
      </p:pic>
      <p:sp>
        <p:nvSpPr>
          <p:cNvPr id="135" name="Google Shape;135;p2"/>
          <p:cNvSpPr txBox="1"/>
          <p:nvPr>
            <p:ph idx="1" type="body"/>
          </p:nvPr>
        </p:nvSpPr>
        <p:spPr>
          <a:xfrm>
            <a:off x="577970" y="1871663"/>
            <a:ext cx="5957301" cy="437386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What is ICPSR</a:t>
            </a:r>
            <a:endParaRPr/>
          </a:p>
          <a:p>
            <a:pPr indent="-228600" lvl="0" marL="228600" rtl="0" algn="l">
              <a:lnSpc>
                <a:spcPct val="90000"/>
              </a:lnSpc>
              <a:spcBef>
                <a:spcPts val="1000"/>
              </a:spcBef>
              <a:spcAft>
                <a:spcPts val="0"/>
              </a:spcAft>
              <a:buClr>
                <a:schemeClr val="dk1"/>
              </a:buClr>
              <a:buSzPts val="2800"/>
              <a:buChar char="•"/>
            </a:pPr>
            <a:r>
              <a:rPr lang="en-US"/>
              <a:t>About the ICPSR Summer Program</a:t>
            </a:r>
            <a:endParaRPr/>
          </a:p>
          <a:p>
            <a:pPr indent="-228600" lvl="0" marL="228600" rtl="0" algn="l">
              <a:lnSpc>
                <a:spcPct val="90000"/>
              </a:lnSpc>
              <a:spcBef>
                <a:spcPts val="1000"/>
              </a:spcBef>
              <a:spcAft>
                <a:spcPts val="0"/>
              </a:spcAft>
              <a:buClr>
                <a:schemeClr val="dk1"/>
              </a:buClr>
              <a:buSzPts val="2800"/>
              <a:buChar char="•"/>
            </a:pPr>
            <a:r>
              <a:rPr lang="en-US"/>
              <a:t>What’s unique about the program</a:t>
            </a:r>
            <a:endParaRPr/>
          </a:p>
          <a:p>
            <a:pPr indent="-228600" lvl="0" marL="228600" rtl="0" algn="l">
              <a:lnSpc>
                <a:spcPct val="90000"/>
              </a:lnSpc>
              <a:spcBef>
                <a:spcPts val="1000"/>
              </a:spcBef>
              <a:spcAft>
                <a:spcPts val="0"/>
              </a:spcAft>
              <a:buClr>
                <a:schemeClr val="dk1"/>
              </a:buClr>
              <a:buSzPts val="2800"/>
              <a:buChar char="•"/>
            </a:pPr>
            <a:r>
              <a:rPr lang="en-US"/>
              <a:t>Curriculum</a:t>
            </a:r>
            <a:endParaRPr/>
          </a:p>
          <a:p>
            <a:pPr indent="-228600" lvl="0" marL="228600" rtl="0" algn="l">
              <a:lnSpc>
                <a:spcPct val="90000"/>
              </a:lnSpc>
              <a:spcBef>
                <a:spcPts val="1000"/>
              </a:spcBef>
              <a:spcAft>
                <a:spcPts val="0"/>
              </a:spcAft>
              <a:buClr>
                <a:schemeClr val="dk1"/>
              </a:buClr>
              <a:buSzPts val="2800"/>
              <a:buChar char="•"/>
            </a:pPr>
            <a:r>
              <a:rPr lang="en-US"/>
              <a:t>Registration, fees, &amp; discounts</a:t>
            </a:r>
            <a:endParaRPr/>
          </a:p>
          <a:p>
            <a:pPr indent="-228600" lvl="0" marL="228600" rtl="0" algn="l">
              <a:lnSpc>
                <a:spcPct val="90000"/>
              </a:lnSpc>
              <a:spcBef>
                <a:spcPts val="1000"/>
              </a:spcBef>
              <a:spcAft>
                <a:spcPts val="0"/>
              </a:spcAft>
              <a:buClr>
                <a:schemeClr val="dk1"/>
              </a:buClr>
              <a:buSzPts val="2800"/>
              <a:buChar char="•"/>
            </a:pPr>
            <a:r>
              <a:rPr lang="en-US"/>
              <a:t>Scholarships</a:t>
            </a:r>
            <a:endParaRPr/>
          </a:p>
          <a:p>
            <a:pPr indent="-165100" lvl="0" marL="228600" rtl="0" algn="l">
              <a:lnSpc>
                <a:spcPct val="90000"/>
              </a:lnSpc>
              <a:spcBef>
                <a:spcPts val="1000"/>
              </a:spcBef>
              <a:spcAft>
                <a:spcPts val="0"/>
              </a:spcAft>
              <a:buSzPts val="1800"/>
              <a:buChar char="•"/>
            </a:pPr>
            <a:r>
              <a:rPr lang="en-US"/>
              <a:t>Teaching assistant positions</a:t>
            </a:r>
            <a:endParaRPr/>
          </a:p>
        </p:txBody>
      </p:sp>
      <p:sp>
        <p:nvSpPr>
          <p:cNvPr id="136" name="Google Shape;136;p2"/>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Topics covered today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IBM Plex Sans SemiBold"/>
              <a:buNone/>
            </a:pPr>
            <a:r>
              <a:rPr lang="en-US"/>
              <a:t>What is ICPSR?</a:t>
            </a:r>
            <a:endParaRPr/>
          </a:p>
        </p:txBody>
      </p:sp>
      <p:sp>
        <p:nvSpPr>
          <p:cNvPr id="143" name="Google Shape;143;p3"/>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world’s largest social science data archive</a:t>
            </a:r>
            <a:endParaRPr/>
          </a:p>
          <a:p>
            <a:pPr indent="-228600" lvl="0" marL="228600" rtl="0" algn="l">
              <a:lnSpc>
                <a:spcPct val="90000"/>
              </a:lnSpc>
              <a:spcBef>
                <a:spcPts val="1000"/>
              </a:spcBef>
              <a:spcAft>
                <a:spcPts val="0"/>
              </a:spcAft>
              <a:buClr>
                <a:schemeClr val="dk1"/>
              </a:buClr>
              <a:buSzPts val="2800"/>
              <a:buChar char="•"/>
            </a:pPr>
            <a:r>
              <a:rPr lang="en-US"/>
              <a:t>20,000+ studies available</a:t>
            </a:r>
            <a:endParaRPr/>
          </a:p>
          <a:p>
            <a:pPr indent="-228600" lvl="0" marL="228600" rtl="0" algn="l">
              <a:lnSpc>
                <a:spcPct val="90000"/>
              </a:lnSpc>
              <a:spcBef>
                <a:spcPts val="1000"/>
              </a:spcBef>
              <a:spcAft>
                <a:spcPts val="0"/>
              </a:spcAft>
              <a:buClr>
                <a:schemeClr val="dk1"/>
              </a:buClr>
              <a:buSzPts val="2800"/>
              <a:buChar char="•"/>
            </a:pPr>
            <a:r>
              <a:rPr lang="en-US"/>
              <a:t>Data linked to over 100k publications</a:t>
            </a:r>
            <a:endParaRPr/>
          </a:p>
          <a:p>
            <a:pPr indent="-228600" lvl="0" marL="228600" rtl="0" algn="l">
              <a:lnSpc>
                <a:spcPct val="90000"/>
              </a:lnSpc>
              <a:spcBef>
                <a:spcPts val="1000"/>
              </a:spcBef>
              <a:spcAft>
                <a:spcPts val="0"/>
              </a:spcAft>
              <a:buClr>
                <a:schemeClr val="dk1"/>
              </a:buClr>
              <a:buSzPts val="2800"/>
              <a:buChar char="•"/>
            </a:pPr>
            <a:r>
              <a:rPr lang="en-US"/>
              <a:t>Data on topics including criminal justice, arts and culture, children and families, health, social media and more.</a:t>
            </a:r>
            <a:endParaRPr/>
          </a:p>
        </p:txBody>
      </p:sp>
      <p:pic>
        <p:nvPicPr>
          <p:cNvPr descr="Group photo of ICPSR staff in a brick building" id="144" name="Google Shape;144;p3"/>
          <p:cNvPicPr preferRelativeResize="0"/>
          <p:nvPr/>
        </p:nvPicPr>
        <p:blipFill rotWithShape="1">
          <a:blip r:embed="rId3">
            <a:alphaModFix/>
          </a:blip>
          <a:srcRect b="-1" l="0" r="12855" t="0"/>
          <a:stretch/>
        </p:blipFill>
        <p:spPr>
          <a:xfrm>
            <a:off x="6172200" y="1825625"/>
            <a:ext cx="5723626" cy="4351338"/>
          </a:xfrm>
          <a:prstGeom prst="rect">
            <a:avLst/>
          </a:prstGeom>
          <a:solidFill>
            <a:srgbClr val="FFFFFF"/>
          </a:solidFill>
          <a:ln>
            <a:noFill/>
          </a:ln>
        </p:spPr>
      </p:pic>
      <p:sp>
        <p:nvSpPr>
          <p:cNvPr id="145" name="Google Shape;145;p3"/>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www.icpsr.umich.edu/sumprog</a:t>
            </a:r>
            <a:endParaRPr/>
          </a:p>
        </p:txBody>
      </p:sp>
      <p:sp>
        <p:nvSpPr>
          <p:cNvPr id="146" name="Google Shape;146;p3"/>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53" name="Google Shape;153;p4"/>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ollage of photos of Summer Program participants throughout the years." id="154" name="Google Shape;154;p4"/>
          <p:cNvPicPr preferRelativeResize="0"/>
          <p:nvPr/>
        </p:nvPicPr>
        <p:blipFill rotWithShape="1">
          <a:blip r:embed="rId3">
            <a:alphaModFix/>
          </a:blip>
          <a:srcRect b="0" l="0" r="0" t="0"/>
          <a:stretch/>
        </p:blipFill>
        <p:spPr>
          <a:xfrm>
            <a:off x="814203" y="321734"/>
            <a:ext cx="10563593" cy="5825067"/>
          </a:xfrm>
          <a:prstGeom prst="rect">
            <a:avLst/>
          </a:prstGeom>
          <a:noFill/>
          <a:ln>
            <a:noFill/>
          </a:ln>
        </p:spPr>
      </p:pic>
      <p:sp>
        <p:nvSpPr>
          <p:cNvPr id="155" name="Google Shape;155;p4"/>
          <p:cNvSpPr txBox="1"/>
          <p:nvPr>
            <p:ph type="title"/>
          </p:nvPr>
        </p:nvSpPr>
        <p:spPr>
          <a:xfrm>
            <a:off x="577970" y="-1433393"/>
            <a:ext cx="11317856" cy="143339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The ICPSR Summer Program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62" name="Google Shape;162;p5"/>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hoto of an instructor standing in front of a slideshow presentation." id="163" name="Google Shape;163;p5"/>
          <p:cNvPicPr preferRelativeResize="0"/>
          <p:nvPr/>
        </p:nvPicPr>
        <p:blipFill rotWithShape="1">
          <a:blip r:embed="rId3">
            <a:alphaModFix/>
          </a:blip>
          <a:srcRect b="0" l="0" r="0" t="0"/>
          <a:stretch/>
        </p:blipFill>
        <p:spPr>
          <a:xfrm>
            <a:off x="7085001" y="1726281"/>
            <a:ext cx="5105843" cy="3405436"/>
          </a:xfrm>
          <a:prstGeom prst="rect">
            <a:avLst/>
          </a:prstGeom>
          <a:noFill/>
          <a:ln>
            <a:noFill/>
          </a:ln>
        </p:spPr>
      </p:pic>
      <p:sp>
        <p:nvSpPr>
          <p:cNvPr id="164" name="Google Shape;164;p5"/>
          <p:cNvSpPr txBox="1"/>
          <p:nvPr>
            <p:ph idx="1" type="body"/>
          </p:nvPr>
        </p:nvSpPr>
        <p:spPr>
          <a:xfrm>
            <a:off x="577970" y="1682151"/>
            <a:ext cx="6055059" cy="45633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600"/>
              <a:buNone/>
            </a:pPr>
            <a:r>
              <a:rPr lang="en-US" sz="2600"/>
              <a:t>What participants say:</a:t>
            </a:r>
            <a:endParaRPr sz="1400"/>
          </a:p>
          <a:p>
            <a:pPr indent="0" lvl="0" marL="0" rtl="0" algn="l">
              <a:lnSpc>
                <a:spcPct val="90000"/>
              </a:lnSpc>
              <a:spcBef>
                <a:spcPts val="2200"/>
              </a:spcBef>
              <a:spcAft>
                <a:spcPts val="0"/>
              </a:spcAft>
              <a:buClr>
                <a:schemeClr val="dk1"/>
              </a:buClr>
              <a:buSzPts val="2600"/>
              <a:buNone/>
            </a:pPr>
            <a:r>
              <a:rPr lang="en-US" sz="2600"/>
              <a:t>“In the General Sessions, I liked that I could pick and choose between courses and try out ones that matched my skill level.”</a:t>
            </a:r>
            <a:endParaRPr sz="1400"/>
          </a:p>
          <a:p>
            <a:pPr indent="0" lvl="0" marL="0" rtl="0" algn="l">
              <a:lnSpc>
                <a:spcPct val="90000"/>
              </a:lnSpc>
              <a:spcBef>
                <a:spcPts val="2200"/>
              </a:spcBef>
              <a:spcAft>
                <a:spcPts val="0"/>
              </a:spcAft>
              <a:buClr>
                <a:schemeClr val="dk1"/>
              </a:buClr>
              <a:buSzPts val="2600"/>
              <a:buNone/>
            </a:pPr>
            <a:r>
              <a:rPr lang="en-US" sz="2600"/>
              <a:t>“The course content is extremely helpful for advancing my career goals and for learning new concepts that are not available in my home university.”</a:t>
            </a:r>
            <a:endParaRPr/>
          </a:p>
        </p:txBody>
      </p:sp>
      <p:sp>
        <p:nvSpPr>
          <p:cNvPr id="165" name="Google Shape;165;p5"/>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Comprehensive curriculum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72" name="Google Shape;172;p6"/>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n instructor delivering their lecture to a participant." id="173" name="Google Shape;173;p6"/>
          <p:cNvPicPr preferRelativeResize="0"/>
          <p:nvPr/>
        </p:nvPicPr>
        <p:blipFill rotWithShape="1">
          <a:blip r:embed="rId3">
            <a:alphaModFix/>
          </a:blip>
          <a:srcRect b="0" l="0" r="0" t="0"/>
          <a:stretch/>
        </p:blipFill>
        <p:spPr>
          <a:xfrm>
            <a:off x="7085001" y="1726281"/>
            <a:ext cx="5105843" cy="3405435"/>
          </a:xfrm>
          <a:prstGeom prst="rect">
            <a:avLst/>
          </a:prstGeom>
          <a:noFill/>
          <a:ln>
            <a:noFill/>
          </a:ln>
        </p:spPr>
      </p:pic>
      <p:sp>
        <p:nvSpPr>
          <p:cNvPr id="174" name="Google Shape;174;p6"/>
          <p:cNvSpPr txBox="1"/>
          <p:nvPr>
            <p:ph idx="1" type="body"/>
          </p:nvPr>
        </p:nvSpPr>
        <p:spPr>
          <a:xfrm>
            <a:off x="577970" y="1682151"/>
            <a:ext cx="6055059" cy="45633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600"/>
              <a:buNone/>
            </a:pPr>
            <a:r>
              <a:rPr lang="en-US" sz="2600"/>
              <a:t>What our participants say:</a:t>
            </a:r>
            <a:endParaRPr sz="1400"/>
          </a:p>
          <a:p>
            <a:pPr indent="0" lvl="0" marL="0" rtl="0" algn="l">
              <a:lnSpc>
                <a:spcPct val="90000"/>
              </a:lnSpc>
              <a:spcBef>
                <a:spcPts val="2200"/>
              </a:spcBef>
              <a:spcAft>
                <a:spcPts val="0"/>
              </a:spcAft>
              <a:buClr>
                <a:schemeClr val="dk1"/>
              </a:buClr>
              <a:buSzPts val="2600"/>
              <a:buNone/>
            </a:pPr>
            <a:r>
              <a:rPr lang="en-US" sz="2600"/>
              <a:t>“I absolutely loved the program and was very happy that I became a part of it. The best thing for me was that my instructors were genuinely interested in helping me with my current research projects and bringing them to the next level.”</a:t>
            </a:r>
            <a:endParaRPr/>
          </a:p>
        </p:txBody>
      </p:sp>
      <p:sp>
        <p:nvSpPr>
          <p:cNvPr id="175" name="Google Shape;175;p6"/>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Dynamic training from leading experts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82" name="Google Shape;182;p7"/>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3" name="Google Shape;183;p7"/>
          <p:cNvSpPr txBox="1"/>
          <p:nvPr>
            <p:ph idx="1" type="body"/>
          </p:nvPr>
        </p:nvSpPr>
        <p:spPr>
          <a:xfrm>
            <a:off x="577970" y="1682151"/>
            <a:ext cx="6055059" cy="45633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600"/>
              <a:buNone/>
            </a:pPr>
            <a:r>
              <a:rPr lang="en-US" sz="2600"/>
              <a:t>What participants say:</a:t>
            </a:r>
            <a:endParaRPr sz="1400"/>
          </a:p>
          <a:p>
            <a:pPr indent="0" lvl="0" marL="0" rtl="0" algn="l">
              <a:lnSpc>
                <a:spcPct val="90000"/>
              </a:lnSpc>
              <a:spcBef>
                <a:spcPts val="2200"/>
              </a:spcBef>
              <a:spcAft>
                <a:spcPts val="0"/>
              </a:spcAft>
              <a:buClr>
                <a:schemeClr val="dk1"/>
              </a:buClr>
              <a:buSzPts val="2600"/>
              <a:buNone/>
            </a:pPr>
            <a:r>
              <a:rPr lang="en-US" sz="2600"/>
              <a:t>“Group assignments and peer reviews facilitated deeper understanding and collaboration. We were able to share ideas, discuss challenging topics, and find solutions together. This approach not only reinforced the material but also developed critical thinking and analytical skills.”</a:t>
            </a:r>
            <a:endParaRPr/>
          </a:p>
        </p:txBody>
      </p:sp>
      <p:pic>
        <p:nvPicPr>
          <p:cNvPr descr="Two participants collaborating and looking at each other’s laptops." id="184" name="Google Shape;184;p7"/>
          <p:cNvPicPr preferRelativeResize="0"/>
          <p:nvPr/>
        </p:nvPicPr>
        <p:blipFill rotWithShape="1">
          <a:blip r:embed="rId3">
            <a:alphaModFix/>
          </a:blip>
          <a:srcRect b="0" l="0" r="0" t="0"/>
          <a:stretch/>
        </p:blipFill>
        <p:spPr>
          <a:xfrm>
            <a:off x="7085001" y="1726281"/>
            <a:ext cx="5105843" cy="3405435"/>
          </a:xfrm>
          <a:prstGeom prst="rect">
            <a:avLst/>
          </a:prstGeom>
          <a:noFill/>
          <a:ln>
            <a:noFill/>
          </a:ln>
        </p:spPr>
      </p:pic>
      <p:sp>
        <p:nvSpPr>
          <p:cNvPr id="185" name="Google Shape;185;p7"/>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Collaborative learning and networking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idx="11" type="ftr"/>
          </p:nvPr>
        </p:nvSpPr>
        <p:spPr>
          <a:xfrm>
            <a:off x="1885360" y="6356350"/>
            <a:ext cx="948336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www.icpsr.umich.edu/sumprog</a:t>
            </a:r>
            <a:endParaRPr/>
          </a:p>
        </p:txBody>
      </p:sp>
      <p:sp>
        <p:nvSpPr>
          <p:cNvPr id="192" name="Google Shape;192;p8"/>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3" name="Google Shape;193;p8"/>
          <p:cNvSpPr txBox="1"/>
          <p:nvPr>
            <p:ph idx="1" type="body"/>
          </p:nvPr>
        </p:nvSpPr>
        <p:spPr>
          <a:xfrm>
            <a:off x="577970" y="1682151"/>
            <a:ext cx="5779967" cy="456337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50+ workshops, typically from May through August</a:t>
            </a:r>
            <a:endParaRPr/>
          </a:p>
          <a:p>
            <a:pPr indent="-228600" lvl="0" marL="228600" rtl="0" algn="l">
              <a:lnSpc>
                <a:spcPct val="90000"/>
              </a:lnSpc>
              <a:spcBef>
                <a:spcPts val="1000"/>
              </a:spcBef>
              <a:spcAft>
                <a:spcPts val="0"/>
              </a:spcAft>
              <a:buClr>
                <a:schemeClr val="dk1"/>
              </a:buClr>
              <a:buSzPts val="2800"/>
              <a:buChar char="•"/>
            </a:pPr>
            <a:r>
              <a:rPr lang="en-US"/>
              <a:t>Most are online-only; some will be dual-mode (online with in-person components)</a:t>
            </a:r>
            <a:endParaRPr/>
          </a:p>
          <a:p>
            <a:pPr indent="-228600" lvl="0" marL="228600" rtl="0" algn="l">
              <a:lnSpc>
                <a:spcPct val="90000"/>
              </a:lnSpc>
              <a:spcBef>
                <a:spcPts val="1000"/>
              </a:spcBef>
              <a:spcAft>
                <a:spcPts val="0"/>
              </a:spcAft>
              <a:buClr>
                <a:schemeClr val="dk1"/>
              </a:buClr>
              <a:buSzPts val="2800"/>
              <a:buChar char="•"/>
            </a:pPr>
            <a:r>
              <a:rPr lang="en-US"/>
              <a:t>Participants include grad students, post-docs, faculty, &amp; practitioners</a:t>
            </a:r>
            <a:endParaRPr/>
          </a:p>
          <a:p>
            <a:pPr indent="-228600" lvl="0" marL="228600" rtl="0" algn="l">
              <a:lnSpc>
                <a:spcPct val="90000"/>
              </a:lnSpc>
              <a:spcBef>
                <a:spcPts val="1000"/>
              </a:spcBef>
              <a:spcAft>
                <a:spcPts val="0"/>
              </a:spcAft>
              <a:buClr>
                <a:schemeClr val="dk1"/>
              </a:buClr>
              <a:buSzPts val="2800"/>
              <a:buChar char="•"/>
            </a:pPr>
            <a:r>
              <a:rPr lang="en-US"/>
              <a:t>Sponsored workshops</a:t>
            </a:r>
            <a:endParaRPr/>
          </a:p>
        </p:txBody>
      </p:sp>
      <p:pic>
        <p:nvPicPr>
          <p:cNvPr descr="Summer Program Topical Workshop participants posing for a photo by standing in a stairwell." id="194" name="Google Shape;194;p8"/>
          <p:cNvPicPr preferRelativeResize="0"/>
          <p:nvPr/>
        </p:nvPicPr>
        <p:blipFill rotWithShape="1">
          <a:blip r:embed="rId3">
            <a:alphaModFix/>
          </a:blip>
          <a:srcRect b="0" l="0" r="0" t="0"/>
          <a:stretch/>
        </p:blipFill>
        <p:spPr>
          <a:xfrm rot="-5400000">
            <a:off x="6288989" y="1964636"/>
            <a:ext cx="5488138" cy="3660413"/>
          </a:xfrm>
          <a:prstGeom prst="rect">
            <a:avLst/>
          </a:prstGeom>
          <a:noFill/>
          <a:ln>
            <a:noFill/>
          </a:ln>
        </p:spPr>
      </p:pic>
      <p:sp>
        <p:nvSpPr>
          <p:cNvPr id="195" name="Google Shape;195;p8"/>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SemiBold"/>
              <a:buNone/>
            </a:pPr>
            <a:r>
              <a:rPr lang="en-US"/>
              <a:t>Topical Workshops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9"/>
          <p:cNvSpPr txBox="1"/>
          <p:nvPr>
            <p:ph type="title"/>
          </p:nvPr>
        </p:nvSpPr>
        <p:spPr>
          <a:xfrm>
            <a:off x="577970" y="136525"/>
            <a:ext cx="11317856" cy="143339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IBM Plex Sans SemiBold"/>
              <a:buNone/>
            </a:pPr>
            <a:r>
              <a:rPr lang="en-US"/>
              <a:t>Sample Topical Workshops</a:t>
            </a:r>
            <a:endParaRPr/>
          </a:p>
        </p:txBody>
      </p:sp>
      <p:sp>
        <p:nvSpPr>
          <p:cNvPr id="202" name="Google Shape;202;p9"/>
          <p:cNvSpPr txBox="1"/>
          <p:nvPr>
            <p:ph idx="1" type="body"/>
          </p:nvPr>
        </p:nvSpPr>
        <p:spPr>
          <a:xfrm>
            <a:off x="577970" y="1825625"/>
            <a:ext cx="544183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Providing Data Services and Support: From Surviving to Succeeding</a:t>
            </a:r>
            <a:endParaRPr/>
          </a:p>
          <a:p>
            <a:pPr indent="-228600" lvl="0" marL="228600" rtl="0" algn="l">
              <a:lnSpc>
                <a:spcPct val="90000"/>
              </a:lnSpc>
              <a:spcBef>
                <a:spcPts val="1000"/>
              </a:spcBef>
              <a:spcAft>
                <a:spcPts val="0"/>
              </a:spcAft>
              <a:buClr>
                <a:schemeClr val="dk1"/>
              </a:buClr>
              <a:buSzPts val="2800"/>
              <a:buChar char="•"/>
            </a:pPr>
            <a:r>
              <a:rPr lang="en-US"/>
              <a:t>Generative AI and LLMs for Social and Political Analysis</a:t>
            </a:r>
            <a:endParaRPr/>
          </a:p>
          <a:p>
            <a:pPr indent="-228600" lvl="0" marL="228600" rtl="0" algn="l">
              <a:lnSpc>
                <a:spcPct val="90000"/>
              </a:lnSpc>
              <a:spcBef>
                <a:spcPts val="1000"/>
              </a:spcBef>
              <a:spcAft>
                <a:spcPts val="0"/>
              </a:spcAft>
              <a:buClr>
                <a:schemeClr val="dk1"/>
              </a:buClr>
              <a:buSzPts val="2800"/>
              <a:buChar char="•"/>
            </a:pPr>
            <a:r>
              <a:rPr lang="en-US"/>
              <a:t>Interactive Visualization, Dashboards, and Apps with R and Shiny</a:t>
            </a:r>
            <a:endParaRPr/>
          </a:p>
          <a:p>
            <a:pPr indent="-228600" lvl="0" marL="228600" rtl="0" algn="l">
              <a:lnSpc>
                <a:spcPct val="90000"/>
              </a:lnSpc>
              <a:spcBef>
                <a:spcPts val="1000"/>
              </a:spcBef>
              <a:spcAft>
                <a:spcPts val="0"/>
              </a:spcAft>
              <a:buClr>
                <a:schemeClr val="dk1"/>
              </a:buClr>
              <a:buSzPts val="2800"/>
              <a:buChar char="•"/>
            </a:pPr>
            <a:r>
              <a:rPr lang="en-US"/>
              <a:t>Methods for Better Measurement of Social Scientific Variables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n instructor in a purple shirt standing in front of a computer&#10;" id="203" name="Google Shape;203;p9"/>
          <p:cNvPicPr preferRelativeResize="0"/>
          <p:nvPr/>
        </p:nvPicPr>
        <p:blipFill rotWithShape="1">
          <a:blip r:embed="rId3">
            <a:alphaModFix/>
          </a:blip>
          <a:srcRect b="-1" l="0" r="12198" t="0"/>
          <a:stretch/>
        </p:blipFill>
        <p:spPr>
          <a:xfrm>
            <a:off x="6172200" y="1825625"/>
            <a:ext cx="5723626" cy="4351338"/>
          </a:xfrm>
          <a:prstGeom prst="rect">
            <a:avLst/>
          </a:prstGeom>
          <a:noFill/>
          <a:ln>
            <a:noFill/>
          </a:ln>
        </p:spPr>
      </p:pic>
      <p:sp>
        <p:nvSpPr>
          <p:cNvPr id="204" name="Google Shape;204;p9"/>
          <p:cNvSpPr txBox="1"/>
          <p:nvPr>
            <p:ph idx="11" type="ftr"/>
          </p:nvPr>
        </p:nvSpPr>
        <p:spPr>
          <a:xfrm>
            <a:off x="1875933" y="6356350"/>
            <a:ext cx="941737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www.icpsr.umich.edu/sumprog</a:t>
            </a:r>
            <a:endParaRPr/>
          </a:p>
        </p:txBody>
      </p:sp>
      <p:sp>
        <p:nvSpPr>
          <p:cNvPr id="205" name="Google Shape;205;p9"/>
          <p:cNvSpPr txBox="1"/>
          <p:nvPr>
            <p:ph idx="12" type="sldNum"/>
          </p:nvPr>
        </p:nvSpPr>
        <p:spPr>
          <a:xfrm>
            <a:off x="11368726" y="6356350"/>
            <a:ext cx="5271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CPSR">
      <a:dk1>
        <a:srgbClr val="000000"/>
      </a:dk1>
      <a:lt1>
        <a:srgbClr val="FFFFFF"/>
      </a:lt1>
      <a:dk2>
        <a:srgbClr val="020BA9"/>
      </a:dk2>
      <a:lt2>
        <a:srgbClr val="EEECE1"/>
      </a:lt2>
      <a:accent1>
        <a:srgbClr val="115BFB"/>
      </a:accent1>
      <a:accent2>
        <a:srgbClr val="0DB653"/>
      </a:accent2>
      <a:accent3>
        <a:srgbClr val="F47802"/>
      </a:accent3>
      <a:accent4>
        <a:srgbClr val="7549AB"/>
      </a:accent4>
      <a:accent5>
        <a:srgbClr val="30B3D7"/>
      </a:accent5>
      <a:accent6>
        <a:srgbClr val="F8EC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2022-12-20T18:22:02Z</dcterms:created>
  <dc:creator>Tyson, Jenna</dc:creator>
</cp:coreProperties>
</file>