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ink/ink8.xml" ContentType="application/inkml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ink/ink6.xml" ContentType="application/inkml+xml"/>
  <Override PartName="/ppt/ink/ink16.xml" ContentType="application/inkml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ink/ink4.xml" ContentType="application/inkml+xml"/>
  <Override PartName="/ppt/ink/ink14.xml" ContentType="application/inkml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ink/ink2.xml" ContentType="application/inkml+xml"/>
  <Override PartName="/ppt/ink/ink12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ink/ink10.xml" ContentType="application/inkml+xml"/>
  <Override PartName="/ppt/ink/ink11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ink/ink9.xml" ContentType="application/inkml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ink/ink7.xml" ContentType="application/inkml+xml"/>
  <Override PartName="/ppt/ink/ink17.xml" ContentType="application/inkml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ink/ink3.xml" ContentType="application/inkml+xml"/>
  <Override PartName="/ppt/ink/ink5.xml" ContentType="application/inkml+xml"/>
  <Override PartName="/ppt/ink/ink15.xml" ContentType="application/inkml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ink/ink1.xml" ContentType="application/inkml+xml"/>
  <Override PartName="/ppt/ink/ink13.xml" ContentType="application/inkml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1074" r:id="rId2"/>
    <p:sldId id="1049" r:id="rId3"/>
    <p:sldId id="1068" r:id="rId4"/>
    <p:sldId id="1069" r:id="rId5"/>
    <p:sldId id="1070" r:id="rId6"/>
    <p:sldId id="1071" r:id="rId7"/>
    <p:sldId id="1057" r:id="rId8"/>
    <p:sldId id="1042" r:id="rId9"/>
    <p:sldId id="1073" r:id="rId10"/>
    <p:sldId id="1043" r:id="rId11"/>
    <p:sldId id="1029" r:id="rId12"/>
    <p:sldId id="1045" r:id="rId13"/>
    <p:sldId id="1044" r:id="rId14"/>
    <p:sldId id="1046" r:id="rId15"/>
    <p:sldId id="1047" r:id="rId16"/>
    <p:sldId id="1048" r:id="rId17"/>
    <p:sldId id="1027" r:id="rId18"/>
    <p:sldId id="1051" r:id="rId19"/>
    <p:sldId id="1060" r:id="rId20"/>
    <p:sldId id="1064" r:id="rId21"/>
    <p:sldId id="1063" r:id="rId22"/>
    <p:sldId id="1062" r:id="rId23"/>
    <p:sldId id="1065" r:id="rId24"/>
    <p:sldId id="1066" r:id="rId25"/>
    <p:sldId id="1072" r:id="rId26"/>
    <p:sldId id="1067" r:id="rId27"/>
    <p:sldId id="1031" r:id="rId28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56">
          <p15:clr>
            <a:srgbClr val="A4A3A4"/>
          </p15:clr>
        </p15:guide>
        <p15:guide id="2" orient="horz" pos="1824">
          <p15:clr>
            <a:srgbClr val="A4A3A4"/>
          </p15:clr>
        </p15:guide>
        <p15:guide id="3" orient="horz" pos="2688">
          <p15:clr>
            <a:srgbClr val="A4A3A4"/>
          </p15:clr>
        </p15:guide>
        <p15:guide id="4" orient="horz" pos="3120">
          <p15:clr>
            <a:srgbClr val="A4A3A4"/>
          </p15:clr>
        </p15:guide>
        <p15:guide id="5" orient="horz" pos="1392">
          <p15:clr>
            <a:srgbClr val="A4A3A4"/>
          </p15:clr>
        </p15:guide>
        <p15:guide id="6" pos="2921">
          <p15:clr>
            <a:srgbClr val="A4A3A4"/>
          </p15:clr>
        </p15:guide>
        <p15:guide id="7" pos="4560">
          <p15:clr>
            <a:srgbClr val="A4A3A4"/>
          </p15:clr>
        </p15:guide>
        <p15:guide id="8" pos="1824">
          <p15:clr>
            <a:srgbClr val="A4A3A4"/>
          </p15:clr>
        </p15:guide>
        <p15:guide id="9" pos="18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6633"/>
    <a:srgbClr val="FF9933"/>
    <a:srgbClr val="017BE9"/>
    <a:srgbClr val="19994D"/>
    <a:srgbClr val="FF6600"/>
    <a:srgbClr val="00FF00"/>
    <a:srgbClr val="DF3321"/>
    <a:srgbClr val="0040C0"/>
    <a:srgbClr val="FF3399"/>
    <a:srgbClr val="015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 autoAdjust="0"/>
    <p:restoredTop sz="94674" autoAdjust="0"/>
  </p:normalViewPr>
  <p:slideViewPr>
    <p:cSldViewPr snapToObjects="1">
      <p:cViewPr varScale="1">
        <p:scale>
          <a:sx n="110" d="100"/>
          <a:sy n="110" d="100"/>
        </p:scale>
        <p:origin x="-1644" y="-90"/>
      </p:cViewPr>
      <p:guideLst>
        <p:guide orient="horz" pos="2256"/>
        <p:guide orient="horz" pos="1824"/>
        <p:guide orient="horz" pos="2688"/>
        <p:guide orient="horz" pos="3120"/>
        <p:guide orient="horz" pos="1392"/>
        <p:guide pos="2921"/>
        <p:guide pos="4560"/>
        <p:guide pos="1824"/>
        <p:guide pos="1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81" d="100"/>
          <a:sy n="81" d="100"/>
        </p:scale>
        <p:origin x="-4020" y="-90"/>
      </p:cViewPr>
      <p:guideLst>
        <p:guide orient="horz" pos="3126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CD7BD2-54AB-4D67-AB30-AEB8DECEB6F0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09:09:05.82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nkEffects" value="pencil"/>
    </inkml:brush>
  </inkml:definitions>
  <inkml:trace contextRef="#ctx0" brushRef="#br0">1 1 16383,'0'0'0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8T07:27:50.31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24575,'0'0'0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09:08:23.26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895 1565 24575,'-27'0'0,"-4"0"0,-12 0 0,0 0 0,0 0 0,0 0 0,8 0 0,-17 0 0,24-5 0,-24-3 0,24-18 0,-28-11 0,12-10 0,-2-14 0,-4-2 0,26 14 0,-30-22 0,30 22 0,-16-11 0,16 6 0,2 11 0,1 1 0,8 8 0,6 2 0,-5 0 0,5 6 0,-1-7 0,-2 9 0,8 0 0,-3 0 0,5 6 0,0-4 0,0 4 0,0-6 0,0 0 0,0 0 0,0 0 0,11-1 0,-3 1 0,14 0 0,-3 0 0,0 0 0,3 0 0,-9 0 0,12-9 0,-11 7 0,11-7 0,-11 1 0,9 6 0,-9-7 0,9 9 0,-11 6 0,10 1 0,-4 1 0,0 3 0,4-4 0,-5 6 0,7-1 0,0 0 0,0 0 0,0 5 0,0-3 0,0 3 0,0 0 0,19-4 0,-6 10 0,17-4 0,-11 5 0,0-7 0,10 6 0,-7-6 0,7 7 0,-10 0 0,0 0 0,0 0 0,-8 0 0,-9 0 0,-4 0 0,-11 0 0,5 0 0,-6 0 0,0 5 0,-1 0 0,1 5 0,1 6 0,-1 1 0,2 7 0,0 0 0,0 0 0,0 0 0,0 0 0,-1-6 0,1 4 0,-2-11 0,0 5 0,0-6 0,0 0 0,-1-1 0,5 5 0,-3-3 0,-1 3 0,-2-4 0,-7-1 0,8 1 0,-8 6 0,3-5 0,1 12 0,-3-6 0,3 7 0,-5 0 0,0 0 0,0 0 0,0 8 0,0-6 0,0 15 0,0-7 0,0 9 0,0 0 0,0 0 0,0 0 0,0 0 0,0 0 0,0-8 0,0 6 0,0-15 0,0 6 0,0-15 0,0 6 0,0-12 0,0 5 0,0-2 0,0-3 0,0 3 0,0 2 0,0 1 0,0 7 0,0 9 0,0 1 0,-13 9 0,4 0 0,-20 10 0,6-7 0,-8 7 0,4-18 0,-1 6 0,4-21 0,-11 14 0,9-21 0,-7 7 0,9-8 0,0 0 0,6-1 0,-4 0 0,4 0 0,-6 1 0,0 0 0,0-5 0,0 3 0,-5 1 0,4 2 0,-3 3 0,4-4 0,6-1 0,-4-5 0,4 4 0,0-9 0,2 4 0,0-5 0,5 0 0,-5 0 0,-1 0 0,6 0 0,-5 0 0,6 0 0,0-4 0,1-1 0,3-5 0,-3 0 0,8 0 0,-7 5 0,7-4 0,-4 5 0,5-5 0,0 5 0,0 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09:08:42.365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41519.42969"/>
      <inkml:brushProperty name="anchorY" value="-61123.03906"/>
      <inkml:brushProperty name="scaleFactor" value="0.5"/>
    </inkml:brush>
  </inkml:definitions>
  <inkml:trace contextRef="#ctx0" brushRef="#br0">437 1647 24575,'-13'-28'0,"-3"-2"0,-14-24 0,-2-2 0,-1-11 0,-3-12 0,10 9 0,-8-10 0,9 14 0,-1 0 0,-6 0 0,14-1 0,-5 10 0,6-7 0,3 18 0,-2-7 0,1-1 0,6 8 0,-4-7 0,11 9 0,-4 2 0,6-2 0,0 10 0,0-7 0,0 15 0,0-7 0,0 9 0,0 6 0,0-5 0,0 12 0,0-5 0,0 0 0,0 4 0,0-4 0,4 7 0,1-1 0,5 0 0,0 0 0,14-1 0,-4-1 0,21 5 0,4-6 0,11 4 0,11-8 0,12 7 0,4-6 0,-1 14 0,10-6 0,-22 8 0,10 0 0,-14 0 0,1 0 0,13 0 0,-10 0 0,9 0 0,-12 7 0,0 10 0,-1 9 0,1 0 0,0 5 0,-11-13 0,-11 4 0,7 3 0,-30-11 0,20 16 0,-31-19 0,7 20 0,-7-11 0,-3 21 0,-3-7 0,-5 20 0,0-9 0,0 20 0,0-9 0,0 11 0,0-11 0,0 27 0,0-22 0,0 14 0,0-21 0,0-11 0,0-9 0,-6 7 0,-1-15 0,-12 7 0,7-16 0,-11 5 0,-3-2 0,0-1 0,-15 2 0,6-2 0,-8-3 0,8 4 0,-6 0 0,7 2 0,-20 8 0,8-1 0,-11 12 0,13-10 0,-5 16 0,14-18 0,-10 9 0,19-13 0,0-6 0,10-3 0,6-6 0,0-1 0,1 1 0,-1-5 0,0 4 0,-6-8 0,4 3 0,-4 1 0,0-4 0,-2 8 0,-6-7 0,0 3 0,7-5 0,-6 0 0,6 0 0,-1 0 0,-5 0 0,12 0 0,-11 0 0,6 0 0,-1 0 0,-4 0 0,10 0 0,-5 0 0,7 0 0,0 0 0,4 0 0,1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09:09:05.82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nkEffects" value="pencil"/>
    </inkml:brush>
  </inkml:definitions>
  <inkml:trace contextRef="#ctx0" brushRef="#br0">1 1 16383,'0'0'0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09:09:30.9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1565 2065 24575,'-76'-2'0,"0"-1"0,0 0 0,0 0 0,-15-8 0,-1-4 0,12 2 0,-10-1 0,2-2 0,17-5-1352,12-12 0,8-3 1352,-25-9 0,5-3 0,33 10 0,5-1-55,-9-5 1,2-1 54,5 1 0,4 1 0,-15-40 0,2 4 0,8-1 642,10 21-642,8-18 0,4 20 0,12 1 0,-13-28 0,6 23 1343,-7-14-1343,7 11 802,-5 7-802,13 1 26,-13 2-26,12 0 0,-4 17 0,6-14 0,0 25 0,0-1 0,0 5 0,0 10 0,0-4 0,0 7 0,0-1 0,19-2 0,5 0 0,19-3 0,10 0 0,16-2 0,1 0 0,22-10-841,5 5 841,-48 8 0,1 1 0,12 2 0,1 0 0,-6-3 0,0-2 0,0 5 0,-1 0 0,0-4 0,-2 0 0,41-4 0,1 0 0,-14 0 0,-3 9 0,-22 3 0,-4 7 0,-10 0 0,0 0 0,-8 0 841,6 12-841,-13 11 0,20 28 0,-16-4 0,9 11 0,0-1 0,-9-10 0,9 11 0,-12-15 0,0 0 0,-8-9 0,4-1 0,-12-9 0,4 0 0,-6-7 0,1 6 0,-6-12 0,-1 12 0,-5 3 0,0 8 0,0 0 0,0 7 0,0 4 0,0 0 0,-5 0 0,-3-4 0,-4-15 0,-3 15 0,3-15 0,-1 6 0,1-8 0,0 0 0,0 0 0,-6 0 0,6-6 0,-5 4 0,6-4 0,-1 6 0,0 0 0,1-7 0,-1 6 0,1-6 0,4 1 0,-4 4 0,5-4 0,-6 6 0,0-7 0,6 6 0,-3-12 0,3 12 0,0-12 0,-5 11 0,10-11 0,-4 12 0,0-12 0,4 5 0,-3-6 0,4 6 0,0-5 0,0 5 0,-4-6 0,3-1 0,-4 1 0,5 0 0,0-1 0,0 1 0,-4 0 0,3 6 0,-4-5 0,5 5 0,0-7 0,0 1 0,-4 0 0,3-1 0,-3 1 0,4 0 0,-4-5 0,3 3 0,-7-3 0,3 4 0,-4 0 0,-1 0 0,0 1 0,-1 6 0,-5 2 0,4-1 0,-6 6 0,2-6 0,4 1 0,-6 4 0,8-11 0,-7 12 0,6-12 0,-6 11 0,11-10 0,-4 4 0,4 0 0,-4-5 0,3 5 0,-1-7 0,7 1 0,-8 0 0,8-1 0,-3 1 0,4 0 0,-5-5 0,1-1 0,-5-4 0,1 0 0,0 0 0,-1 0 0,5 5 0,-4-4 0,3 3 0,-5 0 0,1 1 0,0 5 0,-1-5 0,5 3 0,-3-7 0,7 7 0,-3-7 0,4 2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09:09:32.7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8T06:26:57.04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895 1565 24575,'-27'0'0,"-4"0"0,-12 0 0,0 0 0,0 0 0,0 0 0,8 0 0,-17 0 0,24-5 0,-24-3 0,24-18 0,-28-11 0,12-10 0,-2-14 0,-4-2 0,26 14 0,-30-22 0,30 22 0,-16-11 0,16 6 0,2 11 0,1 1 0,8 8 0,6 2 0,-5 0 0,5 6 0,-1-7 0,-2 9 0,8 0 0,-3 0 0,5 6 0,0-4 0,0 4 0,0-6 0,0 0 0,0 0 0,0 0 0,11-1 0,-3 1 0,14 0 0,-3 0 0,0 0 0,3 0 0,-9 0 0,12-9 0,-11 7 0,11-7 0,-11 1 0,9 6 0,-9-7 0,9 9 0,-11 6 0,10 1 0,-4 1 0,0 3 0,4-4 0,-5 6 0,7-1 0,0 0 0,0 0 0,0 5 0,0-3 0,0 3 0,0 0 0,19-4 0,-6 10 0,17-4 0,-11 5 0,0-7 0,10 6 0,-7-6 0,7 7 0,-10 0 0,0 0 0,0 0 0,-8 0 0,-9 0 0,-4 0 0,-11 0 0,5 0 0,-6 0 0,0 5 0,-1 0 0,1 5 0,1 6 0,-1 1 0,2 7 0,0 0 0,0 0 0,0 0 0,0 0 0,-1-6 0,1 4 0,-2-11 0,0 5 0,0-6 0,0 0 0,-1-1 0,5 5 0,-3-3 0,-1 3 0,-2-4 0,-7-1 0,8 1 0,-8 6 0,3-5 0,1 12 0,-3-6 0,3 7 0,-5 0 0,0 0 0,0 0 0,0 8 0,0-6 0,0 15 0,0-7 0,0 9 0,0 0 0,0 0 0,0 0 0,0 0 0,0 0 0,0-8 0,0 6 0,0-15 0,0 6 0,0-15 0,0 6 0,0-12 0,0 5 0,0-2 0,0-3 0,0 3 0,0 2 0,0 1 0,0 7 0,0 9 0,0 1 0,-13 9 0,4 0 0,-20 10 0,6-7 0,-8 7 0,4-18 0,-1 6 0,4-21 0,-11 14 0,9-21 0,-7 7 0,9-8 0,0 0 0,6-1 0,-4 0 0,4 0 0,-6 1 0,0 0 0,0-5 0,0 3 0,-5 1 0,4 2 0,-3 3 0,4-4 0,6-1 0,-4-5 0,4 4 0,0-9 0,2 4 0,0-5 0,5 0 0,-5 0 0,-1 0 0,6 0 0,-5 0 0,6 0 0,0-4 0,1-1 0,3-5 0,-3 0 0,8 0 0,-7 5 0,7-4 0,-4 5 0,5-5 0,0 5 0,0 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17:12:19.0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4378 1716 24575,'-98'-5'0,"0"0"0,0 0 0,0 1 0,0-1 0,0 0 0,0 0 0,0 1 0,0-1 0,0 0 0,0 0 0,0 1 0,0-1 0,0 0 0,-1-2 0,17 1 0,6-1 0,-6 0 0,-19-1-656,24 2 1,-12 0-1,-10 0 1,-8 0 0,-6-1-1,-5 0 1,0 0 0,-1 0-1,3-1 1,4 0 0,7 0-1,9 0 1,10 0 0,14-1-1,14 0-89,-37-13 0,24-3 745,-1-4 0,5-1 1177,13 8 0,4 1-1177,-28-17 0,6 14 0,0 1 0,-5-7 0,22 14 0,4 1 1783,3-6-1783,18 6 0,-26-15 0,24 7 6586,-19-42-6586,34 29 598,-8-58-598,24 49 0,-5-42 0,6 47 0,6-15 0,0 36 0,6-4 0,27-4 0,-14 11 0,40-13 0,9-4 0,1-12 0,7 11 0,18-3 0,-12 1 0,-26 5 0,1 0 0,11 1 0,14-4 0,2 1 0,-13 7 0,-3 2 0,3 3 0,-1 1 0,17-3 0,5-1 0,-5 3 0,-15 5 0,2 4 0,3 3-870,1 1 0,19-2 1,6 0-1,-6 2 1,-21 3 869,-7 4 0,0 2 0,9-1 0,20 0 0,8 0 0,-5 0 0,-18 0 0,8 0 0,1 0 0,-22-1 0,15 1 0,6-1 0,1 1 0,-6 0 0,-13 2 0,2 1 0,-12 2 0,11 0 0,0-3 0,13 0 0,6-1 0,0 1 0,-7 1 0,-13 1 0,-2 4 0,-11 2 0,10-2 0,-1-5 0,13 0 0,6-2 0,-1 0 0,-7 1 0,-13 2 0,21 6 0,-1 1 0,-16-7 0,12-2 0,4 0 0,-4 0 0,-12 0 0,19 6 0,-2-1-617,-9-4 1,10 0-1,-1-1 1,-15-1 616,-8-1 0,-5 0-219,10 0 1,6 0 0,-15 0 218,1 0 0,21 17 0,-49-1 0,24 49 0,-27-9 0,9 10 0,1 3 0,-2 6 0,12 3 0,0-2 0,-15-17 0,0 1 0,-2-1 0,-13-15 3507,-1 50-3507,-20-59 0,-35 31 0,-13 1 0,2-19 0,-8-5 0,-13 7 0,5-7 0,-26 12 0,23-22 0,-8 3 0,8-3 0,-23 22 0,21-24 0,-10 1 0,9-3 0,-17 13 0,14-18 0,-12 0 0,10-2 0,-25 9 0,0-12 0,0-4 0,6-5 0,6 1 0,0 1 0,-5 0 0,4 7 0,1 2 0,6 0 0,-11 8 0,0 1 0,20-7 0,-1-1 0,2-2 0,22-11 2981,-26-3-2981,37-6 981,-47 0-981,33 0 0,-11 0 0,-3 0 0,-12 0 0,2 0 0,1 0 0,-3 0 0,7 0 0,3 0 0,4 0 0,4 0 0,0 0 0,-2 0 0,1-9 0,0-1 0,-4-2 0,11-9 0,2-2 0,5-2 0,-21-24 0,37 26 0,-28-17 0,41 27 0,-19-9 0,27 11 0,-6 5 0,9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09:09:32.7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13:17:17.44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566 2297 24575,'-9'0'0,"-1"0"0,-7 0 0,4 0 0,-22 0 0,13 0 0,-24 0 0,17-6 0,-17-10 0,16-5 0,-6-8 0,-1-1 0,20-7 0,-16 11 0,18-9 0,-6 14 0,1-6 0,0 0 0,7 7 0,-7-5 0,9 12 0,4-12 0,-3 12 0,4-5 0,0 7 0,-3 1 0,8 0 0,-4-1 0,1 6 0,2-5 0,-3-3 0,5-7 0,-4 0 0,2-5 0,-2-5 0,4 1 0,0-7 0,0-1 0,0 8 0,0-8 0,0 1 0,0 6 0,0-16 0,0 17 0,0-17 0,5 16 0,4-16 0,-1 7 0,5 1 0,-4-9 0,5 9 0,-5-11 0,7-11 0,-8 18 0,2-16 0,3 19 0,-12 0 0,13 3 0,-13 9 0,10 7 0,-10 2 0,4 7 0,0 5 0,-4-4 0,8 4 0,-3-5 0,5 0 0,1-7 0,1-2 0,6-1 0,2-5 0,6 6 0,9-10 0,3 0 0,9-2 0,4-11 0,-3 8 0,14-10 0,-11 12 0,11-12 0,-2 8 0,6-9 0,-4 18 0,9-7 0,-9 15 0,0-13 0,-3 14 0,0-5 0,-9 7 0,9 0 0,-21 8 0,7-5 0,-7 12 0,-1-5 0,8 7 0,-7 0 0,31 0 0,-5 0 0,7 0 0,0 0 0,-9 0 0,12 0 0,-12 7 0,9-5 0,-9 5 0,12 1 0,0-6 0,-1 6 0,-11-8 0,9 0 0,-21 0 0,-1 0 0,-13 0 0,-10 0 0,-8 0 0,-1 0 0,-7 5 0,0-4 0,-5 9 0,-1-4 0,-5 5 0,0 0 0,0 0 0,0 7 0,0-6 0,0 13 0,0 7 0,0-2 0,0 9 0,0-3 0,6-7 0,-5 8 0,11-10 0,-10 0 0,10-1 0,-4 11 0,0-8 0,5 7 0,-5-9 0,-1 0 0,5 0 0,-5 0 0,1 0 0,5 9 0,-11-6 0,5 6 0,-7-9 0,0 9 0,0-7 0,0 17 0,0-17 0,0 17 0,0-7 0,0 0 0,-6-3 0,-3 1 0,-12 13 0,5-8 0,-5 6 0,8-21 0,0-7 0,-6 5 0,11-6 0,-9 1 0,10 5 0,-4-12 0,-2 12 0,1-13 0,-1 14 0,2-14 0,-2 13 0,0-5 0,0 7 0,-1 0 0,2-7 0,-3 14 0,-3-12 0,1 15 0,-8-10 0,10 0 0,-10-1 0,9 1 0,-9 0 0,4 0 0,-6-6 0,7-3 0,-5-5 0,5-1 0,-19 2 0,9-1 0,-9-5 0,12 4 0,-9-11 0,6 11 0,-6-5 0,-1 8 0,-2 0 0,-9 1 0,-1 0 0,1 0 0,0-7 0,-1 5 0,1-12 0,-12 5 0,8 0 0,-20-5 0,9 5 0,-12-7 0,0 0 0,0 0 0,0 0 0,12 7 0,-9-5 0,30 5 0,-6-1 0,21-4 0,0 4 0,7-6 0,3 0 0,7 0 0,1 0 0,-6 0 0,3 0 0,-11 0 0,4 0 0,-1 0 0,-6 0 0,7 0 0,-1 0 0,-6 0 0,14 0 0,-6 0 0,7 0 0,0 0 0,1 0 0,0 4 0,0-2 0,0 2 0,-1 1 0,0-4 0,0 4 0,0-5 0,1 5 0,-1-4 0,-8 10 0,7-10 0,-14 11 0,14-5 0,-6 0 0,0 4 0,5-5 0,-5 6 0,7-1 0,0-5 0,5 3 0,-4-8 0,4 4 0,0-5 0,2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13:17:22.19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790 1806 24575,'0'-42'0,"0"-21"0,0-30-1766,0 34 0,0-4 1766,0-11 0,0 1 0,0 15 0,0-1-293,0-18 0,0-1 293,-1 12 0,2 0 0,3 1 0,1-2 0,-1-14 0,5 4 0,10 25 0,3 2 0,-6-12 0,4 3 179,15 19 0,2 2-179,-9-10 0,1 3-122,37 0 122,6-23 0,-8 37 0,15-10 0,-4 14 0,-1 16 0,1-5 0,14 14 0,-11-7 0,-27 9 0,1 0 0,41 0 0,-40 0 0,0 0 551,1 0 1,-1 0-552,-1 0 0,2 0 46,28 0 1,0 0-47,-30 0 0,3 0-393,13 0 1,9 0-1,-6 0 393,0 0 0,-2 0 0,25 0 0,0 0 0,-20 0 0,-3 0 0,-1 0 0,-1 0 0,4 0 0,1 0 0,0 5 0,0 1 0,7-6 0,0 2 0,-9 9 0,-1 0 0,1-10 0,-2 0-293,-12 8 0,-2 1 293,5-4 0,-3 0 305,20 4-305,11 8 0,-26-9 1157,-3 9-1157,-21-3 1897,7 0-1897,-11 17 859,-3-7-859,-6 23 232,-12-18-232,2 15 0,-9-15 0,9 27 0,-14-15 0,6 18 0,-8-12 0,0 12 0,0-9 0,0 9 0,0 0 0,0 3 0,7 0 0,-5 9 0,5-9 0,-7 0 0,0 9 0,0-21 0,0 21 0,0-9 0,0 12 0,0-13 0,-8 10 0,-11-9 0,-10 12 0,-5-23 0,-6 0 0,8-9 0,-3 0-759,-24 24 0,-5-2 759,15-24 0,-1-2 0,-11 17 0,-3-3 0,3-16 0,-3-3 0,-3 8 0,1-1 0,10-12 0,-1-2 0,-11 8 0,-1-2 0,13-9 0,-1-2 0,-14 8 0,-2-1 0,1-9 0,0-3 0,0 1 0,0-1 0,0-5 0,0 0 0,0 0 0,0-1 0,3-3 0,-6-2 0,-5-2 0,-7 0 0,7-2 0,10-1 0,0-2-591,-8 1 1,-8 0 0,10 0 590,18 0 0,2 0 0,-24 0 0,-2 0 0,7 5 0,1 1 0,-8-5 0,1 1 0,8 8 0,2 1-523,7-9 1,0-2 522,-6 5 0,0 1 0,14-1 0,1 0-243,1-4 0,-1 0 243,2 4 0,3-1 1254,-17-4-1254,-19 0 1742,35 0-1742,-10 0 1208,10-24-1208,-6-21 0,9-22-15,16 21 0,3-2 15,-12-31 0,15 28 0,0-1 0,-12-26 0,7-12 0,5 27 0,8 3 0,3 21 0,2 10 0,6 3 0,-3 14 646,4-6-646,0 7 0,-3 6 0,3-5 0,-6-3 0,0-7 0,-3-16 0,0-3 0,-1-10 0,7-11 0,2-3 0,7-12 0,0 13 0,0 1 0,0 13 0,0 9 0,0 2 0,0 17 0,5 2 0,1 7 0,5 5 0,-1-3 0,1 7 0,-1-3 0,0 5 0,1 0 0,0 0 0,7 0 0,11 0 0,10 0 0,9 0 0,12 0 0,3 0 0,26 0 0,-11 0 0,11 0 0,-26 0 0,-3 0 0,-21 0 0,-3 0 0,-16 0 0,-2 0 0,-8 0 0,1 0 0,-1 0 0,0 0 0,0 0 0,0 0 0,0 0 0,8-5 0,1-3 0,1-4 0,5-2 0,-12 8 0,5-5 0,-8 5 0,1 0 0,0 1 0,0 0 0,-1 0 0,-4-5 0,2 5 0,-7-3 0,9 7 0,-5-3 0,1 4 0,-2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13:17:24.9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7T18:24:27.0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1418 2065 24575,'-31'0'0,"-15"0"0,-17 0 0,-12 0 0,-14 0-669,-3-10 669,-1 0 0,41-9 0,1-3 0,-28-10 0,32 2 0,0-1 0,-29-10 0,34 12 0,0-3 0,-26-17 0,-1-10 0,16 13 165,8-4-165,6 9 0,9 2 0,7 2 0,3 10 0,7 0 504,0 7-504,1 2 0,6 7 0,-4 0 0,9 0 0,-9 5 0,4 1 0,0 0 0,-4 4 0,4-4 0,-5 5 0,1-4 0,-1-2 0,0 0 0,6-10 0,0 8 0,5-17 0,0 5 0,0-7 0,0 0 0,0 0 0,0-10 0,6 8 0,10-17 0,5 16 0,21-19 0,-2 16 0,15-20 0,-15 20 0,13-20 0,-14 20 0,4-7 0,-7 11 0,4-11 0,-10 9 0,10-3 0,-19 9 0,4 4 0,-11 1 0,11-6 0,-12 14 0,5-6 0,-7 7 0,0-8 0,1 7 0,7-14 0,0 12 0,8-11 0,0 4 0,0-6 0,0 0 0,13-13 0,-10 9 0,19-11 0,-10 12 0,9-2 0,0 0 0,1 7 0,-11 3 0,8 6 0,-7 1 0,9 6 0,-10 2 0,8 7 0,-7 0 0,9 0 0,-9 0 0,7 0 0,-17 0 0,8 12 0,-1 6 0,-7 9 0,10 12 0,-12-10 0,-3 16 0,4-6 0,-3 9 0,0 0 0,5 0 0,-12 0 0,15 13 0,-13 1 0,6 13 0,-12-22 0,-1 2 0,8 28 0,-6-22 0,-2-1 0,-2 18 0,-6-27 0,-1 0 0,-4 42 0,0-1-337,0-40 1,0-1 336,0 27 0,0 11-162,0-14 162,-9 0 0,-1-1 0,-17 1 0,0-12 0,-8-3 0,3-11 0,2-11 0,1-1 668,2-10-668,0-1 167,-9-3-167,6-4 0,-6-4 0,-1-8 0,8-1 0,-7-6 0,9 0 0,7 0 0,-6 0 0,14 0 0,-7 0 0,2 0 0,4 0 0,-4-5 0,6-1 0,1-4 0,-1-1 0,1 1 0,-1-1 0,5 0 0,-4 0 0,4 0 0,0 0 0,-4 0 0,9 0 0,-4 0 0,5 1 0,0 0 0,-5 4 0,4 2 0,-4 4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8T07:25:48.12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1125 1686 24575,'-18'0'0,"6"0"0,-6 0 0,-1 0 0,6 0 0,-6-5 0,-13-22 0,13-7 0,-23-20 0,11-22 0,12 19 0,-10-32 0,27 24 0,-24-12 0,22 12 0,-13 3 0,17 0 0,0 26 0,0-22 0,0 26 0,0-18 0,0 10 0,0-19 0,15 16 0,3-20 0,15 14 0,15-18 0,-12 13 0,23-16 0,1 12 0,-3 10 0,-15 16 0,-1 2 0,13 1 0,25-20 0,-26 30 0,21-8 0,-9 17 0,13 1 0,-1 9 0,0 0 0,15 0-1338,3 0 1338,-23 0 0,3 0-879,-8 5 1,2 1 878,24 1 0,1 1 0,-18 5 0,2-1-872,-11-5 0,4-3 0,0 0 872,-5 1 0,0-2 0,2 0 0,10-2 0,3-1 0,2-1 0,4 1 0,2 0 0,0 0-1105,1 0 0,-1 0 0,2 0 1105,6 0 0,2 0 0,1 0 0,-21 0 0,1 0 0,1 0 0,0 0-548,1 0 1,0 0-1,0 0 1,2 0 547,4 0 0,2 0 0,-1 0 0,0 0 0,-6 0 0,-1-1 0,0 1 0,0 1 0,5 2 0,2 2 0,-1 0 0,-3-2 0,-8-2 0,-1-1 0,-1 1 0,0 1 0,6 4 0,0 3 0,0 0 0,-1-3 0,18-3 0,-2-3 0,6 1 0,-25 1 0,5 2 0,1-1 0,-1 0 0,-3-1 0,3-1 0,-3-1 0,0 0 0,3-1 0,-3 1 0,3 0 0,1 0 0,-1 0 0,-5 0 0,25 0 0,-5 0 0,0 0 0,1 0 0,0 0 0,2 0 0,-20 0 0,1 0 0,1 0 0,-2 0 0,-4 0 0,-1 0 0,0 0 0,2 0 0,10 0 0,1 0 0,1 0 0,-2 0 0,-11 0 0,-1 0 0,0 0 0,2 0 0,9 0 0,2 0 0,0 0 0,0 0 0,-5 0 0,-1 0 0,0 0 0,1 0 0,5 1 0,2-1 0,0 1 0,-1-3 0,-6 0 0,-1-1 0,0-1 0,1-1 0,4-3 0,2 0 0,-1-2 0,-2 0 0,-9 2 0,-2-1 0,0-1 0,1 0-205,6-2 0,1-2 0,-1 1 0,-6 2 205,-2 4 0,-5 2 0,2-1 59,13-4 1,3-1 0,-7 3-60,2 6 0,-3 1 0,-9-3 0,4-1 0,-3 1 717,16-2 0,-2 1-717,0 3 0,-2 1 0,-7-5 0,-3 1 1371,-7 4 0,-1 2-1371,-8-1 0,-2 0 0,0 0 0,-3 0 2577,29 0-2577,10 0 0,-13 0 0,-1 8 0,-8 2 0,2 2 0,23 10 342,0-5 1,3 0-343,-35-5 0,-2-1 0,8 0 0,0 1 320,-5-1 0,-2 1-320,-5-1 0,0 0 0,1 0 0,0 0 48,0 0 1,-1 0-49,-2 0 0,-2 0 0,29 8-64,11-7 64,-27 4 1734,-3-7-1734,-22 7 1165,-10-3-1165,-12 0 658,-7-2-658,-4 7 189,-2 3-189,-5 16 0,0 3 0,-8 10 0,-8 0 0,-10 0 0,-5-11 0,1-1 0,2-10 0,0-7 0,8-2 0,1-7 0,0 1 0,-6 4 0,-4-2 0,-4 10 0,-5-8 0,-14 14 0,-28 10-609,34-19 1,-4 0 608,-13 7 0,-1-2 0,14-5 0,0-1 0,-11 1 0,-1 2 0,5 3 0,1 1 0,-1-5 0,0 1 0,-7 5 0,0-1 0,8-9 0,2-3-20,5-1 0,2 0 20,-32 4 0,-18 8 0,39-16 0,-17 5 0,16-16 0,-11 0 0,-11 0-729,21 0 0,-3 0 729,-4 0 0,-3 0-795,-24 0 0,-7 0 795,30 0 0,-2 0 0,-2 0-1164,-12 0 1,-2 0 0,-2 0 1163,-7 0 0,-2 0 0,-1 0 0,26-1 0,-1 1 0,0 0 0,0 1 0,-26 2 0,1 2 0,5 0-587,25-1 1,3 0 0,0 1 586,-9 4 0,0 1 0,4 0 0,-8 3 0,0 0 0,12-4 0,-5 0 0,4 1 0,-18 9 0,3-1-21,0-4 0,3 1 21,15 2 0,3 0 0,0-4 0,1-3 0,0 2 0,-1 0 0,-11 0 0,-1 0 0,9 1 0,-2-2 0,-22-2 0,-1-3 157,14 0 1,0-2-158,-16-4 0,-4 0 0,28 0 0,-2 0 0,-1 0 160,-6 0 1,-3 0 0,-1 0-161,-5 0 0,-3 0 0,-2 0-399,14 0 1,-2 1-1,-1-1 1,1-1 398,-1-2 0,0-1 0,-1-1 0,0 1 0,-6-1 0,0 1 0,-1-1 0,1-1 0,0-2 0,0-1 0,0-1 0,-1 1-604,-5-1 0,-2 0 0,0 1 0,0 1 604,-1 2 0,0 1 0,0 0 0,-2 1 0,17 0 0,-2 0 0,0 0 0,0 1 0,0 1 0,1 1 0,-1 1 0,1 0 0,0 0 0,1 1 0,-16-1 0,0 0 0,1 0 0,1 0 0,0 0 0,1 0 0,0 0 0,1 0 0,5 0 0,1 0 0,0 0 0,0 0-289,0 0 0,-1 0 0,1 0 1,0 0 288,6-1 0,0 0 0,1 1 0,0 2 9,0 3 1,-2 3-1,3 1 1,5-2-10,3-2 0,5-1 0,-5 4 0,-3 6 0,-7 5 0,1 0 0,8-3 0,-15 0 0,1-1 0,3 2 0,-5 1 0,7-2 871,4-3 1,7-1-872,15-1 0,2 0 1685,0-5 0,3-1-1685,-29 4 0,-11-9 0,27 0 0,-9 0 3922,9 0-3922,-12 0 0,-1-17 2999,-13-7-2999,10-7 0,-11-8 0,0 7 0,11 1 0,-10 1 0,-1 9 0,11 1 0,28 9 0,-1 1 0,-41-1 0,-1 1 0,43 9 0,0 2 0,-43-1 0,1 0 0,3 0 0,15 0 0,12 0 1155,3 0-1155,22 0 307,-3 0-307,21 0 0,-1 0 0,12 0 430,1 0-430,5-4 0,1-2 0,4-3 0,0-2 0,5 6 0,1-5 0,5 9 0,8-11 0,1 11 0,8-12 0,-1 12 0,1-12 0,0 12 0,-1-5 0,1 0 0,0 4 0,-8-4 0,-1 6 0,-8-5 0,0 4 0,0-4 0,0 5 0,-5-5 0,-1 4 0,-5-3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8T07:27:39.2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18T07:25:40.59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2643 3343 24575,'-32'0'0,"-3"0"0,-15 0 0,-12 0 0,-4 0 0,1 0 0,3 0 0,-1 0-763,-3 0 763,-9 1 0,-7-2 0,19-4 0,2-2 0,7 4 0,-2-4 0,-25-14 0,5-5 0,3-7 0,4-1 0,-2-3-556,20 10 1,2 0 555,-10-8 0,0 0 0,10 1 0,0 2 0,-1 3 0,2 1-386,-25-21 386,25 22 0,2 1 0,-8-10 0,12 4 0,0 1 0,-12-6 0,-13-11 0,13 4 0,3 8 705,5-15-705,-2 16 1130,2-17-1130,3 8 425,-2-9-425,12 3 0,3 10 0,4-7 0,6 16 0,5-6 0,1 9 0,0 0 0,0 0 0,0 0 0,6 8 0,-4-6 0,10 12 0,-4-12 0,6 6 0,0-1 0,0-5 0,0 6 0,0-18 0,13 8 0,15-21 0,30 3 0,17-15-544,-27 30 1,1 0 543,-4 0 0,1 0 0,7 0 0,2 0 0,-5 0 0,0-1 0,0 1 0,0 0 0,4 0 0,0 0 0,-4-1 0,0 2 0,5 3 0,0 1 0,0-4 0,0 1 0,-1 8 0,2-1 0,18-17 0,1-1 0,-15 15 0,0 2 0,23-13 0,0 0 0,-25 14 0,-1 3-809,13 2 1,4 0 808,2-5 0,-1 2 0,-16 8 0,3 2 0,3-2 0,5-1 0,-3 4-962,5 4 1,2 2 961,-5-3 0,4-2 0,-1 2-1078,24 1 0,0-1 1078,-25-1 0,1-1 0,0 0-495,0 0 1,1 0 0,1 1 494,6 3 0,1 1 0,0-1 0,-1-2 0,0-2 0,1 1-452,7 3 1,1 1 0,0-2 451,0-2 0,0-3 0,3 2 0,-14 2 0,3 0 0,0 0 0,-4 2-541,8-1 1,-3 2-1,4-1 541,-4-1 0,3-1 0,0 1 0,-3 2 0,5 3 0,-4 2 0,4-2 0,-9-4 0,3-3 0,1 0 0,-1 2 0,19 1 0,-2 0 0,0 0-274,1-4 0,0-2 1,-1 1 273,-7 0 0,0 1 0,-1-1-53,0 0 1,-1 1 0,-2-1 52,-12 2 0,-3 0 0,0-2 178,0-2 0,0-2 0,-2 3-178,28 2 0,-4 1 823,-16-9 0,-1 2-823,16 13 0,-2 4 0,-23-6 0,0 0 0,15 4 0,2 2 0,-11-1 0,0 0 0,1 0 0,-2 0 1050,-6 0 1,-2 0-1051,-1-2 0,-1 4 0,-7 11 0,-2 3 0,41 9 0,-41 5 0,-1 3 0,27 8 0,-32-9 0,1-1 0,-2-8 0,-1-2 2235,40 31-2235,-34-35 0,2-1 0,-7 4 0,2-1 500,22 1 1,3-1-501,-16-1 0,3-1 0,28 4 0,3-3 0,-25-6 0,1 0 0,23 1 0,3 0 0,-9 1 0,2-2 0,-14-3 0,4-2 0,-2 1 0,-7 1 0,-2 0 0,1-1 21,2 1 0,1-2 0,-2 0-21,18 0 0,-5 1 0,-14 3 0,-2-1 25,8-9 0,-2 0-25,-21 8 0,-1 0 0,14-2 0,-2-2 352,20 6-352,10 8 0,-27-10 1287,-3 9-1287,1-9 1858,-9 5-1858,9-4 1052,-12-1-1052,0 6 41,-10-14-41,7 7 0,-7-8 0,0 0 0,7 0 0,-17 0 0,18 0 0,-18 0 0,17 0 0,-17 0 0,18 7 0,4-5 0,0 5 0,0 0 0,-15-6 0,-9 5 0,-7-6 0,-3 5 0,1-4 0,-6 4 0,5 0 0,-7-3 0,0 8 0,1-4 0,-1 0 0,7 5 0,3-3 0,6 5 0,-6 0 0,5 1 0,-6-2 0,17 3 0,-6-1 0,6 1 0,-9-1 0,9 9 0,-7-1 0,8 8 0,-1-7 0,-4 13 0,5-11 0,1 34 0,-16-25 0,7 25 0,-15-19 0,-6 10 0,6-1 0,-13 1 0,5 0 0,-7 12 0,8-9 0,-6 9 0,5-13 0,0 1 0,-5-10 0,6 8 0,-8-8 0,0 21 0,0-8 0,0 21 0,-20 6-706,-14 5 706,7-35 0,-3-2 0,-1-3 0,-4-2 0,-10 4 0,-2-1 0,8-6 0,-4-1-664,-25 19 0,-2-4 664,25-22 0,-1-2 0,-18 13 0,-3-1 0,12-14 0,-2-1 0,-28 7 0,-3 0-1217,9-7 0,-1 0 1217,11-4 0,-2 1 0,1-4 0,-16-4 0,0-3 0,-9 7 0,-2 0 0,24-7 0,-2-1 0,2-1 0,6-5 0,1 0 0,-1-1 0,-7 2 0,-1 1 0,3-3 0,-15-3 0,1-4 0,17 2 0,-2 0 0,1 0 0,-19 0 0,0 0 0,-8 0 0,-1 0 0,4 0 0,2 0 0,6 0 0,-1 0 0,19 1 0,-4-1 0,1-1 0,-2-2 0,1-3 0,-3 2-1138,-11 3 1,-3 1 0,-1-2 1137,17-4 0,-1-2 0,-1 0 0,-2 0-780,-10 2 0,-3 1 1,-2 0-1,2 0 780,0 0 0,0 0 0,-1 0 0,-3 0-528,8 1 0,-4 0 1,-2 0-1,2 1 0,1 1 528,8 1 0,2 1 0,0 0 0,-1 1 0,-2-1 0,-11 0 0,-2 0 0,-1 0 0,-4 0 0,-3 0 0,11 0 0,-6 0 0,-2 0 0,-2 0 0,2 0 0,2 0 0,6 0-315,-10 0 1,6 0 0,2 0 0,-1 0 0,-6 0 314,9 0 0,-6 0 0,-3 0 0,0 0 0,3 0 0,5 0 0,9 0-75,-9 0 0,10 0 0,3 0 0,-2 0 75,-7 0 0,-2 0 0,2 0 0,5 0 267,4 0 0,6 0 1,-2 0-268,-10 0 0,-2 0 0,6 0 0,-8 0 0,2 0 595,17 0 1,-2 0 0,2 0-596,-17 1 0,4-2 1517,7-4 1,3 0-1518,9 4 0,2 0 0,7-4 0,2 0 3458,-42 5-3458,5 0 0,-1 0 0,23 0 0,-20 0 2603,36 0-2603,-9 0 2235,0 0-2235,9 0 1268,-21 0-1268,9 0 321,0 0-321,-10 0 0,10 0 0,0-8 0,3-8 0,12-3 0,0-5 0,10 9 0,2 6 0,1 3 0,6 6 0,1 0 0,4 0 0,13 0 0,-6 0 0,8 0 0,1 0 0,4 4 0,1 2 0,5 4 0,0 1 0,0 0 0,0 0 0,0 0 0,0-1 0,0 0 0,0-1 0,0 1 0,0 0 0,0 1 0,0-2 0,0 1 0,0 0 0,0 0 0,0 1 0,0 8 0,0 1 0,0 8 0,6-1 0,-4 1 0,4-8 0,-6-1 0,0-8 0,0 0 0,0-5 0,0-1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50609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Klicken Sie, um die Textformatierung des Masters zu bearbeiten.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2A0B9D-D136-4BF8-9D8F-7EFC87D5934C}" type="slidenum">
              <a:rPr lang="de-DE" altLang="en-US"/>
              <a:pPr/>
              <a:t>‹#›</a:t>
            </a:fld>
            <a:endParaRPr lang="de-D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21591809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 eaLnBrk="0" fontAlgn="base" hangingPunct="0">
              <a:spcBef>
                <a:spcPct val="3000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21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13319369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 eaLnBrk="0" fontAlgn="base" hangingPunct="0">
              <a:spcBef>
                <a:spcPct val="3000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23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6554334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 eaLnBrk="0" fontAlgn="base" hangingPunct="0">
              <a:spcBef>
                <a:spcPct val="3000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26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20668780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 eaLnBrk="0" fontAlgn="base" hangingPunct="0">
              <a:spcBef>
                <a:spcPct val="3000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27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1246672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 eaLnBrk="0" fontAlgn="base" hangingPunct="0">
              <a:spcBef>
                <a:spcPct val="3000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7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3062496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 eaLnBrk="0" fontAlgn="base" hangingPunct="0">
              <a:spcBef>
                <a:spcPct val="3000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8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1178515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 eaLnBrk="0" fontAlgn="base" hangingPunct="0">
              <a:spcBef>
                <a:spcPct val="3000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9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2650308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 eaLnBrk="0" fontAlgn="base" hangingPunct="0">
              <a:spcBef>
                <a:spcPct val="3000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10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1743621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11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3180727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12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2419263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17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15565213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 eaLnBrk="0" fontAlgn="base" hangingPunct="0">
              <a:spcBef>
                <a:spcPct val="3000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A0B9D-D136-4BF8-9D8F-7EFC87D5934C}" type="slidenum">
              <a:rPr lang="de-DE" altLang="en-US" smtClean="0"/>
              <a:pPr/>
              <a:t>19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xmlns="" val="2969143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accent2"/>
                </a:solidFill>
              </a:defRPr>
            </a:lvl1pPr>
          </a:lstStyle>
          <a:p>
            <a:fld id="{EF42B8A4-10FD-4356-91FF-B7F7300AE4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0">
                <a:solidFill>
                  <a:schemeClr val="accent2"/>
                </a:solidFill>
              </a:defRPr>
            </a:lvl1pPr>
          </a:lstStyle>
          <a:p>
            <a:fld id="{EF42B8A4-10FD-4356-91FF-B7F7300AE4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customXml" Target="../ink/ink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0.xml"/><Relationship Id="rId5" Type="http://schemas.openxmlformats.org/officeDocument/2006/relationships/image" Target="../media/image11.png"/><Relationship Id="rId4" Type="http://schemas.openxmlformats.org/officeDocument/2006/relationships/customXml" Target="../ink/ink9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13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12" Type="http://schemas.openxmlformats.org/officeDocument/2006/relationships/customXml" Target="../ink/ink14.xml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6" Type="http://schemas.openxmlformats.org/officeDocument/2006/relationships/customXml" Target="../ink/ink1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1.xml"/><Relationship Id="rId11" Type="http://schemas.openxmlformats.org/officeDocument/2006/relationships/image" Target="../media/image4.png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10" Type="http://schemas.openxmlformats.org/officeDocument/2006/relationships/customXml" Target="../ink/ink13.xml"/><Relationship Id="rId4" Type="http://schemas.openxmlformats.org/officeDocument/2006/relationships/image" Target="../media/image2.png"/><Relationship Id="rId9" Type="http://schemas.openxmlformats.org/officeDocument/2006/relationships/image" Target="../media/image13.png"/><Relationship Id="rId14" Type="http://schemas.openxmlformats.org/officeDocument/2006/relationships/customXml" Target="../ink/ink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customXml" Target="../ink/ink3.xml"/><Relationship Id="rId7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customXml" Target="../ink/ink4.xml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customXml" Target="../ink/ink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customXml" Target="../ink/ink8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The Timed Message Passing model (TMP)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4744"/>
            <a:ext cx="8064636" cy="540060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- </a:t>
            </a:r>
            <a:r>
              <a:rPr lang="de-CH" kern="0" dirty="0" err="1">
                <a:latin typeface="Calibri" pitchFamily="34" charset="0"/>
              </a:rPr>
              <a:t>Each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network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node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has</a:t>
            </a:r>
            <a:r>
              <a:rPr lang="de-CH" kern="0" dirty="0">
                <a:latin typeface="Calibri" pitchFamily="34" charset="0"/>
              </a:rPr>
              <a:t> a </a:t>
            </a:r>
            <a:r>
              <a:rPr lang="de-CH" kern="0" dirty="0" err="1">
                <a:latin typeface="Calibri" pitchFamily="34" charset="0"/>
              </a:rPr>
              <a:t>local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hardware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clock</a:t>
            </a:r>
            <a:r>
              <a:rPr lang="de-CH" kern="0" dirty="0">
                <a:latin typeface="Calibri" pitchFamily="34" charset="0"/>
              </a:rPr>
              <a:t> H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-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r>
              <a:rPr lang="de-CH" kern="0" dirty="0" err="1">
                <a:latin typeface="Calibri" pitchFamily="34" charset="0"/>
              </a:rPr>
              <a:t>There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is</a:t>
            </a:r>
            <a:r>
              <a:rPr lang="de-CH" kern="0" dirty="0">
                <a:latin typeface="Calibri" pitchFamily="34" charset="0"/>
              </a:rPr>
              <a:t> a </a:t>
            </a:r>
            <a:r>
              <a:rPr lang="de-CH" kern="0" dirty="0" err="1">
                <a:latin typeface="Calibri" pitchFamily="34" charset="0"/>
              </a:rPr>
              <a:t>bound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i="1" kern="0" dirty="0">
                <a:latin typeface="Calibri" pitchFamily="34" charset="0"/>
              </a:rPr>
              <a:t>d</a:t>
            </a:r>
            <a:r>
              <a:rPr lang="de-CH" kern="0" dirty="0">
                <a:latin typeface="Calibri" pitchFamily="34" charset="0"/>
              </a:rPr>
              <a:t> on end-</a:t>
            </a:r>
            <a:r>
              <a:rPr lang="de-CH" kern="0" dirty="0" err="1">
                <a:latin typeface="Calibri" pitchFamily="34" charset="0"/>
              </a:rPr>
              <a:t>to</a:t>
            </a:r>
            <a:r>
              <a:rPr lang="de-CH" kern="0" dirty="0">
                <a:latin typeface="Calibri" pitchFamily="34" charset="0"/>
              </a:rPr>
              <a:t>-end </a:t>
            </a:r>
            <a:r>
              <a:rPr lang="de-CH" kern="0" dirty="0" err="1">
                <a:latin typeface="Calibri" pitchFamily="34" charset="0"/>
              </a:rPr>
              <a:t>message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transmission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and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processing</a:t>
            </a:r>
            <a:r>
              <a:rPr lang="de-CH" kern="0" dirty="0">
                <a:latin typeface="Calibri" pitchFamily="34" charset="0"/>
              </a:rPr>
              <a:t> time</a:t>
            </a:r>
            <a:endParaRPr lang="he-IL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r>
              <a:rPr lang="en-US" kern="0" dirty="0">
                <a:latin typeface="Calibri" pitchFamily="34" charset="0"/>
              </a:rPr>
              <a:t>We defined logical clocks and skew</a:t>
            </a:r>
            <a:endParaRPr lang="de-CH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endParaRPr lang="en-US" sz="3200" kern="0" dirty="0">
              <a:solidFill>
                <a:schemeClr val="tx2"/>
              </a:solidFill>
              <a:latin typeface="Calibri" pitchFamily="34" charset="0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1000" b="1" u="sng" kern="0" dirty="0">
              <a:solidFill>
                <a:schemeClr val="tx2"/>
              </a:solidFill>
              <a:latin typeface="Calibri" pitchFamily="34" charset="0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1000" kern="0" dirty="0">
              <a:solidFill>
                <a:schemeClr val="tx2"/>
              </a:solidFill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r>
              <a:rPr lang="en-US" b="1" u="sng" kern="0" dirty="0">
                <a:solidFill>
                  <a:schemeClr val="tx2"/>
                </a:solidFill>
                <a:latin typeface="Calibri" pitchFamily="34" charset="0"/>
              </a:rPr>
              <a:t>Uncertainties</a:t>
            </a:r>
            <a:r>
              <a:rPr lang="en-US" kern="0" dirty="0">
                <a:solidFill>
                  <a:schemeClr val="tx2"/>
                </a:solidFill>
                <a:latin typeface="Calibri" pitchFamily="34" charset="0"/>
              </a:rPr>
              <a:t>: hardware clock drift, and 		message transmission time</a:t>
            </a:r>
            <a:endParaRPr lang="he-IL" kern="0" dirty="0">
              <a:solidFill>
                <a:schemeClr val="tx2"/>
              </a:solidFill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endParaRPr lang="de-CH" kern="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6174308" y="4247096"/>
            <a:ext cx="305904" cy="51405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400" kern="0" dirty="0">
                <a:latin typeface="Calibri" pitchFamily="34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44BD14B-4593-6D4F-8EA6-07C5DC0632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1579732"/>
            <a:ext cx="9143888" cy="69714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FEF7A66-9658-844F-A7F4-EACFAD0B3C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1800" y="3645024"/>
            <a:ext cx="7112000" cy="673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5FBF56FC-B49F-884F-B477-B6797F75785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1479" y="5353514"/>
            <a:ext cx="8112271" cy="1229132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1E4394A8-6311-DE4C-8E85-9CB1BB4A5022}"/>
                  </a:ext>
                </a:extLst>
              </p14:cNvPr>
              <p14:cNvContentPartPr/>
              <p14:nvPr/>
            </p14:nvContentPartPr>
            <p14:xfrm>
              <a:off x="4357254" y="6496438"/>
              <a:ext cx="360" cy="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1E4394A8-6311-DE4C-8E85-9CB1BB4A5022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4339614" y="638879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1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DBF9B1D8-EA5F-EF4B-82F9-4BB3A0DFA85D}"/>
                  </a:ext>
                </a:extLst>
              </p14:cNvPr>
              <p14:cNvContentPartPr/>
              <p14:nvPr/>
            </p14:nvContentPartPr>
            <p14:xfrm>
              <a:off x="1151368" y="6421933"/>
              <a:ext cx="360" cy="36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DBF9B1D8-EA5F-EF4B-82F9-4BB3A0DFA85D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142728" y="641329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xmlns="" val="454695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MAX algorithm – First Synchronization</a:t>
            </a: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BDB11EA9-9868-CA48-9656-AB0AF7DF97B7}"/>
              </a:ext>
            </a:extLst>
          </p:cNvPr>
          <p:cNvSpPr txBox="1"/>
          <p:nvPr/>
        </p:nvSpPr>
        <p:spPr>
          <a:xfrm>
            <a:off x="460375" y="4162628"/>
            <a:ext cx="2608406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– </a:t>
            </a:r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? 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FC50ABDB-5961-C241-BFC9-C6B628131964}"/>
              </a:ext>
            </a:extLst>
          </p:cNvPr>
          <p:cNvCxnSpPr/>
          <p:nvPr/>
        </p:nvCxnSpPr>
        <p:spPr bwMode="auto">
          <a:xfrm>
            <a:off x="1115616" y="1562656"/>
            <a:ext cx="0" cy="238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87EBB2B7-3197-A846-80DF-3C9B3453BBF6}"/>
              </a:ext>
            </a:extLst>
          </p:cNvPr>
          <p:cNvCxnSpPr/>
          <p:nvPr/>
        </p:nvCxnSpPr>
        <p:spPr bwMode="auto">
          <a:xfrm>
            <a:off x="2303748" y="1562656"/>
            <a:ext cx="0" cy="238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528023C-1DB2-EA45-BD30-54ADA778AA2C}"/>
              </a:ext>
            </a:extLst>
          </p:cNvPr>
          <p:cNvSpPr txBox="1"/>
          <p:nvPr/>
        </p:nvSpPr>
        <p:spPr>
          <a:xfrm>
            <a:off x="2679840" y="3219434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4</a:t>
            </a:r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374AA937-4D4B-9B40-ADFB-2125332CB666}"/>
              </a:ext>
            </a:extLst>
          </p:cNvPr>
          <p:cNvCxnSpPr/>
          <p:nvPr/>
        </p:nvCxnSpPr>
        <p:spPr bwMode="auto">
          <a:xfrm>
            <a:off x="1115616" y="3573016"/>
            <a:ext cx="11881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39FE01EA-4393-1243-B580-E6E24B40E9CA}"/>
              </a:ext>
            </a:extLst>
          </p:cNvPr>
          <p:cNvSpPr txBox="1"/>
          <p:nvPr/>
        </p:nvSpPr>
        <p:spPr>
          <a:xfrm>
            <a:off x="2654605" y="1518949"/>
            <a:ext cx="399468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0</a:t>
            </a:r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2930E39A-7ADE-8742-A3A7-AD3F49D34AB3}"/>
              </a:ext>
            </a:extLst>
          </p:cNvPr>
          <p:cNvSpPr txBox="1"/>
          <p:nvPr/>
        </p:nvSpPr>
        <p:spPr>
          <a:xfrm>
            <a:off x="603622" y="2761764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3</a:t>
            </a:r>
            <a:endParaRPr lang="en-US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2E95BB7A-F5BE-8243-8759-ABB23CF75B89}"/>
              </a:ext>
            </a:extLst>
          </p:cNvPr>
          <p:cNvSpPr txBox="1"/>
          <p:nvPr/>
        </p:nvSpPr>
        <p:spPr>
          <a:xfrm>
            <a:off x="584137" y="1518949"/>
            <a:ext cx="399468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0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31D08349-7C0B-2B4F-8B92-55A3C21211AE}"/>
              </a:ext>
            </a:extLst>
          </p:cNvPr>
          <p:cNvSpPr txBox="1"/>
          <p:nvPr/>
        </p:nvSpPr>
        <p:spPr>
          <a:xfrm>
            <a:off x="899592" y="997568"/>
            <a:ext cx="518091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endParaRPr lang="en-US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CBE9A758-370D-EE41-9267-D2F8640F8DDC}"/>
              </a:ext>
            </a:extLst>
          </p:cNvPr>
          <p:cNvSpPr txBox="1"/>
          <p:nvPr/>
        </p:nvSpPr>
        <p:spPr>
          <a:xfrm>
            <a:off x="2051720" y="980728"/>
            <a:ext cx="53251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L</a:t>
            </a:r>
            <a:r>
              <a:rPr lang="en-US" sz="2000" dirty="0" err="1"/>
              <a:t>b</a:t>
            </a:r>
            <a:endParaRPr lang="en-US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33E6EE77-4E2F-814C-AC33-AE5D9EA6C08D}"/>
              </a:ext>
            </a:extLst>
          </p:cNvPr>
          <p:cNvSpPr txBox="1"/>
          <p:nvPr/>
        </p:nvSpPr>
        <p:spPr>
          <a:xfrm>
            <a:off x="665088" y="3274677"/>
            <a:ext cx="412292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FF6C452E-63CC-2B4C-A74B-410DBF5A9E47}"/>
              </a:ext>
            </a:extLst>
          </p:cNvPr>
          <p:cNvCxnSpPr>
            <a:cxnSpLocks/>
          </p:cNvCxnSpPr>
          <p:nvPr/>
        </p:nvCxnSpPr>
        <p:spPr bwMode="auto">
          <a:xfrm>
            <a:off x="1090125" y="3150055"/>
            <a:ext cx="1205738" cy="4811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63B16CCD-7EE0-5C47-8C4A-AF852539B55A}"/>
              </a:ext>
            </a:extLst>
          </p:cNvPr>
          <p:cNvSpPr txBox="1"/>
          <p:nvPr/>
        </p:nvSpPr>
        <p:spPr>
          <a:xfrm>
            <a:off x="3632885" y="1520788"/>
            <a:ext cx="2717411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0</a:t>
            </a:r>
            <a:r>
              <a:rPr lang="en-US" dirty="0"/>
              <a:t>) - </a:t>
            </a:r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0</a:t>
            </a:r>
            <a:r>
              <a:rPr lang="en-US" dirty="0"/>
              <a:t>) = H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0FFC8EAE-344F-5B47-B3CA-FE68E69FA75C}"/>
              </a:ext>
            </a:extLst>
          </p:cNvPr>
          <p:cNvCxnSpPr>
            <a:cxnSpLocks/>
          </p:cNvCxnSpPr>
          <p:nvPr/>
        </p:nvCxnSpPr>
        <p:spPr bwMode="auto">
          <a:xfrm flipH="1">
            <a:off x="2303748" y="3573016"/>
            <a:ext cx="3760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87642DFA-173E-F247-9471-FFE662385DD6}"/>
              </a:ext>
            </a:extLst>
          </p:cNvPr>
          <p:cNvSpPr txBox="1"/>
          <p:nvPr/>
        </p:nvSpPr>
        <p:spPr>
          <a:xfrm>
            <a:off x="3632885" y="2977788"/>
            <a:ext cx="462498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- </a:t>
            </a:r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≤ (</a:t>
            </a:r>
            <a:r>
              <a:rPr lang="en-US" dirty="0" err="1"/>
              <a:t>T+d</a:t>
            </a:r>
            <a:r>
              <a:rPr lang="en-US" dirty="0"/>
              <a:t>)</a:t>
            </a:r>
            <a:r>
              <a:rPr lang="de-CH" kern="0" dirty="0">
                <a:latin typeface="Calibri" pitchFamily="34" charset="0"/>
              </a:rPr>
              <a:t>(𝟅-1) </a:t>
            </a:r>
            <a:r>
              <a:rPr lang="en-US" dirty="0"/>
              <a:t>+</a:t>
            </a:r>
            <a:r>
              <a:rPr lang="de-CH" kern="0" dirty="0">
                <a:latin typeface="Calibri" pitchFamily="34" charset="0"/>
              </a:rPr>
              <a:t> H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DB09B641-4726-6F4F-8459-7EEBAD167A7C}"/>
              </a:ext>
            </a:extLst>
          </p:cNvPr>
          <p:cNvSpPr txBox="1"/>
          <p:nvPr/>
        </p:nvSpPr>
        <p:spPr>
          <a:xfrm>
            <a:off x="518038" y="2177451"/>
            <a:ext cx="40427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xmlns="" id="{4972C076-7173-1E4B-BABE-94726919DBBB}"/>
              </a:ext>
            </a:extLst>
          </p:cNvPr>
          <p:cNvSpPr txBox="1"/>
          <p:nvPr/>
        </p:nvSpPr>
        <p:spPr>
          <a:xfrm>
            <a:off x="2584238" y="2385108"/>
            <a:ext cx="33534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kern="0" dirty="0">
                <a:latin typeface="Calibri" pitchFamily="34" charset="0"/>
              </a:rPr>
              <a:t>L</a:t>
            </a:r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C4B63B68-385B-594A-BD03-58BD5DD4EB6A}"/>
              </a:ext>
            </a:extLst>
          </p:cNvPr>
          <p:cNvSpPr txBox="1"/>
          <p:nvPr/>
        </p:nvSpPr>
        <p:spPr>
          <a:xfrm>
            <a:off x="3632885" y="3797897"/>
            <a:ext cx="4884671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- L</a:t>
            </a:r>
            <a:r>
              <a:rPr lang="en-US" sz="2000" dirty="0"/>
              <a:t>x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≤ (</a:t>
            </a:r>
            <a:r>
              <a:rPr lang="en-US" dirty="0" err="1"/>
              <a:t>T+dD</a:t>
            </a:r>
            <a:r>
              <a:rPr lang="en-US" dirty="0"/>
              <a:t>)</a:t>
            </a:r>
            <a:r>
              <a:rPr lang="de-CH" kern="0" dirty="0">
                <a:latin typeface="Calibri" pitchFamily="34" charset="0"/>
              </a:rPr>
              <a:t>(𝟅-1) </a:t>
            </a:r>
            <a:r>
              <a:rPr lang="en-US" dirty="0"/>
              <a:t>+</a:t>
            </a:r>
            <a:r>
              <a:rPr lang="de-CH" kern="0" dirty="0">
                <a:latin typeface="Calibri" pitchFamily="34" charset="0"/>
              </a:rPr>
              <a:t> H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A540598-FE6A-204A-99C5-44D9139843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0176" y="5044184"/>
            <a:ext cx="8112271" cy="122913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A38633D-65FA-D446-82EC-E3DA78EB79BC}"/>
              </a:ext>
            </a:extLst>
          </p:cNvPr>
          <p:cNvSpPr txBox="1"/>
          <p:nvPr/>
        </p:nvSpPr>
        <p:spPr>
          <a:xfrm>
            <a:off x="3635645" y="2168860"/>
            <a:ext cx="2876108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CH" kern="0" dirty="0" err="1">
                <a:latin typeface="Calibri" pitchFamily="34" charset="0"/>
              </a:rPr>
              <a:t>increase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by</a:t>
            </a:r>
            <a:r>
              <a:rPr lang="de-CH" kern="0" dirty="0">
                <a:latin typeface="Calibri" pitchFamily="34" charset="0"/>
              </a:rPr>
              <a:t> 𝛥(𝟅-1)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BCC58BA-A05D-BE4A-BD80-8AE69B739634}"/>
                  </a:ext>
                </a:extLst>
              </p14:cNvPr>
              <p14:cNvContentPartPr/>
              <p14:nvPr/>
            </p14:nvContentPartPr>
            <p14:xfrm>
              <a:off x="3420022" y="3449497"/>
              <a:ext cx="5022720" cy="1260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BBCC58BA-A05D-BE4A-BD80-8AE69B739634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411022" y="3440857"/>
                <a:ext cx="5040360" cy="127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FC64114-F84F-DB43-A028-1833D80812C5}"/>
                  </a:ext>
                </a:extLst>
              </p14:cNvPr>
              <p14:cNvContentPartPr/>
              <p14:nvPr/>
            </p14:nvContentPartPr>
            <p14:xfrm>
              <a:off x="-583898" y="3107857"/>
              <a:ext cx="360" cy="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FFC64114-F84F-DB43-A028-1833D80812C5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-592898" y="3099217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xmlns="" val="356074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The Timed Message Passing model (TMP)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4744"/>
            <a:ext cx="8064636" cy="540060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- </a:t>
            </a:r>
            <a:r>
              <a:rPr lang="de-CH" kern="0" dirty="0" err="1">
                <a:latin typeface="Calibri" pitchFamily="34" charset="0"/>
              </a:rPr>
              <a:t>Each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network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node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has</a:t>
            </a:r>
            <a:r>
              <a:rPr lang="de-CH" kern="0" dirty="0">
                <a:latin typeface="Calibri" pitchFamily="34" charset="0"/>
              </a:rPr>
              <a:t> a </a:t>
            </a:r>
            <a:r>
              <a:rPr lang="de-CH" kern="0" dirty="0" err="1">
                <a:latin typeface="Calibri" pitchFamily="34" charset="0"/>
              </a:rPr>
              <a:t>local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hardware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clock</a:t>
            </a:r>
            <a:r>
              <a:rPr lang="de-CH" kern="0" dirty="0">
                <a:latin typeface="Calibri" pitchFamily="34" charset="0"/>
              </a:rPr>
              <a:t> H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-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r>
              <a:rPr lang="de-CH" kern="0" dirty="0" err="1">
                <a:latin typeface="Calibri" pitchFamily="34" charset="0"/>
              </a:rPr>
              <a:t>There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is</a:t>
            </a:r>
            <a:r>
              <a:rPr lang="de-CH" kern="0" dirty="0">
                <a:latin typeface="Calibri" pitchFamily="34" charset="0"/>
              </a:rPr>
              <a:t> a </a:t>
            </a:r>
            <a:r>
              <a:rPr lang="de-CH" kern="0" dirty="0" err="1">
                <a:latin typeface="Calibri" pitchFamily="34" charset="0"/>
              </a:rPr>
              <a:t>bound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i="1" kern="0" dirty="0">
                <a:latin typeface="Calibri" pitchFamily="34" charset="0"/>
              </a:rPr>
              <a:t>d</a:t>
            </a:r>
            <a:r>
              <a:rPr lang="de-CH" kern="0" dirty="0">
                <a:latin typeface="Calibri" pitchFamily="34" charset="0"/>
              </a:rPr>
              <a:t> on end-</a:t>
            </a:r>
            <a:r>
              <a:rPr lang="de-CH" kern="0" dirty="0" err="1">
                <a:latin typeface="Calibri" pitchFamily="34" charset="0"/>
              </a:rPr>
              <a:t>to</a:t>
            </a:r>
            <a:r>
              <a:rPr lang="de-CH" kern="0" dirty="0">
                <a:latin typeface="Calibri" pitchFamily="34" charset="0"/>
              </a:rPr>
              <a:t>-end </a:t>
            </a:r>
            <a:r>
              <a:rPr lang="de-CH" kern="0" dirty="0" err="1">
                <a:latin typeface="Calibri" pitchFamily="34" charset="0"/>
              </a:rPr>
              <a:t>message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transmission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and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processing</a:t>
            </a:r>
            <a:r>
              <a:rPr lang="de-CH" kern="0" dirty="0">
                <a:latin typeface="Calibri" pitchFamily="34" charset="0"/>
              </a:rPr>
              <a:t> time</a:t>
            </a:r>
            <a:endParaRPr lang="he-IL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r>
              <a:rPr lang="en-US" kern="0" dirty="0">
                <a:latin typeface="Calibri" pitchFamily="34" charset="0"/>
              </a:rPr>
              <a:t>We defined logical clocks and skew</a:t>
            </a:r>
            <a:endParaRPr lang="de-CH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endParaRPr lang="en-US" sz="3200" kern="0" dirty="0">
              <a:solidFill>
                <a:schemeClr val="tx2"/>
              </a:solidFill>
              <a:latin typeface="Calibri" pitchFamily="34" charset="0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1000" b="1" u="sng" kern="0" dirty="0">
              <a:solidFill>
                <a:schemeClr val="tx2"/>
              </a:solidFill>
              <a:latin typeface="Calibri" pitchFamily="34" charset="0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1000" kern="0" dirty="0">
              <a:solidFill>
                <a:schemeClr val="tx2"/>
              </a:solidFill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r>
              <a:rPr lang="en-US" b="1" u="sng" kern="0" dirty="0">
                <a:solidFill>
                  <a:schemeClr val="tx2"/>
                </a:solidFill>
                <a:latin typeface="Calibri" pitchFamily="34" charset="0"/>
              </a:rPr>
              <a:t>Uncertainties</a:t>
            </a:r>
            <a:r>
              <a:rPr lang="en-US" kern="0" dirty="0">
                <a:solidFill>
                  <a:schemeClr val="tx2"/>
                </a:solidFill>
                <a:latin typeface="Calibri" pitchFamily="34" charset="0"/>
              </a:rPr>
              <a:t>: hardware clock drift, and 		message transmission time</a:t>
            </a:r>
            <a:endParaRPr lang="he-IL" kern="0" dirty="0">
              <a:solidFill>
                <a:schemeClr val="tx2"/>
              </a:solidFill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endParaRPr lang="de-CH" kern="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6174308" y="4247096"/>
            <a:ext cx="305904" cy="51405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400" kern="0" dirty="0">
                <a:latin typeface="Calibri" pitchFamily="34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44BD14B-4593-6D4F-8EA6-07C5DC0632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1579732"/>
            <a:ext cx="9143888" cy="69714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FEF7A66-9658-844F-A7F4-EACFAD0B3C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1800" y="3645024"/>
            <a:ext cx="7112000" cy="673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5FBF56FC-B49F-884F-B477-B6797F75785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1479" y="5353514"/>
            <a:ext cx="8112271" cy="1229132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xmlns=""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CCE127D4-A8CE-224E-A40B-3C9AFD6FB2D8}"/>
                  </a:ext>
                </a:extLst>
              </p14:cNvPr>
              <p14:cNvContentPartPr/>
              <p14:nvPr/>
            </p14:nvContentPartPr>
            <p14:xfrm>
              <a:off x="5087608" y="5916012"/>
              <a:ext cx="505080" cy="6624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CCE127D4-A8CE-224E-A40B-3C9AFD6FB2D8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5078968" y="5907012"/>
                <a:ext cx="522720" cy="68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8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71962003-1DD7-9E4F-BBEA-8ADCF9415A0C}"/>
                  </a:ext>
                </a:extLst>
              </p14:cNvPr>
              <p14:cNvContentPartPr/>
              <p14:nvPr/>
            </p14:nvContentPartPr>
            <p14:xfrm>
              <a:off x="5592688" y="5891653"/>
              <a:ext cx="624600" cy="6184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71962003-1DD7-9E4F-BBEA-8ADCF9415A0C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5575048" y="5874013"/>
                <a:ext cx="660240" cy="65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10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1E4394A8-6311-DE4C-8E85-9CB1BB4A5022}"/>
                  </a:ext>
                </a:extLst>
              </p14:cNvPr>
              <p14:cNvContentPartPr/>
              <p14:nvPr/>
            </p14:nvContentPartPr>
            <p14:xfrm>
              <a:off x="4357254" y="6496438"/>
              <a:ext cx="360" cy="36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1E4394A8-6311-DE4C-8E85-9CB1BB4A5022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4339614" y="6388798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12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6CACA97A-7503-B746-B168-5C9B374028E0}"/>
                  </a:ext>
                </a:extLst>
              </p14:cNvPr>
              <p14:cNvContentPartPr/>
              <p14:nvPr/>
            </p14:nvContentPartPr>
            <p14:xfrm>
              <a:off x="3029848" y="5815333"/>
              <a:ext cx="750240" cy="80748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6CACA97A-7503-B746-B168-5C9B374028E0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3021208" y="5806693"/>
                <a:ext cx="767880" cy="825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14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DBF9B1D8-EA5F-EF4B-82F9-4BB3A0DFA85D}"/>
                  </a:ext>
                </a:extLst>
              </p14:cNvPr>
              <p14:cNvContentPartPr/>
              <p14:nvPr/>
            </p14:nvContentPartPr>
            <p14:xfrm>
              <a:off x="1151368" y="6421933"/>
              <a:ext cx="360" cy="36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DBF9B1D8-EA5F-EF4B-82F9-4BB3A0DFA85D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142728" y="641329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16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6B944E5B-BBD0-C847-B06B-E5CEA6B3BA19}"/>
                  </a:ext>
                </a:extLst>
              </p14:cNvPr>
              <p14:cNvContentPartPr/>
              <p14:nvPr/>
            </p14:nvContentPartPr>
            <p14:xfrm>
              <a:off x="3657869" y="5883028"/>
              <a:ext cx="505080" cy="66240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6B944E5B-BBD0-C847-B06B-E5CEA6B3BA19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3648869" y="5874028"/>
                <a:ext cx="522720" cy="680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xmlns="" val="132112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The Timed Message Passing model (TMP)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31800" y="1124744"/>
            <a:ext cx="8064636" cy="540060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- </a:t>
            </a:r>
            <a:r>
              <a:rPr lang="de-CH" kern="0" dirty="0" err="1">
                <a:latin typeface="Calibri" pitchFamily="34" charset="0"/>
              </a:rPr>
              <a:t>Each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network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node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has</a:t>
            </a:r>
            <a:r>
              <a:rPr lang="de-CH" kern="0" dirty="0">
                <a:latin typeface="Calibri" pitchFamily="34" charset="0"/>
              </a:rPr>
              <a:t> a </a:t>
            </a:r>
            <a:r>
              <a:rPr lang="de-CH" kern="0" dirty="0" err="1">
                <a:latin typeface="Calibri" pitchFamily="34" charset="0"/>
              </a:rPr>
              <a:t>local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hardware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clock</a:t>
            </a:r>
            <a:r>
              <a:rPr lang="de-CH" kern="0" dirty="0">
                <a:latin typeface="Calibri" pitchFamily="34" charset="0"/>
              </a:rPr>
              <a:t> H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-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r>
              <a:rPr lang="de-CH" kern="0" dirty="0" err="1">
                <a:latin typeface="Calibri" pitchFamily="34" charset="0"/>
              </a:rPr>
              <a:t>There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is</a:t>
            </a:r>
            <a:r>
              <a:rPr lang="de-CH" kern="0" dirty="0">
                <a:latin typeface="Calibri" pitchFamily="34" charset="0"/>
              </a:rPr>
              <a:t> a </a:t>
            </a:r>
            <a:r>
              <a:rPr lang="de-CH" kern="0" dirty="0" err="1">
                <a:latin typeface="Calibri" pitchFamily="34" charset="0"/>
              </a:rPr>
              <a:t>bound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i="1" kern="0" dirty="0">
                <a:latin typeface="Calibri" pitchFamily="34" charset="0"/>
              </a:rPr>
              <a:t>d</a:t>
            </a:r>
            <a:r>
              <a:rPr lang="de-CH" kern="0" dirty="0">
                <a:latin typeface="Calibri" pitchFamily="34" charset="0"/>
              </a:rPr>
              <a:t> on end-</a:t>
            </a:r>
            <a:r>
              <a:rPr lang="de-CH" kern="0" dirty="0" err="1">
                <a:latin typeface="Calibri" pitchFamily="34" charset="0"/>
              </a:rPr>
              <a:t>to</a:t>
            </a:r>
            <a:r>
              <a:rPr lang="de-CH" kern="0" dirty="0">
                <a:latin typeface="Calibri" pitchFamily="34" charset="0"/>
              </a:rPr>
              <a:t>-end </a:t>
            </a:r>
            <a:r>
              <a:rPr lang="de-CH" kern="0" dirty="0" err="1">
                <a:latin typeface="Calibri" pitchFamily="34" charset="0"/>
              </a:rPr>
              <a:t>message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transmission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and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processing</a:t>
            </a:r>
            <a:r>
              <a:rPr lang="de-CH" kern="0" dirty="0">
                <a:latin typeface="Calibri" pitchFamily="34" charset="0"/>
              </a:rPr>
              <a:t> time</a:t>
            </a:r>
            <a:endParaRPr lang="he-IL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r>
              <a:rPr lang="en-US" kern="0" dirty="0">
                <a:latin typeface="Calibri" pitchFamily="34" charset="0"/>
              </a:rPr>
              <a:t>We defined logical clocks and skew</a:t>
            </a:r>
            <a:endParaRPr lang="de-CH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endParaRPr lang="en-US" sz="3200" kern="0" dirty="0">
              <a:solidFill>
                <a:schemeClr val="tx2"/>
              </a:solidFill>
              <a:latin typeface="Calibri" pitchFamily="34" charset="0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1000" b="1" u="sng" kern="0" dirty="0">
              <a:solidFill>
                <a:schemeClr val="tx2"/>
              </a:solidFill>
              <a:latin typeface="Calibri" pitchFamily="34" charset="0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en-US" sz="1000" kern="0" dirty="0">
              <a:solidFill>
                <a:schemeClr val="tx2"/>
              </a:solidFill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r>
              <a:rPr lang="en-US" b="1" u="sng" kern="0" dirty="0">
                <a:solidFill>
                  <a:schemeClr val="tx2"/>
                </a:solidFill>
                <a:latin typeface="Calibri" pitchFamily="34" charset="0"/>
              </a:rPr>
              <a:t>Uncertainties</a:t>
            </a:r>
            <a:r>
              <a:rPr lang="en-US" kern="0" dirty="0">
                <a:solidFill>
                  <a:schemeClr val="tx2"/>
                </a:solidFill>
                <a:latin typeface="Calibri" pitchFamily="34" charset="0"/>
              </a:rPr>
              <a:t>: hardware clock drift, and 		message transmission time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r>
              <a:rPr lang="en-US" kern="0" dirty="0">
                <a:solidFill>
                  <a:srgbClr val="017BE9"/>
                </a:solidFill>
                <a:latin typeface="Calibri" pitchFamily="34" charset="0"/>
              </a:rPr>
              <a:t>Is there an algorithm than can obtain 			a constant skew or O(d) skew?</a:t>
            </a:r>
            <a:endParaRPr lang="he-IL" kern="0" dirty="0">
              <a:solidFill>
                <a:srgbClr val="017BE9"/>
              </a:solidFill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-"/>
              <a:defRPr/>
            </a:pPr>
            <a:endParaRPr lang="de-CH" kern="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6174308" y="4247096"/>
            <a:ext cx="305904" cy="51405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400" kern="0" dirty="0">
                <a:latin typeface="Calibri" pitchFamily="34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344BD14B-4593-6D4F-8EA6-07C5DC0632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1579732"/>
            <a:ext cx="9143888" cy="69714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FEF7A66-9658-844F-A7F4-EACFAD0B3C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1800" y="3645024"/>
            <a:ext cx="7112000" cy="6731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40487B55-7557-E945-9467-7B27DDF3E13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83500" y="4946406"/>
            <a:ext cx="1460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14830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5C5B4B7-8B47-024A-9A75-B67F457A4B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13</a:t>
            </a:fld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13B86543-220F-3447-AE85-969C71EDDFD5}"/>
              </a:ext>
            </a:extLst>
          </p:cNvPr>
          <p:cNvCxnSpPr/>
          <p:nvPr/>
        </p:nvCxnSpPr>
        <p:spPr bwMode="auto">
          <a:xfrm>
            <a:off x="1007604" y="4329100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420AC812-10BC-5E4F-9D52-BD1F1ECF199B}"/>
              </a:ext>
            </a:extLst>
          </p:cNvPr>
          <p:cNvCxnSpPr/>
          <p:nvPr/>
        </p:nvCxnSpPr>
        <p:spPr bwMode="auto">
          <a:xfrm>
            <a:off x="1007604" y="980728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CD4798BA-59B1-5945-BB18-169139C6AF07}"/>
              </a:ext>
            </a:extLst>
          </p:cNvPr>
          <p:cNvCxnSpPr/>
          <p:nvPr/>
        </p:nvCxnSpPr>
        <p:spPr bwMode="auto">
          <a:xfrm flipV="1">
            <a:off x="1691680" y="944724"/>
            <a:ext cx="1800200" cy="33843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319BE3C0-CD11-3F4D-889C-5C249ABCCE65}"/>
              </a:ext>
            </a:extLst>
          </p:cNvPr>
          <p:cNvCxnSpPr/>
          <p:nvPr/>
        </p:nvCxnSpPr>
        <p:spPr bwMode="auto">
          <a:xfrm>
            <a:off x="3491880" y="980728"/>
            <a:ext cx="2016224" cy="33483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6ADD358-1777-6147-BBF5-33085D784238}"/>
              </a:ext>
            </a:extLst>
          </p:cNvPr>
          <p:cNvSpPr txBox="1"/>
          <p:nvPr/>
        </p:nvSpPr>
        <p:spPr>
          <a:xfrm>
            <a:off x="347228" y="4067490"/>
            <a:ext cx="44435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A0CB751-99C3-A542-A21E-3419D741AB82}"/>
              </a:ext>
            </a:extLst>
          </p:cNvPr>
          <p:cNvSpPr txBox="1"/>
          <p:nvPr/>
        </p:nvSpPr>
        <p:spPr>
          <a:xfrm>
            <a:off x="347976" y="719118"/>
            <a:ext cx="36420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v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12B6990-EE62-EA42-8F5D-B024614B4836}"/>
              </a:ext>
            </a:extLst>
          </p:cNvPr>
          <p:cNvSpPr txBox="1"/>
          <p:nvPr/>
        </p:nvSpPr>
        <p:spPr>
          <a:xfrm>
            <a:off x="1475202" y="4527177"/>
            <a:ext cx="38664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600" dirty="0"/>
              <a:t>1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153175A-B7B3-3249-921C-6FC0373FF6EC}"/>
              </a:ext>
            </a:extLst>
          </p:cNvPr>
          <p:cNvSpPr txBox="1"/>
          <p:nvPr/>
        </p:nvSpPr>
        <p:spPr>
          <a:xfrm>
            <a:off x="5314782" y="4590710"/>
            <a:ext cx="38664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600" dirty="0"/>
              <a:t>3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89DEE09-3C6F-6F45-AEAC-E97F3ADB1A35}"/>
              </a:ext>
            </a:extLst>
          </p:cNvPr>
          <p:cNvSpPr txBox="1"/>
          <p:nvPr/>
        </p:nvSpPr>
        <p:spPr>
          <a:xfrm>
            <a:off x="3298558" y="340295"/>
            <a:ext cx="38664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600" dirty="0"/>
              <a:t>2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E963A84-55F7-6B46-A57C-ACCDF9270999}"/>
              </a:ext>
            </a:extLst>
          </p:cNvPr>
          <p:cNvSpPr txBox="1"/>
          <p:nvPr/>
        </p:nvSpPr>
        <p:spPr>
          <a:xfrm>
            <a:off x="766119" y="5085184"/>
            <a:ext cx="7165744" cy="95410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If t</a:t>
            </a:r>
            <a:r>
              <a:rPr lang="en-US" sz="2000" dirty="0"/>
              <a:t>3</a:t>
            </a:r>
            <a:r>
              <a:rPr lang="en-US" dirty="0"/>
              <a:t>-t</a:t>
            </a:r>
            <a:r>
              <a:rPr lang="en-US" sz="2000" dirty="0"/>
              <a:t>1</a:t>
            </a:r>
            <a:r>
              <a:rPr lang="en-US" dirty="0"/>
              <a:t>=2d we can synchronize the logical clocks</a:t>
            </a:r>
          </a:p>
          <a:p>
            <a:r>
              <a:rPr lang="en-US" dirty="0" err="1"/>
              <a:t>L</a:t>
            </a:r>
            <a:r>
              <a:rPr lang="en-US" sz="1800" dirty="0" err="1"/>
              <a:t>w</a:t>
            </a:r>
            <a:r>
              <a:rPr lang="en-US" dirty="0"/>
              <a:t>=</a:t>
            </a:r>
            <a:r>
              <a:rPr lang="en-US" dirty="0" err="1"/>
              <a:t>L</a:t>
            </a:r>
            <a:r>
              <a:rPr lang="en-US" sz="1800" dirty="0" err="1"/>
              <a:t>v</a:t>
            </a:r>
            <a:r>
              <a:rPr lang="en-US" dirty="0"/>
              <a:t>(t</a:t>
            </a:r>
            <a:r>
              <a:rPr lang="en-US" sz="1800" dirty="0"/>
              <a:t>2</a:t>
            </a:r>
            <a:r>
              <a:rPr lang="en-US" dirty="0"/>
              <a:t>)+d.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6B5946B-AB84-D141-91ED-EFF52B7FB0F3}"/>
              </a:ext>
            </a:extLst>
          </p:cNvPr>
          <p:cNvSpPr txBox="1"/>
          <p:nvPr/>
        </p:nvSpPr>
        <p:spPr>
          <a:xfrm>
            <a:off x="766119" y="6029226"/>
            <a:ext cx="4200189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If t</a:t>
            </a:r>
            <a:r>
              <a:rPr lang="en-US" sz="2000" dirty="0"/>
              <a:t>3</a:t>
            </a:r>
            <a:r>
              <a:rPr lang="en-US" dirty="0"/>
              <a:t>-t</a:t>
            </a:r>
            <a:r>
              <a:rPr lang="en-US" sz="2000" dirty="0"/>
              <a:t>1</a:t>
            </a:r>
            <a:r>
              <a:rPr lang="en-US" dirty="0"/>
              <a:t>=d we face a problem</a:t>
            </a:r>
          </a:p>
        </p:txBody>
      </p:sp>
    </p:spTree>
    <p:extLst>
      <p:ext uri="{BB962C8B-B14F-4D97-AF65-F5344CB8AC3E}">
        <p14:creationId xmlns:p14="http://schemas.microsoft.com/office/powerpoint/2010/main" xmlns="" val="66001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5C5B4B7-8B47-024A-9A75-B67F457A4B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14</a:t>
            </a:fld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13B86543-220F-3447-AE85-969C71EDDFD5}"/>
              </a:ext>
            </a:extLst>
          </p:cNvPr>
          <p:cNvCxnSpPr/>
          <p:nvPr/>
        </p:nvCxnSpPr>
        <p:spPr bwMode="auto">
          <a:xfrm>
            <a:off x="1007604" y="4329100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420AC812-10BC-5E4F-9D52-BD1F1ECF199B}"/>
              </a:ext>
            </a:extLst>
          </p:cNvPr>
          <p:cNvCxnSpPr/>
          <p:nvPr/>
        </p:nvCxnSpPr>
        <p:spPr bwMode="auto">
          <a:xfrm>
            <a:off x="1007604" y="980728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CD4798BA-59B1-5945-BB18-169139C6AF07}"/>
              </a:ext>
            </a:extLst>
          </p:cNvPr>
          <p:cNvCxnSpPr/>
          <p:nvPr/>
        </p:nvCxnSpPr>
        <p:spPr bwMode="auto">
          <a:xfrm flipV="1">
            <a:off x="1691680" y="944724"/>
            <a:ext cx="1800200" cy="33843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319BE3C0-CD11-3F4D-889C-5C249ABCCE65}"/>
              </a:ext>
            </a:extLst>
          </p:cNvPr>
          <p:cNvCxnSpPr/>
          <p:nvPr/>
        </p:nvCxnSpPr>
        <p:spPr bwMode="auto">
          <a:xfrm>
            <a:off x="3491880" y="980728"/>
            <a:ext cx="2016224" cy="33483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6ADD358-1777-6147-BBF5-33085D784238}"/>
              </a:ext>
            </a:extLst>
          </p:cNvPr>
          <p:cNvSpPr txBox="1"/>
          <p:nvPr/>
        </p:nvSpPr>
        <p:spPr>
          <a:xfrm>
            <a:off x="347228" y="4067490"/>
            <a:ext cx="44435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A0CB751-99C3-A542-A21E-3419D741AB82}"/>
              </a:ext>
            </a:extLst>
          </p:cNvPr>
          <p:cNvSpPr txBox="1"/>
          <p:nvPr/>
        </p:nvSpPr>
        <p:spPr>
          <a:xfrm>
            <a:off x="347976" y="719118"/>
            <a:ext cx="36420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v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12B6990-EE62-EA42-8F5D-B024614B4836}"/>
              </a:ext>
            </a:extLst>
          </p:cNvPr>
          <p:cNvSpPr txBox="1"/>
          <p:nvPr/>
        </p:nvSpPr>
        <p:spPr>
          <a:xfrm>
            <a:off x="1475202" y="4527177"/>
            <a:ext cx="38664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600" dirty="0"/>
              <a:t>1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153175A-B7B3-3249-921C-6FC0373FF6EC}"/>
              </a:ext>
            </a:extLst>
          </p:cNvPr>
          <p:cNvSpPr txBox="1"/>
          <p:nvPr/>
        </p:nvSpPr>
        <p:spPr>
          <a:xfrm>
            <a:off x="5314782" y="4590710"/>
            <a:ext cx="38664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600" dirty="0"/>
              <a:t>3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89DEE09-3C6F-6F45-AEAC-E97F3ADB1A35}"/>
              </a:ext>
            </a:extLst>
          </p:cNvPr>
          <p:cNvSpPr txBox="1"/>
          <p:nvPr/>
        </p:nvSpPr>
        <p:spPr>
          <a:xfrm>
            <a:off x="3298558" y="340295"/>
            <a:ext cx="38664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600" dirty="0"/>
              <a:t>2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E963A84-55F7-6B46-A57C-ACCDF9270999}"/>
              </a:ext>
            </a:extLst>
          </p:cNvPr>
          <p:cNvSpPr txBox="1"/>
          <p:nvPr/>
        </p:nvSpPr>
        <p:spPr>
          <a:xfrm>
            <a:off x="766119" y="5474043"/>
            <a:ext cx="5787866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If t</a:t>
            </a:r>
            <a:r>
              <a:rPr lang="en-US" sz="2000" dirty="0"/>
              <a:t>3</a:t>
            </a:r>
            <a:r>
              <a:rPr lang="en-US" dirty="0"/>
              <a:t>-t</a:t>
            </a:r>
            <a:r>
              <a:rPr lang="en-US" sz="2000" dirty="0"/>
              <a:t>1</a:t>
            </a:r>
            <a:r>
              <a:rPr lang="en-US" dirty="0"/>
              <a:t>=d we face the basic uncertainty.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2A2F812-6F13-FE4F-8233-93E6C36CED14}"/>
              </a:ext>
            </a:extLst>
          </p:cNvPr>
          <p:cNvSpPr txBox="1"/>
          <p:nvPr/>
        </p:nvSpPr>
        <p:spPr>
          <a:xfrm>
            <a:off x="3271694" y="4446313"/>
            <a:ext cx="36420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9269E813-488C-0149-B7BD-2547654A64B4}"/>
              </a:ext>
            </a:extLst>
          </p:cNvPr>
          <p:cNvCxnSpPr/>
          <p:nvPr/>
        </p:nvCxnSpPr>
        <p:spPr bwMode="auto">
          <a:xfrm flipV="1">
            <a:off x="1691680" y="1016733"/>
            <a:ext cx="0" cy="331236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F67FE373-1EC5-C645-85D7-43B2E611A645}"/>
              </a:ext>
            </a:extLst>
          </p:cNvPr>
          <p:cNvCxnSpPr/>
          <p:nvPr/>
        </p:nvCxnSpPr>
        <p:spPr bwMode="auto">
          <a:xfrm>
            <a:off x="1691680" y="980728"/>
            <a:ext cx="3816424" cy="334837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3CDD1402-FFB7-AC43-865D-E99DE6C002B7}"/>
              </a:ext>
            </a:extLst>
          </p:cNvPr>
          <p:cNvCxnSpPr>
            <a:cxnSpLocks/>
          </p:cNvCxnSpPr>
          <p:nvPr/>
        </p:nvCxnSpPr>
        <p:spPr bwMode="auto">
          <a:xfrm flipV="1">
            <a:off x="1691680" y="962018"/>
            <a:ext cx="3725438" cy="33353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846F3564-4145-9844-9F24-EE75A89FDB42}"/>
              </a:ext>
            </a:extLst>
          </p:cNvPr>
          <p:cNvCxnSpPr>
            <a:cxnSpLocks/>
          </p:cNvCxnSpPr>
          <p:nvPr/>
        </p:nvCxnSpPr>
        <p:spPr bwMode="auto">
          <a:xfrm>
            <a:off x="5417119" y="1012444"/>
            <a:ext cx="79635" cy="32181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67C82D57-8772-DD4B-877D-8278AD539A4E}"/>
              </a:ext>
            </a:extLst>
          </p:cNvPr>
          <p:cNvSpPr txBox="1"/>
          <p:nvPr/>
        </p:nvSpPr>
        <p:spPr>
          <a:xfrm>
            <a:off x="5223796" y="340295"/>
            <a:ext cx="38664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sz="1600" dirty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68105836-8112-764E-8EFC-D9F0968767F0}"/>
              </a:ext>
            </a:extLst>
          </p:cNvPr>
          <p:cNvSpPr txBox="1"/>
          <p:nvPr/>
        </p:nvSpPr>
        <p:spPr>
          <a:xfrm>
            <a:off x="1566642" y="340295"/>
            <a:ext cx="38664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</a:t>
            </a:r>
            <a:r>
              <a:rPr lang="en-US" sz="1600" dirty="0">
                <a:solidFill>
                  <a:srgbClr val="00B050"/>
                </a:solidFill>
              </a:rPr>
              <a:t>2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4856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5C5B4B7-8B47-024A-9A75-B67F457A4B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15</a:t>
            </a:fld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13B86543-220F-3447-AE85-969C71EDDFD5}"/>
              </a:ext>
            </a:extLst>
          </p:cNvPr>
          <p:cNvCxnSpPr/>
          <p:nvPr/>
        </p:nvCxnSpPr>
        <p:spPr bwMode="auto">
          <a:xfrm>
            <a:off x="1007604" y="4329100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420AC812-10BC-5E4F-9D52-BD1F1ECF199B}"/>
              </a:ext>
            </a:extLst>
          </p:cNvPr>
          <p:cNvCxnSpPr/>
          <p:nvPr/>
        </p:nvCxnSpPr>
        <p:spPr bwMode="auto">
          <a:xfrm>
            <a:off x="1007604" y="980728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CD4798BA-59B1-5945-BB18-169139C6AF07}"/>
              </a:ext>
            </a:extLst>
          </p:cNvPr>
          <p:cNvCxnSpPr/>
          <p:nvPr/>
        </p:nvCxnSpPr>
        <p:spPr bwMode="auto">
          <a:xfrm flipV="1">
            <a:off x="1691680" y="944724"/>
            <a:ext cx="1800200" cy="33843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319BE3C0-CD11-3F4D-889C-5C249ABCCE65}"/>
              </a:ext>
            </a:extLst>
          </p:cNvPr>
          <p:cNvCxnSpPr/>
          <p:nvPr/>
        </p:nvCxnSpPr>
        <p:spPr bwMode="auto">
          <a:xfrm>
            <a:off x="3491880" y="980728"/>
            <a:ext cx="2016224" cy="33483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6ADD358-1777-6147-BBF5-33085D784238}"/>
              </a:ext>
            </a:extLst>
          </p:cNvPr>
          <p:cNvSpPr txBox="1"/>
          <p:nvPr/>
        </p:nvSpPr>
        <p:spPr>
          <a:xfrm>
            <a:off x="347228" y="4067490"/>
            <a:ext cx="44435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A0CB751-99C3-A542-A21E-3419D741AB82}"/>
              </a:ext>
            </a:extLst>
          </p:cNvPr>
          <p:cNvSpPr txBox="1"/>
          <p:nvPr/>
        </p:nvSpPr>
        <p:spPr>
          <a:xfrm>
            <a:off x="347976" y="719118"/>
            <a:ext cx="36420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v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12B6990-EE62-EA42-8F5D-B024614B4836}"/>
              </a:ext>
            </a:extLst>
          </p:cNvPr>
          <p:cNvSpPr txBox="1"/>
          <p:nvPr/>
        </p:nvSpPr>
        <p:spPr>
          <a:xfrm>
            <a:off x="1475202" y="4527177"/>
            <a:ext cx="38664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600" dirty="0"/>
              <a:t>1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153175A-B7B3-3249-921C-6FC0373FF6EC}"/>
              </a:ext>
            </a:extLst>
          </p:cNvPr>
          <p:cNvSpPr txBox="1"/>
          <p:nvPr/>
        </p:nvSpPr>
        <p:spPr>
          <a:xfrm>
            <a:off x="5314782" y="4590710"/>
            <a:ext cx="38664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600" dirty="0"/>
              <a:t>3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E963A84-55F7-6B46-A57C-ACCDF9270999}"/>
              </a:ext>
            </a:extLst>
          </p:cNvPr>
          <p:cNvSpPr txBox="1"/>
          <p:nvPr/>
        </p:nvSpPr>
        <p:spPr>
          <a:xfrm>
            <a:off x="766119" y="5474043"/>
            <a:ext cx="6047553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If t</a:t>
            </a:r>
            <a:r>
              <a:rPr lang="en-US" sz="2000" dirty="0"/>
              <a:t>3</a:t>
            </a:r>
            <a:r>
              <a:rPr lang="en-US" dirty="0"/>
              <a:t>-t</a:t>
            </a:r>
            <a:r>
              <a:rPr lang="en-US" sz="2000" dirty="0"/>
              <a:t>1</a:t>
            </a:r>
            <a:r>
              <a:rPr lang="en-US" dirty="0"/>
              <a:t>=</a:t>
            </a:r>
            <a:r>
              <a:rPr lang="en-US" dirty="0" err="1"/>
              <a:t>dD</a:t>
            </a:r>
            <a:r>
              <a:rPr lang="en-US" dirty="0"/>
              <a:t> we face the basic uncertainty.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2A2F812-6F13-FE4F-8233-93E6C36CED14}"/>
              </a:ext>
            </a:extLst>
          </p:cNvPr>
          <p:cNvSpPr txBox="1"/>
          <p:nvPr/>
        </p:nvSpPr>
        <p:spPr>
          <a:xfrm>
            <a:off x="3271694" y="4446313"/>
            <a:ext cx="623889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dD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9269E813-488C-0149-B7BD-2547654A64B4}"/>
              </a:ext>
            </a:extLst>
          </p:cNvPr>
          <p:cNvCxnSpPr/>
          <p:nvPr/>
        </p:nvCxnSpPr>
        <p:spPr bwMode="auto">
          <a:xfrm flipV="1">
            <a:off x="1691680" y="1016733"/>
            <a:ext cx="0" cy="331236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F67FE373-1EC5-C645-85D7-43B2E611A645}"/>
              </a:ext>
            </a:extLst>
          </p:cNvPr>
          <p:cNvCxnSpPr/>
          <p:nvPr/>
        </p:nvCxnSpPr>
        <p:spPr bwMode="auto">
          <a:xfrm>
            <a:off x="1691680" y="980728"/>
            <a:ext cx="3816424" cy="334837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xmlns="" id="{3CDD1402-FFB7-AC43-865D-E99DE6C002B7}"/>
              </a:ext>
            </a:extLst>
          </p:cNvPr>
          <p:cNvCxnSpPr>
            <a:cxnSpLocks/>
          </p:cNvCxnSpPr>
          <p:nvPr/>
        </p:nvCxnSpPr>
        <p:spPr bwMode="auto">
          <a:xfrm flipV="1">
            <a:off x="1691680" y="962018"/>
            <a:ext cx="3725438" cy="33353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xmlns="" id="{846F3564-4145-9844-9F24-EE75A89FDB42}"/>
              </a:ext>
            </a:extLst>
          </p:cNvPr>
          <p:cNvCxnSpPr>
            <a:cxnSpLocks/>
          </p:cNvCxnSpPr>
          <p:nvPr/>
        </p:nvCxnSpPr>
        <p:spPr bwMode="auto">
          <a:xfrm>
            <a:off x="5417119" y="1012444"/>
            <a:ext cx="79635" cy="32181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CD40F045-FB2F-3444-938A-76FBD0C05F15}"/>
              </a:ext>
            </a:extLst>
          </p:cNvPr>
          <p:cNvCxnSpPr/>
          <p:nvPr/>
        </p:nvCxnSpPr>
        <p:spPr bwMode="auto">
          <a:xfrm>
            <a:off x="1007604" y="1664804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98C1CF71-00EA-3146-B91E-6BE107DA8715}"/>
              </a:ext>
            </a:extLst>
          </p:cNvPr>
          <p:cNvCxnSpPr/>
          <p:nvPr/>
        </p:nvCxnSpPr>
        <p:spPr bwMode="auto">
          <a:xfrm>
            <a:off x="1007604" y="2384884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27822C74-2B57-1F49-B663-6DBE5167DECF}"/>
              </a:ext>
            </a:extLst>
          </p:cNvPr>
          <p:cNvCxnSpPr/>
          <p:nvPr/>
        </p:nvCxnSpPr>
        <p:spPr bwMode="auto">
          <a:xfrm>
            <a:off x="1007604" y="3104964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DFEF39E4-9968-AB40-A793-504D72BFEA0B}"/>
              </a:ext>
            </a:extLst>
          </p:cNvPr>
          <p:cNvCxnSpPr/>
          <p:nvPr/>
        </p:nvCxnSpPr>
        <p:spPr bwMode="auto">
          <a:xfrm>
            <a:off x="1007604" y="3789040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xmlns="" val="10425127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5C5B4B7-8B47-024A-9A75-B67F457A4B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E963A84-55F7-6B46-A57C-ACCDF9270999}"/>
              </a:ext>
            </a:extLst>
          </p:cNvPr>
          <p:cNvSpPr txBox="1"/>
          <p:nvPr/>
        </p:nvSpPr>
        <p:spPr>
          <a:xfrm>
            <a:off x="467544" y="6151917"/>
            <a:ext cx="801373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The basic uncertainty – given no drift hardware clocks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220BEB1A-3AEE-4C4B-A213-E0843E55251D}"/>
              </a:ext>
            </a:extLst>
          </p:cNvPr>
          <p:cNvGrpSpPr/>
          <p:nvPr/>
        </p:nvGrpSpPr>
        <p:grpSpPr>
          <a:xfrm>
            <a:off x="307901" y="2312876"/>
            <a:ext cx="7000403" cy="1800200"/>
            <a:chOff x="307901" y="440668"/>
            <a:chExt cx="7000403" cy="180020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xmlns="" id="{420AC812-10BC-5E4F-9D52-BD1F1ECF199B}"/>
                </a:ext>
              </a:extLst>
            </p:cNvPr>
            <p:cNvCxnSpPr/>
            <p:nvPr/>
          </p:nvCxnSpPr>
          <p:spPr bwMode="auto">
            <a:xfrm>
              <a:off x="1007604" y="980728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xmlns="" id="{CD4798BA-59B1-5945-BB18-169139C6AF0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391211" y="992994"/>
              <a:ext cx="470635" cy="6552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96ADD358-1777-6147-BBF5-33085D784238}"/>
                </a:ext>
              </a:extLst>
            </p:cNvPr>
            <p:cNvSpPr txBox="1"/>
            <p:nvPr/>
          </p:nvSpPr>
          <p:spPr>
            <a:xfrm>
              <a:off x="307901" y="1398552"/>
              <a:ext cx="44435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1A0CB751-99C3-A542-A21E-3419D741AB82}"/>
                </a:ext>
              </a:extLst>
            </p:cNvPr>
            <p:cNvSpPr txBox="1"/>
            <p:nvPr/>
          </p:nvSpPr>
          <p:spPr>
            <a:xfrm>
              <a:off x="347976" y="719118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v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289DEE09-3C6F-6F45-AEAC-E97F3ADB1A35}"/>
                </a:ext>
              </a:extLst>
            </p:cNvPr>
            <p:cNvSpPr txBox="1"/>
            <p:nvPr/>
          </p:nvSpPr>
          <p:spPr>
            <a:xfrm>
              <a:off x="1234758" y="452464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7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CD40F045-FB2F-3444-938A-76FBD0C05F15}"/>
                </a:ext>
              </a:extLst>
            </p:cNvPr>
            <p:cNvCxnSpPr/>
            <p:nvPr/>
          </p:nvCxnSpPr>
          <p:spPr bwMode="auto">
            <a:xfrm>
              <a:off x="1007604" y="1664804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4AF6380E-E928-DD43-807D-0FF6033E06BE}"/>
                </a:ext>
              </a:extLst>
            </p:cNvPr>
            <p:cNvSpPr txBox="1"/>
            <p:nvPr/>
          </p:nvSpPr>
          <p:spPr>
            <a:xfrm>
              <a:off x="1234758" y="1802722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7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30F6D99D-E372-1D40-B9A0-2BA85F94434C}"/>
                </a:ext>
              </a:extLst>
            </p:cNvPr>
            <p:cNvSpPr txBox="1"/>
            <p:nvPr/>
          </p:nvSpPr>
          <p:spPr>
            <a:xfrm>
              <a:off x="2087724" y="440668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8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D046F03E-3DD2-1744-85EA-2704F3E76A87}"/>
                </a:ext>
              </a:extLst>
            </p:cNvPr>
            <p:cNvSpPr txBox="1"/>
            <p:nvPr/>
          </p:nvSpPr>
          <p:spPr>
            <a:xfrm>
              <a:off x="2087724" y="1790926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8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3B04AA04-32EC-9B40-BDBF-41440AEBE4CB}"/>
                </a:ext>
              </a:extLst>
            </p:cNvPr>
            <p:cNvSpPr txBox="1"/>
            <p:nvPr/>
          </p:nvSpPr>
          <p:spPr>
            <a:xfrm>
              <a:off x="2951820" y="476672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9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E285F89D-1D8A-9944-9D79-F910AB78C967}"/>
                </a:ext>
              </a:extLst>
            </p:cNvPr>
            <p:cNvSpPr txBox="1"/>
            <p:nvPr/>
          </p:nvSpPr>
          <p:spPr>
            <a:xfrm>
              <a:off x="2951820" y="1826930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9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466A5D98-386C-3A4E-A645-EEB72B0D294D}"/>
                </a:ext>
              </a:extLst>
            </p:cNvPr>
            <p:cNvSpPr txBox="1"/>
            <p:nvPr/>
          </p:nvSpPr>
          <p:spPr>
            <a:xfrm>
              <a:off x="3806818" y="490500"/>
              <a:ext cx="44114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10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4ABB6337-31C0-2E4D-AF83-95E423D25195}"/>
                </a:ext>
              </a:extLst>
            </p:cNvPr>
            <p:cNvSpPr txBox="1"/>
            <p:nvPr/>
          </p:nvSpPr>
          <p:spPr>
            <a:xfrm>
              <a:off x="3806818" y="1840758"/>
              <a:ext cx="44114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10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2EFA4C46-AE57-B042-9232-4EC7DBE6AA07}"/>
                </a:ext>
              </a:extLst>
            </p:cNvPr>
            <p:cNvSpPr txBox="1"/>
            <p:nvPr/>
          </p:nvSpPr>
          <p:spPr>
            <a:xfrm>
              <a:off x="4752283" y="490500"/>
              <a:ext cx="431785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11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C51E2B6F-E659-B94B-9A4A-B9D32A90C116}"/>
                </a:ext>
              </a:extLst>
            </p:cNvPr>
            <p:cNvSpPr txBox="1"/>
            <p:nvPr/>
          </p:nvSpPr>
          <p:spPr>
            <a:xfrm>
              <a:off x="4752283" y="1840758"/>
              <a:ext cx="431785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11</a:t>
              </a: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xmlns="" id="{AEC52279-3591-FB4A-B901-F3B6A893AA6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49196" y="973145"/>
              <a:ext cx="394981" cy="69450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xmlns="" id="{67EFB653-4E3A-3642-A62D-CA6E63256F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267744" y="977385"/>
              <a:ext cx="394981" cy="69450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xmlns="" id="{2C962752-FB9B-8247-9FDC-E5846A469BB5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663788" y="995563"/>
              <a:ext cx="470635" cy="6552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xmlns="" id="{B803F4ED-B4A8-D642-81E5-B6AC34CA75E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134423" y="987475"/>
              <a:ext cx="470635" cy="6552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xmlns="" id="{C0E5FAFE-8D46-1E41-A319-E950E7A037A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592164" y="994513"/>
              <a:ext cx="394981" cy="69450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xmlns="" id="{387DD621-F5D8-6745-8730-CE6E61B8E93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993353" y="979715"/>
              <a:ext cx="470635" cy="6552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xmlns="" id="{41147AA7-7BB3-894D-A285-6EE821570F6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504266" y="1008988"/>
              <a:ext cx="394981" cy="69450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xmlns="" id="{2CE3486E-2F3A-9643-A735-D3497130D39E}"/>
              </a:ext>
            </a:extLst>
          </p:cNvPr>
          <p:cNvGrpSpPr/>
          <p:nvPr/>
        </p:nvGrpSpPr>
        <p:grpSpPr>
          <a:xfrm>
            <a:off x="307901" y="368660"/>
            <a:ext cx="7000403" cy="1800200"/>
            <a:chOff x="307901" y="2348880"/>
            <a:chExt cx="7000403" cy="1800200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xmlns="" id="{4E0E2B5B-C819-824A-BF79-3C3F0353C1E6}"/>
                </a:ext>
              </a:extLst>
            </p:cNvPr>
            <p:cNvCxnSpPr/>
            <p:nvPr/>
          </p:nvCxnSpPr>
          <p:spPr bwMode="auto">
            <a:xfrm>
              <a:off x="1007604" y="2888940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xmlns="" id="{D4FCEF82-EB79-5343-982A-2B75B9CD51C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391211" y="2895687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7B176949-02AE-734B-863A-89409686F6F9}"/>
                </a:ext>
              </a:extLst>
            </p:cNvPr>
            <p:cNvSpPr txBox="1"/>
            <p:nvPr/>
          </p:nvSpPr>
          <p:spPr>
            <a:xfrm>
              <a:off x="307901" y="3306764"/>
              <a:ext cx="44435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538B7425-027B-564C-83FD-AD32D76A71D2}"/>
                </a:ext>
              </a:extLst>
            </p:cNvPr>
            <p:cNvSpPr txBox="1"/>
            <p:nvPr/>
          </p:nvSpPr>
          <p:spPr>
            <a:xfrm>
              <a:off x="347976" y="2627330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v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xmlns="" id="{FA67EFEA-8A5B-884C-8B55-44002E5F6395}"/>
                </a:ext>
              </a:extLst>
            </p:cNvPr>
            <p:cNvSpPr txBox="1"/>
            <p:nvPr/>
          </p:nvSpPr>
          <p:spPr>
            <a:xfrm>
              <a:off x="910722" y="2360676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7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xmlns="" id="{BE57554D-0AD6-CC49-B19E-CBD2282525C1}"/>
                </a:ext>
              </a:extLst>
            </p:cNvPr>
            <p:cNvCxnSpPr/>
            <p:nvPr/>
          </p:nvCxnSpPr>
          <p:spPr bwMode="auto">
            <a:xfrm>
              <a:off x="1007604" y="3573016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CB811CAC-C590-374B-BCB5-7A2DCE735AAD}"/>
                </a:ext>
              </a:extLst>
            </p:cNvPr>
            <p:cNvSpPr txBox="1"/>
            <p:nvPr/>
          </p:nvSpPr>
          <p:spPr>
            <a:xfrm>
              <a:off x="1234758" y="3710934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7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423647AE-D26C-E64F-8FF0-A03B464C4781}"/>
                </a:ext>
              </a:extLst>
            </p:cNvPr>
            <p:cNvSpPr txBox="1"/>
            <p:nvPr/>
          </p:nvSpPr>
          <p:spPr>
            <a:xfrm>
              <a:off x="1763688" y="2348880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8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DD4ECE5A-B0A5-CB42-B1E2-468BD3463A62}"/>
                </a:ext>
              </a:extLst>
            </p:cNvPr>
            <p:cNvSpPr txBox="1"/>
            <p:nvPr/>
          </p:nvSpPr>
          <p:spPr>
            <a:xfrm>
              <a:off x="2087724" y="3699138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8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xmlns="" id="{97FC2877-1CCF-DA43-9B2D-1460A6904A00}"/>
                </a:ext>
              </a:extLst>
            </p:cNvPr>
            <p:cNvSpPr txBox="1"/>
            <p:nvPr/>
          </p:nvSpPr>
          <p:spPr>
            <a:xfrm>
              <a:off x="2627784" y="2384884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9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xmlns="" id="{56FC6525-E416-FA4D-A23F-EE4B942BBD86}"/>
                </a:ext>
              </a:extLst>
            </p:cNvPr>
            <p:cNvSpPr txBox="1"/>
            <p:nvPr/>
          </p:nvSpPr>
          <p:spPr>
            <a:xfrm>
              <a:off x="2951820" y="3735142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9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3E3BC1FB-B839-0044-A164-4D5209C0E929}"/>
                </a:ext>
              </a:extLst>
            </p:cNvPr>
            <p:cNvSpPr txBox="1"/>
            <p:nvPr/>
          </p:nvSpPr>
          <p:spPr>
            <a:xfrm>
              <a:off x="3383868" y="2398712"/>
              <a:ext cx="44114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10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B5284490-2819-234A-9F53-FAEEC8926BDD}"/>
                </a:ext>
              </a:extLst>
            </p:cNvPr>
            <p:cNvSpPr txBox="1"/>
            <p:nvPr/>
          </p:nvSpPr>
          <p:spPr>
            <a:xfrm>
              <a:off x="3806818" y="3748970"/>
              <a:ext cx="44114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10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xmlns="" id="{4EDA0F30-F4C1-2C4B-8674-310F133E80DA}"/>
                </a:ext>
              </a:extLst>
            </p:cNvPr>
            <p:cNvSpPr txBox="1"/>
            <p:nvPr/>
          </p:nvSpPr>
          <p:spPr>
            <a:xfrm>
              <a:off x="4319972" y="2398712"/>
              <a:ext cx="431785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11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xmlns="" id="{7DB9ECEF-07B0-D74A-8A9D-91994E3DD2A8}"/>
                </a:ext>
              </a:extLst>
            </p:cNvPr>
            <p:cNvSpPr txBox="1"/>
            <p:nvPr/>
          </p:nvSpPr>
          <p:spPr>
            <a:xfrm>
              <a:off x="4752283" y="3748970"/>
              <a:ext cx="431785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11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xmlns="" id="{643980AC-215D-EF42-958F-B67DB83C85C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463427" y="2917200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xmlns="" id="{94D53FBD-7B37-244E-860E-A48D4066E4C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55046" y="2897693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xmlns="" id="{9BBE72D6-2256-1548-8FE0-7AB03092E6E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791293" y="2864774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xmlns="" id="{46653509-0358-4B4A-9C8A-45934D5C2715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128850" y="2906377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xmlns="" id="{CD907250-6291-E147-8A7D-4EEFA75A5D9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998285" y="2921354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xmlns="" id="{1889D3C8-2782-954A-9E82-CBFDF7A0F1E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194421" y="2900004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xmlns="" id="{B6936977-FEAD-2844-AFD0-38C52EBFE37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51558" y="2927766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xmlns="" id="{8C5E827B-0E78-3944-9EA6-362F2FEEA165}"/>
              </a:ext>
            </a:extLst>
          </p:cNvPr>
          <p:cNvGrpSpPr/>
          <p:nvPr/>
        </p:nvGrpSpPr>
        <p:grpSpPr>
          <a:xfrm>
            <a:off x="289452" y="4258344"/>
            <a:ext cx="7000403" cy="1800200"/>
            <a:chOff x="289452" y="4258344"/>
            <a:chExt cx="7000403" cy="1800200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xmlns="" id="{53515E98-620F-654F-8AD0-5ABD0A60DEBF}"/>
                </a:ext>
              </a:extLst>
            </p:cNvPr>
            <p:cNvCxnSpPr/>
            <p:nvPr/>
          </p:nvCxnSpPr>
          <p:spPr bwMode="auto">
            <a:xfrm>
              <a:off x="989155" y="4798404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xmlns="" id="{42C20B13-C1F6-BF46-BA3B-9B13E54B88E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434251" y="4823651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xmlns="" id="{C1A6BDFB-4851-8F46-84CD-30CEA4CAB9CD}"/>
                </a:ext>
              </a:extLst>
            </p:cNvPr>
            <p:cNvSpPr txBox="1"/>
            <p:nvPr/>
          </p:nvSpPr>
          <p:spPr>
            <a:xfrm>
              <a:off x="289452" y="5216228"/>
              <a:ext cx="44435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xmlns="" id="{8B43C92B-A956-7540-B620-909645AA0D23}"/>
                </a:ext>
              </a:extLst>
            </p:cNvPr>
            <p:cNvSpPr txBox="1"/>
            <p:nvPr/>
          </p:nvSpPr>
          <p:spPr>
            <a:xfrm>
              <a:off x="329527" y="4536794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v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xmlns="" id="{487806D7-39CC-CA42-B918-E3A2A5724245}"/>
                </a:ext>
              </a:extLst>
            </p:cNvPr>
            <p:cNvSpPr txBox="1"/>
            <p:nvPr/>
          </p:nvSpPr>
          <p:spPr>
            <a:xfrm>
              <a:off x="1763688" y="4270140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7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xmlns="" id="{2F0D9066-7471-A54D-AEE5-2CA14D1EA4A4}"/>
                </a:ext>
              </a:extLst>
            </p:cNvPr>
            <p:cNvCxnSpPr/>
            <p:nvPr/>
          </p:nvCxnSpPr>
          <p:spPr bwMode="auto">
            <a:xfrm>
              <a:off x="989155" y="5482480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xmlns="" id="{098B1816-A5DF-9E4A-A1D1-99FD9CFECCFB}"/>
                </a:ext>
              </a:extLst>
            </p:cNvPr>
            <p:cNvSpPr txBox="1"/>
            <p:nvPr/>
          </p:nvSpPr>
          <p:spPr>
            <a:xfrm>
              <a:off x="1216309" y="5620398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7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xmlns="" id="{0295298B-CDD3-9F42-87CE-8D431E206C11}"/>
                </a:ext>
              </a:extLst>
            </p:cNvPr>
            <p:cNvSpPr txBox="1"/>
            <p:nvPr/>
          </p:nvSpPr>
          <p:spPr>
            <a:xfrm>
              <a:off x="2616654" y="4258344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8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xmlns="" id="{3401B893-3C6F-8243-B6B0-C6F0CEA9ED58}"/>
                </a:ext>
              </a:extLst>
            </p:cNvPr>
            <p:cNvSpPr txBox="1"/>
            <p:nvPr/>
          </p:nvSpPr>
          <p:spPr>
            <a:xfrm>
              <a:off x="2069275" y="5608602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8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xmlns="" id="{A96DB9DD-E85D-1D4D-94C9-D373E407E4CF}"/>
                </a:ext>
              </a:extLst>
            </p:cNvPr>
            <p:cNvSpPr txBox="1"/>
            <p:nvPr/>
          </p:nvSpPr>
          <p:spPr>
            <a:xfrm>
              <a:off x="3480750" y="4294348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9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xmlns="" id="{FB751D94-C4BF-CE41-9032-A56E8F0DD5C2}"/>
                </a:ext>
              </a:extLst>
            </p:cNvPr>
            <p:cNvSpPr txBox="1"/>
            <p:nvPr/>
          </p:nvSpPr>
          <p:spPr>
            <a:xfrm>
              <a:off x="2933371" y="5644606"/>
              <a:ext cx="31290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9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xmlns="" id="{CB513768-7C53-E947-A8E6-A66F3C2321EA}"/>
                </a:ext>
              </a:extLst>
            </p:cNvPr>
            <p:cNvSpPr txBox="1"/>
            <p:nvPr/>
          </p:nvSpPr>
          <p:spPr>
            <a:xfrm>
              <a:off x="4335748" y="4308176"/>
              <a:ext cx="44114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10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xmlns="" id="{9F711F8E-B9FF-B945-A1D4-4FAE9FCD69A5}"/>
                </a:ext>
              </a:extLst>
            </p:cNvPr>
            <p:cNvSpPr txBox="1"/>
            <p:nvPr/>
          </p:nvSpPr>
          <p:spPr>
            <a:xfrm>
              <a:off x="3788369" y="5658434"/>
              <a:ext cx="441146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10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xmlns="" id="{40124C3A-5F03-E540-A91E-529D908F3CD7}"/>
                </a:ext>
              </a:extLst>
            </p:cNvPr>
            <p:cNvSpPr txBox="1"/>
            <p:nvPr/>
          </p:nvSpPr>
          <p:spPr>
            <a:xfrm>
              <a:off x="5281213" y="4308176"/>
              <a:ext cx="431785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11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505DF012-5377-CD45-9CEE-C7B30AB2DB5C}"/>
                </a:ext>
              </a:extLst>
            </p:cNvPr>
            <p:cNvSpPr txBox="1"/>
            <p:nvPr/>
          </p:nvSpPr>
          <p:spPr>
            <a:xfrm>
              <a:off x="4733834" y="5658434"/>
              <a:ext cx="431785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11</a:t>
              </a:r>
            </a:p>
          </p:txBody>
        </p: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xmlns="" id="{80A5EF96-C19C-8E45-999A-7D111E44212D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244177" y="4795061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xmlns="" id="{AF470D60-9D19-E645-B019-21AE39D3845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798456" y="4828744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xmlns="" id="{4A23BC7E-8B58-3646-AA6B-8736E49482E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351466" y="4815545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xmlns="" id="{77EC8366-AF7E-9246-A2E3-F71D76B6B02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165301" y="4802690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xmlns="" id="{4CAFA7C5-3485-C74F-8C76-6E36721C5439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767989" y="4812930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xmlns="" id="{8C484774-541F-144F-9C24-8F03A3A89AB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139072" y="4888523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xmlns="" id="{5DD6C239-8DB6-C742-9936-E262E4A24302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993658" y="4855711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12" name="TextBox 111">
            <a:extLst>
              <a:ext uri="{FF2B5EF4-FFF2-40B4-BE49-F238E27FC236}">
                <a16:creationId xmlns:a16="http://schemas.microsoft.com/office/drawing/2014/main" xmlns="" id="{E9A2B580-C313-EB4D-A6E5-222E9D51258E}"/>
              </a:ext>
            </a:extLst>
          </p:cNvPr>
          <p:cNvSpPr txBox="1"/>
          <p:nvPr/>
        </p:nvSpPr>
        <p:spPr>
          <a:xfrm>
            <a:off x="5416368" y="2515347"/>
            <a:ext cx="3575018" cy="1384995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All events take place</a:t>
            </a:r>
          </a:p>
          <a:p>
            <a:r>
              <a:rPr lang="en-US" b="1" dirty="0">
                <a:solidFill>
                  <a:srgbClr val="FF0000"/>
                </a:solidFill>
              </a:rPr>
              <a:t>at the same clock time</a:t>
            </a:r>
          </a:p>
          <a:p>
            <a:r>
              <a:rPr lang="en-US" b="1" dirty="0">
                <a:solidFill>
                  <a:srgbClr val="FF0000"/>
                </a:solidFill>
              </a:rPr>
              <a:t>in all 3 scenarios </a:t>
            </a:r>
          </a:p>
        </p:txBody>
      </p:sp>
    </p:spTree>
    <p:extLst>
      <p:ext uri="{BB962C8B-B14F-4D97-AF65-F5344CB8AC3E}">
        <p14:creationId xmlns:p14="http://schemas.microsoft.com/office/powerpoint/2010/main" xmlns="" val="396568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A State Machine in TSM</a:t>
            </a: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Frame 1">
            <a:extLst>
              <a:ext uri="{FF2B5EF4-FFF2-40B4-BE49-F238E27FC236}">
                <a16:creationId xmlns:a16="http://schemas.microsoft.com/office/drawing/2014/main" xmlns="" id="{2AEB86DA-4CF3-3445-84E7-15C32246B1D9}"/>
              </a:ext>
            </a:extLst>
          </p:cNvPr>
          <p:cNvSpPr/>
          <p:nvPr/>
        </p:nvSpPr>
        <p:spPr bwMode="auto">
          <a:xfrm>
            <a:off x="3419872" y="2270911"/>
            <a:ext cx="1800200" cy="1546796"/>
          </a:xfrm>
          <a:prstGeom prst="fram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" name="Notched Right Arrow 7">
            <a:extLst>
              <a:ext uri="{FF2B5EF4-FFF2-40B4-BE49-F238E27FC236}">
                <a16:creationId xmlns:a16="http://schemas.microsoft.com/office/drawing/2014/main" xmlns="" id="{66E2C430-1EF7-9A4A-A8CD-7B9BB414B031}"/>
              </a:ext>
            </a:extLst>
          </p:cNvPr>
          <p:cNvSpPr/>
          <p:nvPr/>
        </p:nvSpPr>
        <p:spPr bwMode="auto">
          <a:xfrm>
            <a:off x="2795498" y="2801993"/>
            <a:ext cx="516362" cy="197618"/>
          </a:xfrm>
          <a:prstGeom prst="notched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9" name="Up Arrow 8">
            <a:extLst>
              <a:ext uri="{FF2B5EF4-FFF2-40B4-BE49-F238E27FC236}">
                <a16:creationId xmlns:a16="http://schemas.microsoft.com/office/drawing/2014/main" xmlns="" id="{386107A9-C7E9-7643-8070-B3414222B73E}"/>
              </a:ext>
            </a:extLst>
          </p:cNvPr>
          <p:cNvSpPr/>
          <p:nvPr/>
        </p:nvSpPr>
        <p:spPr bwMode="auto">
          <a:xfrm>
            <a:off x="4116074" y="1608441"/>
            <a:ext cx="376619" cy="542918"/>
          </a:xfrm>
          <a:prstGeom prst="upArrow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6" name="Notched Right Arrow 15">
            <a:extLst>
              <a:ext uri="{FF2B5EF4-FFF2-40B4-BE49-F238E27FC236}">
                <a16:creationId xmlns:a16="http://schemas.microsoft.com/office/drawing/2014/main" xmlns="" id="{684B0080-409B-F44D-A7A9-DF1D3D5FD3DC}"/>
              </a:ext>
            </a:extLst>
          </p:cNvPr>
          <p:cNvSpPr/>
          <p:nvPr/>
        </p:nvSpPr>
        <p:spPr bwMode="auto">
          <a:xfrm>
            <a:off x="5400092" y="2745517"/>
            <a:ext cx="516362" cy="197618"/>
          </a:xfrm>
          <a:prstGeom prst="notchedRight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D50B228-C374-044A-8CD2-C733E46E720A}"/>
              </a:ext>
            </a:extLst>
          </p:cNvPr>
          <p:cNvSpPr txBox="1"/>
          <p:nvPr/>
        </p:nvSpPr>
        <p:spPr>
          <a:xfrm>
            <a:off x="815278" y="2522557"/>
            <a:ext cx="1800200" cy="95410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Inputs /</a:t>
            </a:r>
          </a:p>
          <a:p>
            <a:r>
              <a:rPr lang="en-US" dirty="0"/>
              <a:t>messages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C208A660-1064-6549-B3C7-8C09D9CC7581}"/>
              </a:ext>
            </a:extLst>
          </p:cNvPr>
          <p:cNvSpPr txBox="1"/>
          <p:nvPr/>
        </p:nvSpPr>
        <p:spPr>
          <a:xfrm>
            <a:off x="6096475" y="2540383"/>
            <a:ext cx="1535866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messages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C66085E-ABF9-D148-8796-57567FEE29C6}"/>
              </a:ext>
            </a:extLst>
          </p:cNvPr>
          <p:cNvSpPr txBox="1"/>
          <p:nvPr/>
        </p:nvSpPr>
        <p:spPr>
          <a:xfrm>
            <a:off x="3648652" y="980728"/>
            <a:ext cx="1342639" cy="523220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outputs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4BF1B87-8C0A-9541-B107-6A8BEE28E50E}"/>
              </a:ext>
            </a:extLst>
          </p:cNvPr>
          <p:cNvSpPr txBox="1"/>
          <p:nvPr/>
        </p:nvSpPr>
        <p:spPr>
          <a:xfrm>
            <a:off x="3877433" y="2830183"/>
            <a:ext cx="840295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state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AFDA97F9-179F-F74B-937A-B632BA86E534}"/>
              </a:ext>
            </a:extLst>
          </p:cNvPr>
          <p:cNvSpPr txBox="1"/>
          <p:nvPr/>
        </p:nvSpPr>
        <p:spPr>
          <a:xfrm>
            <a:off x="436372" y="4916759"/>
            <a:ext cx="8564120" cy="181588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 sequence of messages and outputs depends </a:t>
            </a:r>
            <a:r>
              <a:rPr lang="en-US" b="1" u="sng" dirty="0"/>
              <a:t>solely</a:t>
            </a:r>
            <a:r>
              <a:rPr lang="en-US" dirty="0"/>
              <a:t> on </a:t>
            </a:r>
          </a:p>
          <a:p>
            <a:pPr marL="514350" indent="-514350">
              <a:buAutoNum type="arabicPeriod"/>
            </a:pPr>
            <a:r>
              <a:rPr lang="en-US" dirty="0"/>
              <a:t>the initial state and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initial input</a:t>
            </a:r>
          </a:p>
          <a:p>
            <a:pPr marL="514350" indent="-514350">
              <a:buAutoNum type="arabicPeriod"/>
            </a:pPr>
            <a:r>
              <a:rPr lang="en-US" dirty="0"/>
              <a:t>the sequence of messages and inputs it receives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hardware clock readings</a:t>
            </a:r>
          </a:p>
        </p:txBody>
      </p:sp>
      <p:sp>
        <p:nvSpPr>
          <p:cNvPr id="3" name="Donut 2">
            <a:extLst>
              <a:ext uri="{FF2B5EF4-FFF2-40B4-BE49-F238E27FC236}">
                <a16:creationId xmlns:a16="http://schemas.microsoft.com/office/drawing/2014/main" xmlns="" id="{3EB58C0F-1DBC-0448-B235-136E83BE5B33}"/>
              </a:ext>
            </a:extLst>
          </p:cNvPr>
          <p:cNvSpPr/>
          <p:nvPr/>
        </p:nvSpPr>
        <p:spPr bwMode="auto">
          <a:xfrm>
            <a:off x="4009822" y="3995133"/>
            <a:ext cx="637220" cy="674127"/>
          </a:xfrm>
          <a:prstGeom prst="donu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H</a:t>
            </a:r>
          </a:p>
        </p:txBody>
      </p:sp>
      <p:sp>
        <p:nvSpPr>
          <p:cNvPr id="4" name="Up Arrow 3">
            <a:extLst>
              <a:ext uri="{FF2B5EF4-FFF2-40B4-BE49-F238E27FC236}">
                <a16:creationId xmlns:a16="http://schemas.microsoft.com/office/drawing/2014/main" xmlns="" id="{3A1F8659-9F2D-C647-B574-C8D9E2F9256B}"/>
              </a:ext>
            </a:extLst>
          </p:cNvPr>
          <p:cNvSpPr/>
          <p:nvPr/>
        </p:nvSpPr>
        <p:spPr bwMode="auto">
          <a:xfrm>
            <a:off x="4200507" y="3580910"/>
            <a:ext cx="255850" cy="388097"/>
          </a:xfrm>
          <a:prstGeom prst="upArrow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8650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DF99E0AE-4247-F04C-80BE-70FC32480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18</a:t>
            </a:fld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A1AC4531-8838-A04B-8983-7D1FF58EFE5C}"/>
              </a:ext>
            </a:extLst>
          </p:cNvPr>
          <p:cNvCxnSpPr/>
          <p:nvPr/>
        </p:nvCxnSpPr>
        <p:spPr bwMode="auto">
          <a:xfrm>
            <a:off x="1295636" y="5445224"/>
            <a:ext cx="6516724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DE60D4D5-5F07-6F4D-95E3-1B300B209603}"/>
              </a:ext>
            </a:extLst>
          </p:cNvPr>
          <p:cNvCxnSpPr/>
          <p:nvPr/>
        </p:nvCxnSpPr>
        <p:spPr bwMode="auto">
          <a:xfrm flipV="1">
            <a:off x="1295636" y="800708"/>
            <a:ext cx="0" cy="464451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8372D39-315C-3F46-9734-601388310567}"/>
              </a:ext>
            </a:extLst>
          </p:cNvPr>
          <p:cNvSpPr txBox="1"/>
          <p:nvPr/>
        </p:nvSpPr>
        <p:spPr>
          <a:xfrm>
            <a:off x="107503" y="3142065"/>
            <a:ext cx="1656173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Computer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Time, 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4125B3E-D909-BF45-B67D-B5EFF1947609}"/>
              </a:ext>
            </a:extLst>
          </p:cNvPr>
          <p:cNvSpPr txBox="1"/>
          <p:nvPr/>
        </p:nvSpPr>
        <p:spPr>
          <a:xfrm>
            <a:off x="3743908" y="5700732"/>
            <a:ext cx="2784737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External reference time, 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B66256-33FB-5F42-BA38-1FB825FCE721}"/>
              </a:ext>
            </a:extLst>
          </p:cNvPr>
          <p:cNvSpPr txBox="1"/>
          <p:nvPr/>
        </p:nvSpPr>
        <p:spPr>
          <a:xfrm>
            <a:off x="5286492" y="3176972"/>
            <a:ext cx="2616661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2"/>
                </a:solidFill>
              </a:rPr>
              <a:t>Lowest rate of 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2"/>
                </a:solidFill>
              </a:rPr>
              <a:t>progress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EE172590-92AC-D14A-8F18-FC4038E10B58}"/>
              </a:ext>
            </a:extLst>
          </p:cNvPr>
          <p:cNvCxnSpPr/>
          <p:nvPr/>
        </p:nvCxnSpPr>
        <p:spPr bwMode="auto">
          <a:xfrm flipV="1">
            <a:off x="1295636" y="4725144"/>
            <a:ext cx="46804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0FED5C3F-3BAB-5848-BF84-660D8D21B04F}"/>
              </a:ext>
            </a:extLst>
          </p:cNvPr>
          <p:cNvCxnSpPr/>
          <p:nvPr/>
        </p:nvCxnSpPr>
        <p:spPr bwMode="auto">
          <a:xfrm flipV="1">
            <a:off x="1763676" y="4617132"/>
            <a:ext cx="720092" cy="1080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57086DC8-316B-3E47-BC87-04466830DA85}"/>
              </a:ext>
            </a:extLst>
          </p:cNvPr>
          <p:cNvCxnSpPr>
            <a:cxnSpLocks/>
          </p:cNvCxnSpPr>
          <p:nvPr/>
        </p:nvCxnSpPr>
        <p:spPr bwMode="auto">
          <a:xfrm flipV="1">
            <a:off x="2483768" y="4077072"/>
            <a:ext cx="216024" cy="5400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6308A494-27E8-8342-AF0F-CBB851885BAF}"/>
              </a:ext>
            </a:extLst>
          </p:cNvPr>
          <p:cNvCxnSpPr/>
          <p:nvPr/>
        </p:nvCxnSpPr>
        <p:spPr bwMode="auto">
          <a:xfrm flipV="1">
            <a:off x="2699792" y="3969060"/>
            <a:ext cx="540060" cy="1080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E3DEE4E-62EE-2C49-8C6F-D7DB08CCF857}"/>
              </a:ext>
            </a:extLst>
          </p:cNvPr>
          <p:cNvCxnSpPr/>
          <p:nvPr/>
        </p:nvCxnSpPr>
        <p:spPr bwMode="auto">
          <a:xfrm flipV="1">
            <a:off x="3239852" y="3142065"/>
            <a:ext cx="360040" cy="82699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1FA151C9-B054-464C-A241-9E5EFEC3FC31}"/>
              </a:ext>
            </a:extLst>
          </p:cNvPr>
          <p:cNvCxnSpPr/>
          <p:nvPr/>
        </p:nvCxnSpPr>
        <p:spPr bwMode="auto">
          <a:xfrm flipV="1">
            <a:off x="3599892" y="2780928"/>
            <a:ext cx="1152128" cy="3611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F7579CC9-4F98-144E-9917-60C6AF27ED31}"/>
              </a:ext>
            </a:extLst>
          </p:cNvPr>
          <p:cNvCxnSpPr/>
          <p:nvPr/>
        </p:nvCxnSpPr>
        <p:spPr bwMode="auto">
          <a:xfrm flipV="1">
            <a:off x="4752020" y="2348880"/>
            <a:ext cx="0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3621C5F5-D645-1D44-B24D-D0B825ACFD56}"/>
              </a:ext>
            </a:extLst>
          </p:cNvPr>
          <p:cNvCxnSpPr/>
          <p:nvPr/>
        </p:nvCxnSpPr>
        <p:spPr bwMode="auto">
          <a:xfrm flipV="1">
            <a:off x="4752020" y="2024844"/>
            <a:ext cx="684076" cy="3240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D5A27605-8033-C14C-BC4C-A58551CB94B2}"/>
              </a:ext>
            </a:extLst>
          </p:cNvPr>
          <p:cNvCxnSpPr>
            <a:cxnSpLocks/>
          </p:cNvCxnSpPr>
          <p:nvPr/>
        </p:nvCxnSpPr>
        <p:spPr bwMode="auto">
          <a:xfrm flipV="1">
            <a:off x="1295636" y="5085184"/>
            <a:ext cx="638129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76A17392-3754-254C-A4B3-52597F6CC8DD}"/>
              </a:ext>
            </a:extLst>
          </p:cNvPr>
          <p:cNvCxnSpPr>
            <a:cxnSpLocks/>
          </p:cNvCxnSpPr>
          <p:nvPr/>
        </p:nvCxnSpPr>
        <p:spPr bwMode="auto">
          <a:xfrm flipV="1">
            <a:off x="1888352" y="4545124"/>
            <a:ext cx="289383" cy="5672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61E49366-3C71-5F4B-BBD4-E84B953BE6A1}"/>
              </a:ext>
            </a:extLst>
          </p:cNvPr>
          <p:cNvCxnSpPr>
            <a:cxnSpLocks/>
          </p:cNvCxnSpPr>
          <p:nvPr/>
        </p:nvCxnSpPr>
        <p:spPr bwMode="auto">
          <a:xfrm flipV="1">
            <a:off x="2177735" y="4221088"/>
            <a:ext cx="1062117" cy="35322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D4AED799-67BA-F94A-8C9A-A6A70F52C8E6}"/>
              </a:ext>
            </a:extLst>
          </p:cNvPr>
          <p:cNvCxnSpPr>
            <a:cxnSpLocks/>
          </p:cNvCxnSpPr>
          <p:nvPr/>
        </p:nvCxnSpPr>
        <p:spPr bwMode="auto">
          <a:xfrm flipV="1">
            <a:off x="3219966" y="3702232"/>
            <a:ext cx="325919" cy="5188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9F42BBEB-000A-9D46-A649-684F44532055}"/>
              </a:ext>
            </a:extLst>
          </p:cNvPr>
          <p:cNvCxnSpPr>
            <a:cxnSpLocks/>
          </p:cNvCxnSpPr>
          <p:nvPr/>
        </p:nvCxnSpPr>
        <p:spPr bwMode="auto">
          <a:xfrm flipV="1">
            <a:off x="3557457" y="3496008"/>
            <a:ext cx="726510" cy="206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F6F6DF20-B5A0-274B-8BAF-A3A77AE21BC2}"/>
              </a:ext>
            </a:extLst>
          </p:cNvPr>
          <p:cNvCxnSpPr/>
          <p:nvPr/>
        </p:nvCxnSpPr>
        <p:spPr bwMode="auto">
          <a:xfrm flipV="1">
            <a:off x="4283968" y="3142064"/>
            <a:ext cx="167826" cy="3539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512F9DE1-63AB-C242-8A91-35195E6A9762}"/>
              </a:ext>
            </a:extLst>
          </p:cNvPr>
          <p:cNvCxnSpPr/>
          <p:nvPr/>
        </p:nvCxnSpPr>
        <p:spPr bwMode="auto">
          <a:xfrm flipV="1">
            <a:off x="4451794" y="2961496"/>
            <a:ext cx="576076" cy="2034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7C1BA9B2-376A-1B4A-A574-83F3F7F5EDAA}"/>
              </a:ext>
            </a:extLst>
          </p:cNvPr>
          <p:cNvCxnSpPr/>
          <p:nvPr/>
        </p:nvCxnSpPr>
        <p:spPr bwMode="auto">
          <a:xfrm flipV="1">
            <a:off x="5027870" y="2564904"/>
            <a:ext cx="324036" cy="3749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7F4B7051-63F9-7C40-AE96-D1459E749748}"/>
              </a:ext>
            </a:extLst>
          </p:cNvPr>
          <p:cNvCxnSpPr>
            <a:cxnSpLocks/>
          </p:cNvCxnSpPr>
          <p:nvPr/>
        </p:nvCxnSpPr>
        <p:spPr bwMode="auto">
          <a:xfrm>
            <a:off x="3995936" y="2961496"/>
            <a:ext cx="0" cy="6595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E2FFFE01-EAD0-D74B-9183-E7A5E5BC173D}"/>
              </a:ext>
            </a:extLst>
          </p:cNvPr>
          <p:cNvCxnSpPr>
            <a:cxnSpLocks/>
          </p:cNvCxnSpPr>
          <p:nvPr/>
        </p:nvCxnSpPr>
        <p:spPr bwMode="auto">
          <a:xfrm>
            <a:off x="5027870" y="2240868"/>
            <a:ext cx="0" cy="6990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7" name="Picture 56">
            <a:extLst>
              <a:ext uri="{FF2B5EF4-FFF2-40B4-BE49-F238E27FC236}">
                <a16:creationId xmlns:a16="http://schemas.microsoft.com/office/drawing/2014/main" xmlns="" id="{A917CE55-3EFD-8742-AA4A-EEC25C4663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4569" y="325949"/>
            <a:ext cx="8073564" cy="1086826"/>
          </a:xfrm>
          <a:prstGeom prst="rect">
            <a:avLst/>
          </a:prstGeom>
        </p:spPr>
      </p:pic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xmlns="" id="{F7D2801F-A6E7-7D44-BD65-9B9AF8A43BE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95635" y="2080956"/>
            <a:ext cx="5635411" cy="3710244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EBB876F3-E7D2-8E42-ACCD-7F0258E40B7A}"/>
              </a:ext>
            </a:extLst>
          </p:cNvPr>
          <p:cNvSpPr txBox="1"/>
          <p:nvPr/>
        </p:nvSpPr>
        <p:spPr>
          <a:xfrm>
            <a:off x="780589" y="5377567"/>
            <a:ext cx="343364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4B6AB764-560C-FF49-B5FE-D38C9EADF9D0}"/>
              </a:ext>
            </a:extLst>
          </p:cNvPr>
          <p:cNvSpPr/>
          <p:nvPr/>
        </p:nvSpPr>
        <p:spPr>
          <a:xfrm>
            <a:off x="2243221" y="5003594"/>
            <a:ext cx="4090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𝝰</a:t>
            </a:r>
          </a:p>
        </p:txBody>
      </p:sp>
    </p:spTree>
    <p:extLst>
      <p:ext uri="{BB962C8B-B14F-4D97-AF65-F5344CB8AC3E}">
        <p14:creationId xmlns:p14="http://schemas.microsoft.com/office/powerpoint/2010/main" xmlns="" val="282606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61" grpId="0" animBg="1"/>
      <p:bldP spid="6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Lower bound proof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0370" y="800708"/>
            <a:ext cx="8280400" cy="262829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 err="1">
                <a:latin typeface="Calibri" pitchFamily="34" charset="0"/>
              </a:rPr>
              <a:t>Assume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existence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of</a:t>
            </a:r>
            <a:r>
              <a:rPr lang="de-CH" kern="0" dirty="0">
                <a:latin typeface="Calibri" pitchFamily="34" charset="0"/>
              </a:rPr>
              <a:t> a </a:t>
            </a:r>
            <a:r>
              <a:rPr lang="de-CH" kern="0" dirty="0" err="1">
                <a:latin typeface="Calibri" pitchFamily="34" charset="0"/>
              </a:rPr>
              <a:t>logical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clock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algorithm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that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satisfies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the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amortized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minimum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progress</a:t>
            </a:r>
            <a:r>
              <a:rPr lang="de-CH" kern="0" dirty="0">
                <a:latin typeface="Calibri" pitchFamily="34" charset="0"/>
              </a:rPr>
              <a:t>.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 </a:t>
            </a:r>
            <a:endParaRPr lang="de-CH" sz="1000" kern="0" dirty="0"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6174308" y="4247096"/>
            <a:ext cx="305904" cy="51405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400" kern="0" dirty="0">
                <a:latin typeface="Calibri" pitchFamily="34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13E59BF7-5909-DE4D-81BE-BFFF98B744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52" y="2146920"/>
            <a:ext cx="9036496" cy="1459260"/>
          </a:xfrm>
          <a:prstGeom prst="rect">
            <a:avLst/>
          </a:prstGeom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xmlns="" id="{581E632A-B5CB-4D4C-89C2-134022FC9B0D}"/>
              </a:ext>
            </a:extLst>
          </p:cNvPr>
          <p:cNvSpPr txBox="1">
            <a:spLocks noChangeArrowheads="1"/>
          </p:cNvSpPr>
          <p:nvPr/>
        </p:nvSpPr>
        <p:spPr>
          <a:xfrm>
            <a:off x="495300" y="3646922"/>
            <a:ext cx="8280400" cy="262829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In </a:t>
            </a:r>
            <a:r>
              <a:rPr lang="de-CH" kern="0" dirty="0" err="1">
                <a:latin typeface="Calibri" pitchFamily="34" charset="0"/>
              </a:rPr>
              <a:t>the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presentation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we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assume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that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the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uncertainty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is</a:t>
            </a:r>
            <a:r>
              <a:rPr lang="de-CH" kern="0" dirty="0">
                <a:latin typeface="Calibri" pitchFamily="34" charset="0"/>
              </a:rPr>
              <a:t> d (in </a:t>
            </a:r>
            <a:r>
              <a:rPr lang="de-CH" kern="0" dirty="0" err="1">
                <a:latin typeface="Calibri" pitchFamily="34" charset="0"/>
              </a:rPr>
              <a:t>the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text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it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is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u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en-US" dirty="0"/>
              <a:t>≤ </a:t>
            </a:r>
            <a:r>
              <a:rPr lang="de-CH" kern="0" dirty="0">
                <a:latin typeface="Calibri" pitchFamily="34" charset="0"/>
              </a:rPr>
              <a:t>d)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 </a:t>
            </a:r>
            <a:endParaRPr lang="de-CH" sz="1000" kern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766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DF99E0AE-4247-F04C-80BE-70FC32480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2</a:t>
            </a:fld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A1AC4531-8838-A04B-8983-7D1FF58EFE5C}"/>
              </a:ext>
            </a:extLst>
          </p:cNvPr>
          <p:cNvCxnSpPr/>
          <p:nvPr/>
        </p:nvCxnSpPr>
        <p:spPr bwMode="auto">
          <a:xfrm>
            <a:off x="1295636" y="5445224"/>
            <a:ext cx="6516724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DE60D4D5-5F07-6F4D-95E3-1B300B209603}"/>
              </a:ext>
            </a:extLst>
          </p:cNvPr>
          <p:cNvCxnSpPr/>
          <p:nvPr/>
        </p:nvCxnSpPr>
        <p:spPr bwMode="auto">
          <a:xfrm flipV="1">
            <a:off x="1295636" y="800708"/>
            <a:ext cx="0" cy="464451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8372D39-315C-3F46-9734-601388310567}"/>
              </a:ext>
            </a:extLst>
          </p:cNvPr>
          <p:cNvSpPr txBox="1"/>
          <p:nvPr/>
        </p:nvSpPr>
        <p:spPr>
          <a:xfrm>
            <a:off x="107503" y="3142065"/>
            <a:ext cx="1656173" cy="1015663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Computer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Time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H, 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4125B3E-D909-BF45-B67D-B5EFF1947609}"/>
              </a:ext>
            </a:extLst>
          </p:cNvPr>
          <p:cNvSpPr txBox="1"/>
          <p:nvPr/>
        </p:nvSpPr>
        <p:spPr>
          <a:xfrm>
            <a:off x="3743908" y="5700732"/>
            <a:ext cx="1415772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UTC time, 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4C6BEFE9-F478-9041-AD27-DA754473D88E}"/>
              </a:ext>
            </a:extLst>
          </p:cNvPr>
          <p:cNvCxnSpPr/>
          <p:nvPr/>
        </p:nvCxnSpPr>
        <p:spPr bwMode="auto">
          <a:xfrm flipV="1">
            <a:off x="1295636" y="1196752"/>
            <a:ext cx="4500500" cy="424847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B66256-33FB-5F42-BA38-1FB825FCE721}"/>
              </a:ext>
            </a:extLst>
          </p:cNvPr>
          <p:cNvSpPr txBox="1"/>
          <p:nvPr/>
        </p:nvSpPr>
        <p:spPr>
          <a:xfrm>
            <a:off x="5436096" y="541135"/>
            <a:ext cx="1426994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2"/>
                </a:solidFill>
              </a:rPr>
              <a:t>Perfect time</a:t>
            </a:r>
          </a:p>
        </p:txBody>
      </p:sp>
    </p:spTree>
    <p:extLst>
      <p:ext uri="{BB962C8B-B14F-4D97-AF65-F5344CB8AC3E}">
        <p14:creationId xmlns:p14="http://schemas.microsoft.com/office/powerpoint/2010/main" xmlns="" val="16253099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5C5B4B7-8B47-024A-9A75-B67F457A4B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20</a:t>
            </a:fld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xmlns="" id="{13B86543-220F-3447-AE85-969C71EDDFD5}"/>
              </a:ext>
            </a:extLst>
          </p:cNvPr>
          <p:cNvCxnSpPr>
            <a:cxnSpLocks/>
          </p:cNvCxnSpPr>
          <p:nvPr/>
        </p:nvCxnSpPr>
        <p:spPr bwMode="auto">
          <a:xfrm>
            <a:off x="1007604" y="4329100"/>
            <a:ext cx="272667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420AC812-10BC-5E4F-9D52-BD1F1ECF199B}"/>
              </a:ext>
            </a:extLst>
          </p:cNvPr>
          <p:cNvCxnSpPr>
            <a:cxnSpLocks/>
          </p:cNvCxnSpPr>
          <p:nvPr/>
        </p:nvCxnSpPr>
        <p:spPr bwMode="auto">
          <a:xfrm>
            <a:off x="1007604" y="980728"/>
            <a:ext cx="272667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CD4798BA-59B1-5945-BB18-169139C6AF07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1929" y="3753036"/>
            <a:ext cx="466595" cy="6120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319BE3C0-CD11-3F4D-889C-5C249ABCCE65}"/>
              </a:ext>
            </a:extLst>
          </p:cNvPr>
          <p:cNvCxnSpPr>
            <a:cxnSpLocks/>
          </p:cNvCxnSpPr>
          <p:nvPr/>
        </p:nvCxnSpPr>
        <p:spPr bwMode="auto">
          <a:xfrm>
            <a:off x="1835696" y="937228"/>
            <a:ext cx="360040" cy="6840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6ADD358-1777-6147-BBF5-33085D784238}"/>
              </a:ext>
            </a:extLst>
          </p:cNvPr>
          <p:cNvSpPr txBox="1"/>
          <p:nvPr/>
        </p:nvSpPr>
        <p:spPr>
          <a:xfrm>
            <a:off x="347228" y="4067490"/>
            <a:ext cx="44435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A0CB751-99C3-A542-A21E-3419D741AB82}"/>
              </a:ext>
            </a:extLst>
          </p:cNvPr>
          <p:cNvSpPr txBox="1"/>
          <p:nvPr/>
        </p:nvSpPr>
        <p:spPr>
          <a:xfrm>
            <a:off x="347976" y="719118"/>
            <a:ext cx="36420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v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12B6990-EE62-EA42-8F5D-B024614B4836}"/>
              </a:ext>
            </a:extLst>
          </p:cNvPr>
          <p:cNvSpPr txBox="1"/>
          <p:nvPr/>
        </p:nvSpPr>
        <p:spPr>
          <a:xfrm>
            <a:off x="1048582" y="4554659"/>
            <a:ext cx="386644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600" dirty="0"/>
              <a:t>1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7153175A-B7B3-3249-921C-6FC0373FF6EC}"/>
              </a:ext>
            </a:extLst>
          </p:cNvPr>
          <p:cNvSpPr txBox="1"/>
          <p:nvPr/>
        </p:nvSpPr>
        <p:spPr>
          <a:xfrm>
            <a:off x="3274996" y="4653136"/>
            <a:ext cx="793807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1</a:t>
            </a:r>
            <a:r>
              <a:rPr lang="en-US" dirty="0"/>
              <a:t>+x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E963A84-55F7-6B46-A57C-ACCDF9270999}"/>
              </a:ext>
            </a:extLst>
          </p:cNvPr>
          <p:cNvSpPr txBox="1"/>
          <p:nvPr/>
        </p:nvSpPr>
        <p:spPr>
          <a:xfrm>
            <a:off x="457201" y="5474043"/>
            <a:ext cx="7967228" cy="95410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Timely behavior: drift=0, message transmission=d/2</a:t>
            </a:r>
            <a:endParaRPr lang="en-US" b="1" u="sng" dirty="0"/>
          </a:p>
          <a:p>
            <a:r>
              <a:rPr lang="en-US" b="1" u="sng" dirty="0"/>
              <a:t>Scenario 0</a:t>
            </a:r>
            <a:r>
              <a:rPr lang="en-US" dirty="0"/>
              <a:t>. H=0, and timely behavior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2A2F812-6F13-FE4F-8233-93E6C36CED14}"/>
              </a:ext>
            </a:extLst>
          </p:cNvPr>
          <p:cNvSpPr txBox="1"/>
          <p:nvPr/>
        </p:nvSpPr>
        <p:spPr>
          <a:xfrm>
            <a:off x="-66335" y="2375302"/>
            <a:ext cx="44435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CD40F045-FB2F-3444-938A-76FBD0C05F15}"/>
              </a:ext>
            </a:extLst>
          </p:cNvPr>
          <p:cNvCxnSpPr>
            <a:cxnSpLocks/>
          </p:cNvCxnSpPr>
          <p:nvPr/>
        </p:nvCxnSpPr>
        <p:spPr bwMode="auto">
          <a:xfrm flipV="1">
            <a:off x="1007604" y="1621304"/>
            <a:ext cx="2664296" cy="435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98C1CF71-00EA-3146-B91E-6BE107DA8715}"/>
              </a:ext>
            </a:extLst>
          </p:cNvPr>
          <p:cNvCxnSpPr>
            <a:cxnSpLocks/>
          </p:cNvCxnSpPr>
          <p:nvPr/>
        </p:nvCxnSpPr>
        <p:spPr bwMode="auto">
          <a:xfrm>
            <a:off x="1007604" y="2384884"/>
            <a:ext cx="2726673" cy="201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27822C74-2B57-1F49-B663-6DBE5167DECF}"/>
              </a:ext>
            </a:extLst>
          </p:cNvPr>
          <p:cNvCxnSpPr>
            <a:cxnSpLocks/>
          </p:cNvCxnSpPr>
          <p:nvPr/>
        </p:nvCxnSpPr>
        <p:spPr bwMode="auto">
          <a:xfrm flipV="1">
            <a:off x="1007604" y="3086092"/>
            <a:ext cx="2664296" cy="188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DFEF39E4-9968-AB40-A793-504D72BFEA0B}"/>
              </a:ext>
            </a:extLst>
          </p:cNvPr>
          <p:cNvCxnSpPr>
            <a:cxnSpLocks/>
          </p:cNvCxnSpPr>
          <p:nvPr/>
        </p:nvCxnSpPr>
        <p:spPr bwMode="auto">
          <a:xfrm>
            <a:off x="1007604" y="3753036"/>
            <a:ext cx="2726673" cy="180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xmlns="" id="{BD5250FE-0627-1A4E-89FF-DCC7A4D4D808}"/>
              </a:ext>
            </a:extLst>
          </p:cNvPr>
          <p:cNvCxnSpPr>
            <a:cxnSpLocks/>
          </p:cNvCxnSpPr>
          <p:nvPr/>
        </p:nvCxnSpPr>
        <p:spPr bwMode="auto">
          <a:xfrm flipV="1">
            <a:off x="2195736" y="3158970"/>
            <a:ext cx="466595" cy="6120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xmlns="" id="{EA160FEA-FCF2-064D-A4FA-5EE102A627CA}"/>
              </a:ext>
            </a:extLst>
          </p:cNvPr>
          <p:cNvCxnSpPr>
            <a:cxnSpLocks/>
          </p:cNvCxnSpPr>
          <p:nvPr/>
        </p:nvCxnSpPr>
        <p:spPr bwMode="auto">
          <a:xfrm flipV="1">
            <a:off x="1668524" y="2405008"/>
            <a:ext cx="466595" cy="6120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xmlns="" id="{251082B6-16E4-9949-B7A0-731740DF4E75}"/>
              </a:ext>
            </a:extLst>
          </p:cNvPr>
          <p:cNvCxnSpPr>
            <a:cxnSpLocks/>
          </p:cNvCxnSpPr>
          <p:nvPr/>
        </p:nvCxnSpPr>
        <p:spPr bwMode="auto">
          <a:xfrm>
            <a:off x="3239852" y="2405878"/>
            <a:ext cx="360040" cy="6840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xmlns="" id="{706E92C2-B848-E945-8C29-3F5F74FFA984}"/>
              </a:ext>
            </a:extLst>
          </p:cNvPr>
          <p:cNvCxnSpPr>
            <a:cxnSpLocks/>
          </p:cNvCxnSpPr>
          <p:nvPr/>
        </p:nvCxnSpPr>
        <p:spPr bwMode="auto">
          <a:xfrm>
            <a:off x="3189543" y="3771038"/>
            <a:ext cx="421927" cy="5907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xmlns="" id="{96743F41-0F8E-A04A-A030-5FBBE27F3A34}"/>
              </a:ext>
            </a:extLst>
          </p:cNvPr>
          <p:cNvCxnSpPr>
            <a:cxnSpLocks/>
          </p:cNvCxnSpPr>
          <p:nvPr/>
        </p:nvCxnSpPr>
        <p:spPr bwMode="auto">
          <a:xfrm flipV="1">
            <a:off x="2429033" y="1718810"/>
            <a:ext cx="466595" cy="6120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47E5098A-02A3-574E-9BE0-8188C3CEEBE2}"/>
              </a:ext>
            </a:extLst>
          </p:cNvPr>
          <p:cNvSpPr txBox="1"/>
          <p:nvPr/>
        </p:nvSpPr>
        <p:spPr>
          <a:xfrm>
            <a:off x="3142875" y="348141"/>
            <a:ext cx="941283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H</a:t>
            </a:r>
            <a:r>
              <a:rPr lang="en-US" sz="1800" dirty="0" err="1"/>
              <a:t>v</a:t>
            </a:r>
            <a:r>
              <a:rPr lang="en-US" dirty="0"/>
              <a:t>=x</a:t>
            </a:r>
          </a:p>
        </p:txBody>
      </p:sp>
    </p:spTree>
    <p:extLst>
      <p:ext uri="{BB962C8B-B14F-4D97-AF65-F5344CB8AC3E}">
        <p14:creationId xmlns:p14="http://schemas.microsoft.com/office/powerpoint/2010/main" xmlns="" val="2317953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Lower bound proof – 1st step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0370" y="800708"/>
            <a:ext cx="8280400" cy="5610944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dirty="0">
              <a:latin typeface="Calibri" pitchFamily="34" charset="0"/>
            </a:endParaRPr>
          </a:p>
          <a:p>
            <a:r>
              <a:rPr lang="en-US" dirty="0"/>
              <a:t>By playing with drifts and message delays</a:t>
            </a:r>
          </a:p>
          <a:p>
            <a:r>
              <a:rPr lang="en-US" dirty="0"/>
              <a:t>we start from all H=0 and</a:t>
            </a:r>
          </a:p>
          <a:p>
            <a:r>
              <a:rPr lang="en-US" dirty="0"/>
              <a:t>introduce a sequence of intermediate scenarios that</a:t>
            </a:r>
          </a:p>
          <a:p>
            <a:r>
              <a:rPr lang="en-US" dirty="0"/>
              <a:t>step by step, after some time x, reach a point where one of the nodes have hardware clock value of </a:t>
            </a:r>
          </a:p>
          <a:p>
            <a:r>
              <a:rPr lang="en-US" dirty="0"/>
              <a:t>		</a:t>
            </a:r>
            <a:r>
              <a:rPr lang="en-US"/>
              <a:t>	</a:t>
            </a:r>
            <a:r>
              <a:rPr lang="en-US" smtClean="0"/>
              <a:t>H</a:t>
            </a:r>
            <a:r>
              <a:rPr lang="en-US" sz="2000" smtClean="0"/>
              <a:t>v</a:t>
            </a:r>
            <a:r>
              <a:rPr lang="en-US" smtClean="0"/>
              <a:t>=x+D(d - </a:t>
            </a:r>
            <a:r>
              <a:rPr lang="en-US" dirty="0"/>
              <a:t>𝟄), </a:t>
            </a:r>
          </a:p>
          <a:p>
            <a:r>
              <a:rPr lang="en-US" dirty="0"/>
              <a:t>without any node noticing the difference among any two consecutive steps.  </a:t>
            </a:r>
          </a:p>
          <a:p>
            <a:endParaRPr lang="en-US" dirty="0"/>
          </a:p>
          <a:p>
            <a:r>
              <a:rPr lang="en-US" dirty="0"/>
              <a:t>All other clocks equal x.</a:t>
            </a:r>
          </a:p>
          <a:p>
            <a:endParaRPr lang="en-US" dirty="0"/>
          </a:p>
          <a:p>
            <a:endParaRPr lang="en-US" dirty="0"/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 </a:t>
            </a:r>
            <a:endParaRPr lang="de-CH" sz="1000" kern="0" dirty="0"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6174308" y="4247096"/>
            <a:ext cx="305904" cy="51405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400" kern="0" dirty="0">
                <a:latin typeface="Calibri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6501289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5C5B4B7-8B47-024A-9A75-B67F457A4B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E963A84-55F7-6B46-A57C-ACCDF9270999}"/>
              </a:ext>
            </a:extLst>
          </p:cNvPr>
          <p:cNvSpPr txBox="1"/>
          <p:nvPr/>
        </p:nvSpPr>
        <p:spPr>
          <a:xfrm>
            <a:off x="467544" y="6151917"/>
            <a:ext cx="2772939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View after time x.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220BEB1A-3AEE-4C4B-A213-E0843E55251D}"/>
              </a:ext>
            </a:extLst>
          </p:cNvPr>
          <p:cNvGrpSpPr/>
          <p:nvPr/>
        </p:nvGrpSpPr>
        <p:grpSpPr>
          <a:xfrm>
            <a:off x="307901" y="2591326"/>
            <a:ext cx="7000403" cy="1202654"/>
            <a:chOff x="307901" y="719118"/>
            <a:chExt cx="7000403" cy="120265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xmlns="" id="{420AC812-10BC-5E4F-9D52-BD1F1ECF199B}"/>
                </a:ext>
              </a:extLst>
            </p:cNvPr>
            <p:cNvCxnSpPr/>
            <p:nvPr/>
          </p:nvCxnSpPr>
          <p:spPr bwMode="auto">
            <a:xfrm>
              <a:off x="1007604" y="980728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xmlns="" id="{CD4798BA-59B1-5945-BB18-169139C6AF0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391211" y="992994"/>
              <a:ext cx="470635" cy="6552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96ADD358-1777-6147-BBF5-33085D784238}"/>
                </a:ext>
              </a:extLst>
            </p:cNvPr>
            <p:cNvSpPr txBox="1"/>
            <p:nvPr/>
          </p:nvSpPr>
          <p:spPr>
            <a:xfrm>
              <a:off x="307901" y="1398552"/>
              <a:ext cx="44435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1A0CB751-99C3-A542-A21E-3419D741AB82}"/>
                </a:ext>
              </a:extLst>
            </p:cNvPr>
            <p:cNvSpPr txBox="1"/>
            <p:nvPr/>
          </p:nvSpPr>
          <p:spPr>
            <a:xfrm>
              <a:off x="347976" y="719118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v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CD40F045-FB2F-3444-938A-76FBD0C05F15}"/>
                </a:ext>
              </a:extLst>
            </p:cNvPr>
            <p:cNvCxnSpPr/>
            <p:nvPr/>
          </p:nvCxnSpPr>
          <p:spPr bwMode="auto">
            <a:xfrm>
              <a:off x="1007604" y="1664804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xmlns="" id="{AEC52279-3591-FB4A-B901-F3B6A893AA6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849196" y="973145"/>
              <a:ext cx="394981" cy="69450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xmlns="" id="{67EFB653-4E3A-3642-A62D-CA6E63256F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267744" y="977385"/>
              <a:ext cx="394981" cy="69450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xmlns="" id="{2C962752-FB9B-8247-9FDC-E5846A469BB5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663788" y="995563"/>
              <a:ext cx="470635" cy="6552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xmlns="" id="{B803F4ED-B4A8-D642-81E5-B6AC34CA75E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134423" y="987475"/>
              <a:ext cx="470635" cy="6552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xmlns="" id="{C0E5FAFE-8D46-1E41-A319-E950E7A037A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592164" y="994513"/>
              <a:ext cx="394981" cy="69450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xmlns="" id="{387DD621-F5D8-6745-8730-CE6E61B8E93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993353" y="979715"/>
              <a:ext cx="470635" cy="65520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xmlns="" id="{41147AA7-7BB3-894D-A285-6EE821570F6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504266" y="1008988"/>
              <a:ext cx="394981" cy="69450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xmlns="" id="{2CE3486E-2F3A-9643-A735-D3497130D39E}"/>
              </a:ext>
            </a:extLst>
          </p:cNvPr>
          <p:cNvGrpSpPr/>
          <p:nvPr/>
        </p:nvGrpSpPr>
        <p:grpSpPr>
          <a:xfrm>
            <a:off x="288457" y="494463"/>
            <a:ext cx="7000403" cy="1341154"/>
            <a:chOff x="307901" y="2488830"/>
            <a:chExt cx="7000403" cy="1341154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xmlns="" id="{4E0E2B5B-C819-824A-BF79-3C3F0353C1E6}"/>
                </a:ext>
              </a:extLst>
            </p:cNvPr>
            <p:cNvCxnSpPr/>
            <p:nvPr/>
          </p:nvCxnSpPr>
          <p:spPr bwMode="auto">
            <a:xfrm>
              <a:off x="1007604" y="2888940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xmlns="" id="{D4FCEF82-EB79-5343-982A-2B75B9CD51C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391211" y="2895687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7B176949-02AE-734B-863A-89409686F6F9}"/>
                </a:ext>
              </a:extLst>
            </p:cNvPr>
            <p:cNvSpPr txBox="1"/>
            <p:nvPr/>
          </p:nvSpPr>
          <p:spPr>
            <a:xfrm>
              <a:off x="307901" y="3306764"/>
              <a:ext cx="44435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538B7425-027B-564C-83FD-AD32D76A71D2}"/>
                </a:ext>
              </a:extLst>
            </p:cNvPr>
            <p:cNvSpPr txBox="1"/>
            <p:nvPr/>
          </p:nvSpPr>
          <p:spPr>
            <a:xfrm>
              <a:off x="347976" y="2627330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v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xmlns="" id="{BE57554D-0AD6-CC49-B19E-CBD2282525C1}"/>
                </a:ext>
              </a:extLst>
            </p:cNvPr>
            <p:cNvCxnSpPr/>
            <p:nvPr/>
          </p:nvCxnSpPr>
          <p:spPr bwMode="auto">
            <a:xfrm>
              <a:off x="1007604" y="3573016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xmlns="" id="{4EDA0F30-F4C1-2C4B-8674-310F133E80DA}"/>
                </a:ext>
              </a:extLst>
            </p:cNvPr>
            <p:cNvSpPr txBox="1"/>
            <p:nvPr/>
          </p:nvSpPr>
          <p:spPr>
            <a:xfrm>
              <a:off x="4319972" y="2488830"/>
              <a:ext cx="1858201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err="1"/>
                <a:t>H</a:t>
              </a:r>
              <a:r>
                <a:rPr lang="en-US" sz="1600" dirty="0" err="1"/>
                <a:t>v</a:t>
              </a:r>
              <a:r>
                <a:rPr lang="en-US" sz="2000" dirty="0"/>
                <a:t>=</a:t>
              </a:r>
              <a:r>
                <a:rPr lang="en-US" sz="2000" dirty="0" err="1"/>
                <a:t>x+D</a:t>
              </a:r>
              <a:r>
                <a:rPr lang="en-US" sz="2000" dirty="0"/>
                <a:t>(d/2- 𝟄)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xmlns="" id="{643980AC-215D-EF42-958F-B67DB83C85C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463427" y="2917200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xmlns="" id="{94D53FBD-7B37-244E-860E-A48D4066E4C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55046" y="2897693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xmlns="" id="{9BBE72D6-2256-1548-8FE0-7AB03092E6E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791293" y="2864774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xmlns="" id="{46653509-0358-4B4A-9C8A-45934D5C2715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128850" y="2906377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xmlns="" id="{CD907250-6291-E147-8A7D-4EEFA75A5D9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998285" y="2921354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xmlns="" id="{1889D3C8-2782-954A-9E82-CBFDF7A0F1E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194421" y="2900004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xmlns="" id="{B6936977-FEAD-2844-AFD0-38C52EBFE37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51558" y="2927766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xmlns="" id="{8C5E827B-0E78-3944-9EA6-362F2FEEA165}"/>
              </a:ext>
            </a:extLst>
          </p:cNvPr>
          <p:cNvGrpSpPr/>
          <p:nvPr/>
        </p:nvGrpSpPr>
        <p:grpSpPr>
          <a:xfrm>
            <a:off x="289452" y="4536794"/>
            <a:ext cx="7000403" cy="1202654"/>
            <a:chOff x="289452" y="4536794"/>
            <a:chExt cx="7000403" cy="1202654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xmlns="" id="{53515E98-620F-654F-8AD0-5ABD0A60DEBF}"/>
                </a:ext>
              </a:extLst>
            </p:cNvPr>
            <p:cNvCxnSpPr/>
            <p:nvPr/>
          </p:nvCxnSpPr>
          <p:spPr bwMode="auto">
            <a:xfrm>
              <a:off x="989155" y="4798404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xmlns="" id="{42C20B13-C1F6-BF46-BA3B-9B13E54B88E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434251" y="4823651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xmlns="" id="{C1A6BDFB-4851-8F46-84CD-30CEA4CAB9CD}"/>
                </a:ext>
              </a:extLst>
            </p:cNvPr>
            <p:cNvSpPr txBox="1"/>
            <p:nvPr/>
          </p:nvSpPr>
          <p:spPr>
            <a:xfrm>
              <a:off x="289452" y="5216228"/>
              <a:ext cx="44435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xmlns="" id="{8B43C92B-A956-7540-B620-909645AA0D23}"/>
                </a:ext>
              </a:extLst>
            </p:cNvPr>
            <p:cNvSpPr txBox="1"/>
            <p:nvPr/>
          </p:nvSpPr>
          <p:spPr>
            <a:xfrm>
              <a:off x="329527" y="4536794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v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xmlns="" id="{2F0D9066-7471-A54D-AEE5-2CA14D1EA4A4}"/>
                </a:ext>
              </a:extLst>
            </p:cNvPr>
            <p:cNvCxnSpPr/>
            <p:nvPr/>
          </p:nvCxnSpPr>
          <p:spPr bwMode="auto">
            <a:xfrm>
              <a:off x="989155" y="5482480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xmlns="" id="{80A5EF96-C19C-8E45-999A-7D111E44212D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244177" y="4795061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xmlns="" id="{AF470D60-9D19-E645-B019-21AE39D3845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798456" y="4828744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xmlns="" id="{4A23BC7E-8B58-3646-AA6B-8736E49482E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351466" y="4815545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xmlns="" id="{77EC8366-AF7E-9246-A2E3-F71D76B6B02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165301" y="4802690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xmlns="" id="{4CAFA7C5-3485-C74F-8C76-6E36721C5439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767989" y="4812930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xmlns="" id="{8C484774-541F-144F-9C24-8F03A3A89AB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139072" y="4888523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xmlns="" id="{5DD6C239-8DB6-C742-9936-E262E4A24302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993658" y="4855711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1C76DB1-4633-374E-BFBB-A8EA2959C965}"/>
              </a:ext>
            </a:extLst>
          </p:cNvPr>
          <p:cNvSpPr txBox="1"/>
          <p:nvPr/>
        </p:nvSpPr>
        <p:spPr>
          <a:xfrm>
            <a:off x="6294318" y="1022061"/>
            <a:ext cx="170912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Scenario v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A466CDF8-CA7F-C04D-95DF-86943C116603}"/>
              </a:ext>
            </a:extLst>
          </p:cNvPr>
          <p:cNvSpPr txBox="1"/>
          <p:nvPr/>
        </p:nvSpPr>
        <p:spPr>
          <a:xfrm>
            <a:off x="6147835" y="4871513"/>
            <a:ext cx="178927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Scenario w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xmlns="" id="{A9F2E496-2EA1-1D4C-AE54-4D9E36A5AF91}"/>
              </a:ext>
            </a:extLst>
          </p:cNvPr>
          <p:cNvSpPr txBox="1"/>
          <p:nvPr/>
        </p:nvSpPr>
        <p:spPr>
          <a:xfrm>
            <a:off x="6294318" y="2960192"/>
            <a:ext cx="170912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Scenario 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DFAAD313-E934-904C-B750-D7035C944718}"/>
              </a:ext>
            </a:extLst>
          </p:cNvPr>
          <p:cNvSpPr txBox="1"/>
          <p:nvPr/>
        </p:nvSpPr>
        <p:spPr>
          <a:xfrm>
            <a:off x="4352112" y="1592796"/>
            <a:ext cx="790601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H</a:t>
            </a:r>
            <a:r>
              <a:rPr lang="en-US" sz="1600" dirty="0" err="1"/>
              <a:t>w</a:t>
            </a:r>
            <a:r>
              <a:rPr lang="en-US" sz="2000" dirty="0"/>
              <a:t>=x</a:t>
            </a: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xmlns="" id="{0BCBECF9-1655-B54A-9961-35B640916B66}"/>
              </a:ext>
            </a:extLst>
          </p:cNvPr>
          <p:cNvCxnSpPr/>
          <p:nvPr/>
        </p:nvCxnSpPr>
        <p:spPr bwMode="auto">
          <a:xfrm>
            <a:off x="988160" y="1380901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xmlns="" id="{5CFCAADB-44D9-7B4E-8C1E-2AE6830B71AD}"/>
              </a:ext>
            </a:extLst>
          </p:cNvPr>
          <p:cNvCxnSpPr/>
          <p:nvPr/>
        </p:nvCxnSpPr>
        <p:spPr bwMode="auto">
          <a:xfrm>
            <a:off x="988160" y="1207048"/>
            <a:ext cx="63007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1CF4B33B-D0BC-C34E-BDBC-0A907395F35C}"/>
              </a:ext>
            </a:extLst>
          </p:cNvPr>
          <p:cNvSpPr txBox="1"/>
          <p:nvPr/>
        </p:nvSpPr>
        <p:spPr>
          <a:xfrm>
            <a:off x="4338533" y="2411543"/>
            <a:ext cx="745717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H</a:t>
            </a:r>
            <a:r>
              <a:rPr lang="en-US" sz="1600" dirty="0" err="1"/>
              <a:t>v</a:t>
            </a:r>
            <a:r>
              <a:rPr lang="en-US" sz="2000" dirty="0"/>
              <a:t>=x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xmlns="" id="{145CD8FA-8407-DE4B-BD38-E73D6E414EB1}"/>
              </a:ext>
            </a:extLst>
          </p:cNvPr>
          <p:cNvSpPr txBox="1"/>
          <p:nvPr/>
        </p:nvSpPr>
        <p:spPr>
          <a:xfrm>
            <a:off x="4293487" y="3533517"/>
            <a:ext cx="790601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H</a:t>
            </a:r>
            <a:r>
              <a:rPr lang="en-US" sz="1600" dirty="0" err="1"/>
              <a:t>w</a:t>
            </a:r>
            <a:r>
              <a:rPr lang="en-US" sz="2000" dirty="0"/>
              <a:t>=x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3AD2C271-B5BC-B640-B4FC-EABADF8DE91F}"/>
              </a:ext>
            </a:extLst>
          </p:cNvPr>
          <p:cNvSpPr txBox="1"/>
          <p:nvPr/>
        </p:nvSpPr>
        <p:spPr>
          <a:xfrm>
            <a:off x="4338533" y="4419975"/>
            <a:ext cx="745717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H</a:t>
            </a:r>
            <a:r>
              <a:rPr lang="en-US" sz="1600" dirty="0" err="1"/>
              <a:t>v</a:t>
            </a:r>
            <a:r>
              <a:rPr lang="en-US" sz="2000" dirty="0"/>
              <a:t>=x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EAB07E5F-5398-834B-941C-7EF45894389C}"/>
              </a:ext>
            </a:extLst>
          </p:cNvPr>
          <p:cNvSpPr txBox="1"/>
          <p:nvPr/>
        </p:nvSpPr>
        <p:spPr>
          <a:xfrm>
            <a:off x="4275376" y="5467840"/>
            <a:ext cx="1903085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H</a:t>
            </a:r>
            <a:r>
              <a:rPr lang="en-US" sz="1600" dirty="0" err="1"/>
              <a:t>w</a:t>
            </a:r>
            <a:r>
              <a:rPr lang="en-US" sz="2000" dirty="0"/>
              <a:t>=</a:t>
            </a:r>
            <a:r>
              <a:rPr lang="en-US" sz="2000" dirty="0" err="1"/>
              <a:t>x+D</a:t>
            </a:r>
            <a:r>
              <a:rPr lang="en-US" sz="2000" dirty="0"/>
              <a:t>(d/2- 𝟄)</a:t>
            </a:r>
          </a:p>
        </p:txBody>
      </p:sp>
    </p:spTree>
    <p:extLst>
      <p:ext uri="{BB962C8B-B14F-4D97-AF65-F5344CB8AC3E}">
        <p14:creationId xmlns:p14="http://schemas.microsoft.com/office/powerpoint/2010/main" xmlns="" val="64828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5" grpId="0" animBg="1"/>
      <p:bldP spid="88" grpId="0"/>
      <p:bldP spid="93" grpId="0"/>
      <p:bldP spid="9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Lower bound proof – 2nd step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0370" y="764704"/>
            <a:ext cx="8280400" cy="4104456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dirty="0">
              <a:latin typeface="Calibri" pitchFamily="34" charset="0"/>
            </a:endParaRPr>
          </a:p>
          <a:p>
            <a:r>
              <a:rPr lang="en-US" dirty="0"/>
              <a:t>We have no idea how the synchronization algorithm adjusts the logical clocks in these scenarios.  </a:t>
            </a:r>
          </a:p>
          <a:p>
            <a:endParaRPr lang="en-US" sz="1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We claim that in any synchronization algorithm, at some time after time x, the sum of </a:t>
            </a:r>
          </a:p>
          <a:p>
            <a:r>
              <a:rPr lang="en-US" dirty="0"/>
              <a:t>the increase in </a:t>
            </a:r>
            <a:r>
              <a:rPr lang="en-US" u="sng" dirty="0"/>
              <a:t>logical clock value of w in scenario v</a:t>
            </a:r>
            <a:r>
              <a:rPr lang="en-US" dirty="0"/>
              <a:t>, and</a:t>
            </a:r>
          </a:p>
          <a:p>
            <a:r>
              <a:rPr lang="en-US" dirty="0"/>
              <a:t>the increase in </a:t>
            </a:r>
            <a:r>
              <a:rPr lang="en-US" u="sng" dirty="0"/>
              <a:t>logical clock value of v in scenario w</a:t>
            </a:r>
          </a:p>
          <a:p>
            <a:r>
              <a:rPr lang="en-US" dirty="0"/>
              <a:t>need to satisfy</a:t>
            </a:r>
          </a:p>
          <a:p>
            <a:endParaRPr lang="en-US" sz="1000" dirty="0"/>
          </a:p>
          <a:p>
            <a:r>
              <a:rPr lang="en-US" dirty="0"/>
              <a:t>		𝞓</a:t>
            </a:r>
            <a:r>
              <a:rPr lang="en-US" dirty="0" err="1"/>
              <a:t>L</a:t>
            </a:r>
            <a:r>
              <a:rPr lang="en-US" sz="2000" dirty="0" err="1"/>
              <a:t>v</a:t>
            </a:r>
            <a:r>
              <a:rPr lang="en-US" sz="2000" dirty="0"/>
              <a:t> </a:t>
            </a:r>
            <a:r>
              <a:rPr lang="en-US" dirty="0"/>
              <a:t>+ 𝞓</a:t>
            </a:r>
            <a:r>
              <a:rPr lang="en-US" dirty="0" err="1"/>
              <a:t>L</a:t>
            </a:r>
            <a:r>
              <a:rPr lang="en-US" sz="2000" dirty="0" err="1"/>
              <a:t>w</a:t>
            </a:r>
            <a:r>
              <a:rPr lang="en-US" dirty="0"/>
              <a:t> ≥ </a:t>
            </a:r>
            <a:r>
              <a:rPr lang="en-US"/>
              <a:t>𝝰</a:t>
            </a:r>
            <a:r>
              <a:rPr lang="en-US" smtClean="0"/>
              <a:t>D(d - </a:t>
            </a:r>
            <a:r>
              <a:rPr lang="en-US" dirty="0"/>
              <a:t>3𝟄)</a:t>
            </a:r>
          </a:p>
          <a:p>
            <a:endParaRPr lang="en-US" sz="1000" dirty="0"/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dirty="0">
              <a:latin typeface="Calibri" pitchFamily="34" charset="0"/>
            </a:endParaRPr>
          </a:p>
          <a:p>
            <a:pPr marL="51435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dirty="0"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6174308" y="4247096"/>
            <a:ext cx="305904" cy="51405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400" kern="0" dirty="0">
                <a:latin typeface="Calibri" pitchFamily="34" charset="0"/>
              </a:rPr>
              <a:t> 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xmlns="" id="{B3A9BB14-8BFB-4049-BE13-A18FE3A4C6DA}"/>
              </a:ext>
            </a:extLst>
          </p:cNvPr>
          <p:cNvSpPr txBox="1">
            <a:spLocks noChangeArrowheads="1"/>
          </p:cNvSpPr>
          <p:nvPr/>
        </p:nvSpPr>
        <p:spPr>
          <a:xfrm>
            <a:off x="443793" y="5249987"/>
            <a:ext cx="8280400" cy="152738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• We assume to the contrary and introduce sequence of steps with a slower rate 𝝰’≤ 𝝰 that eventually reach a contradiction</a:t>
            </a:r>
          </a:p>
        </p:txBody>
      </p:sp>
    </p:spTree>
    <p:extLst>
      <p:ext uri="{BB962C8B-B14F-4D97-AF65-F5344CB8AC3E}">
        <p14:creationId xmlns:p14="http://schemas.microsoft.com/office/powerpoint/2010/main" xmlns="" val="393531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DF99E0AE-4247-F04C-80BE-70FC32480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24</a:t>
            </a:fld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A1AC4531-8838-A04B-8983-7D1FF58EFE5C}"/>
              </a:ext>
            </a:extLst>
          </p:cNvPr>
          <p:cNvCxnSpPr/>
          <p:nvPr/>
        </p:nvCxnSpPr>
        <p:spPr bwMode="auto">
          <a:xfrm>
            <a:off x="1295636" y="5445224"/>
            <a:ext cx="6516724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DE60D4D5-5F07-6F4D-95E3-1B300B209603}"/>
              </a:ext>
            </a:extLst>
          </p:cNvPr>
          <p:cNvCxnSpPr/>
          <p:nvPr/>
        </p:nvCxnSpPr>
        <p:spPr bwMode="auto">
          <a:xfrm flipV="1">
            <a:off x="1295636" y="800708"/>
            <a:ext cx="0" cy="464451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8372D39-315C-3F46-9734-601388310567}"/>
              </a:ext>
            </a:extLst>
          </p:cNvPr>
          <p:cNvSpPr txBox="1"/>
          <p:nvPr/>
        </p:nvSpPr>
        <p:spPr>
          <a:xfrm>
            <a:off x="107503" y="3142065"/>
            <a:ext cx="1656173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Computer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Time, 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4125B3E-D909-BF45-B67D-B5EFF1947609}"/>
              </a:ext>
            </a:extLst>
          </p:cNvPr>
          <p:cNvSpPr txBox="1"/>
          <p:nvPr/>
        </p:nvSpPr>
        <p:spPr>
          <a:xfrm>
            <a:off x="3743908" y="5700732"/>
            <a:ext cx="2784737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External reference time, 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81900EED-6717-6743-B836-D3625EA36700}"/>
              </a:ext>
            </a:extLst>
          </p:cNvPr>
          <p:cNvGrpSpPr/>
          <p:nvPr/>
        </p:nvGrpSpPr>
        <p:grpSpPr>
          <a:xfrm>
            <a:off x="1295635" y="2204876"/>
            <a:ext cx="5148572" cy="3240348"/>
            <a:chOff x="1295636" y="2080956"/>
            <a:chExt cx="4140440" cy="3364268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6308A494-27E8-8342-AF0F-CBB851885BAF}"/>
                </a:ext>
              </a:extLst>
            </p:cNvPr>
            <p:cNvCxnSpPr/>
            <p:nvPr/>
          </p:nvCxnSpPr>
          <p:spPr bwMode="auto">
            <a:xfrm flipV="1">
              <a:off x="2699792" y="3969060"/>
              <a:ext cx="540060" cy="10801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6F24E28A-BB88-4345-96A8-4E63B9073102}"/>
                </a:ext>
              </a:extLst>
            </p:cNvPr>
            <p:cNvGrpSpPr/>
            <p:nvPr/>
          </p:nvGrpSpPr>
          <p:grpSpPr>
            <a:xfrm>
              <a:off x="1295636" y="2080956"/>
              <a:ext cx="4140440" cy="3364268"/>
              <a:chOff x="1295636" y="2024844"/>
              <a:chExt cx="4140460" cy="3420380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xmlns="" id="{EE172590-92AC-D14A-8F18-FC4038E10B58}"/>
                  </a:ext>
                </a:extLst>
              </p:cNvPr>
              <p:cNvCxnSpPr/>
              <p:nvPr/>
            </p:nvCxnSpPr>
            <p:spPr bwMode="auto">
              <a:xfrm flipV="1">
                <a:off x="1295636" y="4725144"/>
                <a:ext cx="468040" cy="72008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xmlns="" id="{0FED5C3F-3BAB-5848-BF84-660D8D21B04F}"/>
                  </a:ext>
                </a:extLst>
              </p:cNvPr>
              <p:cNvCxnSpPr/>
              <p:nvPr/>
            </p:nvCxnSpPr>
            <p:spPr bwMode="auto">
              <a:xfrm flipV="1">
                <a:off x="1763676" y="4617132"/>
                <a:ext cx="720092" cy="108012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xmlns="" id="{57086DC8-316B-3E47-BC87-04466830DA8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2483768" y="4077072"/>
                <a:ext cx="216024" cy="54006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xmlns="" id="{9E3DEE4E-62EE-2C49-8C6F-D7DB08CCF857}"/>
                  </a:ext>
                </a:extLst>
              </p:cNvPr>
              <p:cNvCxnSpPr/>
              <p:nvPr/>
            </p:nvCxnSpPr>
            <p:spPr bwMode="auto">
              <a:xfrm flipV="1">
                <a:off x="3239852" y="3142065"/>
                <a:ext cx="360040" cy="82699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xmlns="" id="{1FA151C9-B054-464C-A241-9E5EFEC3FC31}"/>
                  </a:ext>
                </a:extLst>
              </p:cNvPr>
              <p:cNvCxnSpPr/>
              <p:nvPr/>
            </p:nvCxnSpPr>
            <p:spPr bwMode="auto">
              <a:xfrm flipV="1">
                <a:off x="3599892" y="2780928"/>
                <a:ext cx="1152128" cy="361137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xmlns="" id="{F7579CC9-4F98-144E-9917-60C6AF27ED31}"/>
                  </a:ext>
                </a:extLst>
              </p:cNvPr>
              <p:cNvCxnSpPr/>
              <p:nvPr/>
            </p:nvCxnSpPr>
            <p:spPr bwMode="auto">
              <a:xfrm flipV="1">
                <a:off x="4752020" y="2348880"/>
                <a:ext cx="0" cy="43204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xmlns="" id="{3621C5F5-D645-1D44-B24D-D0B825ACFD56}"/>
                  </a:ext>
                </a:extLst>
              </p:cNvPr>
              <p:cNvCxnSpPr/>
              <p:nvPr/>
            </p:nvCxnSpPr>
            <p:spPr bwMode="auto">
              <a:xfrm flipV="1">
                <a:off x="4752020" y="2024844"/>
                <a:ext cx="684076" cy="32403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xmlns="" id="{D5A27605-8033-C14C-BC4C-A58551CB94B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1295636" y="5085184"/>
                <a:ext cx="638129" cy="36004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xmlns="" id="{76A17392-3754-254C-A4B3-52597F6CC8D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1888352" y="4545124"/>
                <a:ext cx="289383" cy="56729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xmlns="" id="{61E49366-3C71-5F4B-BBD4-E84B953BE6A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2177735" y="4221088"/>
                <a:ext cx="1062117" cy="353221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xmlns="" id="{D4AED799-67BA-F94A-8C9A-A6A70F52C8E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219966" y="3702232"/>
                <a:ext cx="325919" cy="518856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xmlns="" id="{9F42BBEB-000A-9D46-A649-684F4453205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557457" y="3496008"/>
                <a:ext cx="726510" cy="20622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xmlns="" id="{F6F6DF20-B5A0-274B-8BAF-A3A77AE21BC2}"/>
                  </a:ext>
                </a:extLst>
              </p:cNvPr>
              <p:cNvCxnSpPr/>
              <p:nvPr/>
            </p:nvCxnSpPr>
            <p:spPr bwMode="auto">
              <a:xfrm flipV="1">
                <a:off x="4283968" y="3142064"/>
                <a:ext cx="167826" cy="35394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xmlns="" id="{512F9DE1-63AB-C242-8A91-35195E6A9762}"/>
                  </a:ext>
                </a:extLst>
              </p:cNvPr>
              <p:cNvCxnSpPr/>
              <p:nvPr/>
            </p:nvCxnSpPr>
            <p:spPr bwMode="auto">
              <a:xfrm flipV="1">
                <a:off x="4451794" y="2961496"/>
                <a:ext cx="576076" cy="20342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xmlns="" id="{7C1BA9B2-376A-1B4A-A574-83F3F7F5EDAA}"/>
                  </a:ext>
                </a:extLst>
              </p:cNvPr>
              <p:cNvCxnSpPr/>
              <p:nvPr/>
            </p:nvCxnSpPr>
            <p:spPr bwMode="auto">
              <a:xfrm flipV="1">
                <a:off x="5027870" y="2564904"/>
                <a:ext cx="324036" cy="374993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xmlns="" id="{F7D2801F-A6E7-7D44-BD65-9B9AF8A43BE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95635" y="2080956"/>
            <a:ext cx="5635411" cy="3710244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EBB876F3-E7D2-8E42-ACCD-7F0258E40B7A}"/>
              </a:ext>
            </a:extLst>
          </p:cNvPr>
          <p:cNvSpPr txBox="1"/>
          <p:nvPr/>
        </p:nvSpPr>
        <p:spPr>
          <a:xfrm>
            <a:off x="780589" y="5377567"/>
            <a:ext cx="343364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7A2906D-2FA7-0246-A0E2-4F933350A412}"/>
              </a:ext>
            </a:extLst>
          </p:cNvPr>
          <p:cNvSpPr/>
          <p:nvPr/>
        </p:nvSpPr>
        <p:spPr>
          <a:xfrm>
            <a:off x="2243221" y="5003594"/>
            <a:ext cx="4090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63DAD29-F1C7-AE42-B9A6-C70B55107305}"/>
              </a:ext>
            </a:extLst>
          </p:cNvPr>
          <p:cNvSpPr txBox="1"/>
          <p:nvPr/>
        </p:nvSpPr>
        <p:spPr>
          <a:xfrm>
            <a:off x="1815908" y="479906"/>
            <a:ext cx="5287025" cy="13849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Assuming 𝞓</a:t>
            </a:r>
            <a:r>
              <a:rPr lang="en-US" dirty="0" err="1"/>
              <a:t>L</a:t>
            </a:r>
            <a:r>
              <a:rPr lang="en-US" sz="2000" dirty="0" err="1"/>
              <a:t>v</a:t>
            </a:r>
            <a:r>
              <a:rPr lang="en-US" sz="2000" dirty="0"/>
              <a:t> </a:t>
            </a:r>
            <a:r>
              <a:rPr lang="en-US" dirty="0"/>
              <a:t>+ 𝞓</a:t>
            </a:r>
            <a:r>
              <a:rPr lang="en-US" dirty="0" err="1"/>
              <a:t>L</a:t>
            </a:r>
            <a:r>
              <a:rPr lang="en-US" sz="2000" dirty="0" err="1"/>
              <a:t>w</a:t>
            </a:r>
            <a:r>
              <a:rPr lang="en-US" dirty="0"/>
              <a:t> &lt; </a:t>
            </a:r>
            <a:r>
              <a:rPr lang="en-US"/>
              <a:t>𝝰</a:t>
            </a:r>
            <a:r>
              <a:rPr lang="en-US" smtClean="0"/>
              <a:t>D(d - </a:t>
            </a:r>
            <a:r>
              <a:rPr lang="en-US" dirty="0"/>
              <a:t>3𝟄)</a:t>
            </a:r>
          </a:p>
          <a:p>
            <a:r>
              <a:rPr lang="en-US" dirty="0"/>
              <a:t>We obtain a contradiction to the </a:t>
            </a:r>
          </a:p>
          <a:p>
            <a:r>
              <a:rPr lang="en-US" dirty="0"/>
              <a:t>minimal 𝝰 assumption</a:t>
            </a:r>
          </a:p>
        </p:txBody>
      </p:sp>
    </p:spTree>
    <p:extLst>
      <p:ext uri="{BB962C8B-B14F-4D97-AF65-F5344CB8AC3E}">
        <p14:creationId xmlns:p14="http://schemas.microsoft.com/office/powerpoint/2010/main" xmlns="" val="3446370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15C5B4B7-8B47-024A-9A75-B67F457A4B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E963A84-55F7-6B46-A57C-ACCDF9270999}"/>
              </a:ext>
            </a:extLst>
          </p:cNvPr>
          <p:cNvSpPr txBox="1"/>
          <p:nvPr/>
        </p:nvSpPr>
        <p:spPr>
          <a:xfrm>
            <a:off x="467544" y="6151917"/>
            <a:ext cx="2772939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View after time x.</a:t>
            </a:r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xmlns="" id="{2CE3486E-2F3A-9643-A735-D3497130D39E}"/>
              </a:ext>
            </a:extLst>
          </p:cNvPr>
          <p:cNvGrpSpPr/>
          <p:nvPr/>
        </p:nvGrpSpPr>
        <p:grpSpPr>
          <a:xfrm>
            <a:off x="288457" y="494463"/>
            <a:ext cx="7000403" cy="1341154"/>
            <a:chOff x="307901" y="2488830"/>
            <a:chExt cx="7000403" cy="1341154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xmlns="" id="{4E0E2B5B-C819-824A-BF79-3C3F0353C1E6}"/>
                </a:ext>
              </a:extLst>
            </p:cNvPr>
            <p:cNvCxnSpPr/>
            <p:nvPr/>
          </p:nvCxnSpPr>
          <p:spPr bwMode="auto">
            <a:xfrm>
              <a:off x="1007604" y="2888940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xmlns="" id="{D4FCEF82-EB79-5343-982A-2B75B9CD51C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391211" y="2895687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7B176949-02AE-734B-863A-89409686F6F9}"/>
                </a:ext>
              </a:extLst>
            </p:cNvPr>
            <p:cNvSpPr txBox="1"/>
            <p:nvPr/>
          </p:nvSpPr>
          <p:spPr>
            <a:xfrm>
              <a:off x="307901" y="3306764"/>
              <a:ext cx="44435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538B7425-027B-564C-83FD-AD32D76A71D2}"/>
                </a:ext>
              </a:extLst>
            </p:cNvPr>
            <p:cNvSpPr txBox="1"/>
            <p:nvPr/>
          </p:nvSpPr>
          <p:spPr>
            <a:xfrm>
              <a:off x="347976" y="2627330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v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xmlns="" id="{BE57554D-0AD6-CC49-B19E-CBD2282525C1}"/>
                </a:ext>
              </a:extLst>
            </p:cNvPr>
            <p:cNvCxnSpPr/>
            <p:nvPr/>
          </p:nvCxnSpPr>
          <p:spPr bwMode="auto">
            <a:xfrm>
              <a:off x="1007604" y="3573016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xmlns="" id="{4EDA0F30-F4C1-2C4B-8674-310F133E80DA}"/>
                </a:ext>
              </a:extLst>
            </p:cNvPr>
            <p:cNvSpPr txBox="1"/>
            <p:nvPr/>
          </p:nvSpPr>
          <p:spPr>
            <a:xfrm>
              <a:off x="4319972" y="2488830"/>
              <a:ext cx="1922321" cy="40011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smtClean="0"/>
                <a:t>H</a:t>
              </a:r>
              <a:r>
                <a:rPr lang="en-US" sz="1600" smtClean="0"/>
                <a:t>v</a:t>
              </a:r>
              <a:r>
                <a:rPr lang="en-US" sz="2000" smtClean="0"/>
                <a:t>=x+D(d/2 - </a:t>
              </a:r>
              <a:r>
                <a:rPr lang="en-US" sz="2000" dirty="0"/>
                <a:t>𝟄)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xmlns="" id="{643980AC-215D-EF42-958F-B67DB83C85C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463427" y="2917200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xmlns="" id="{94D53FBD-7B37-244E-860E-A48D4066E4C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955046" y="2897693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xmlns="" id="{9BBE72D6-2256-1548-8FE0-7AB03092E6E9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791293" y="2864774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xmlns="" id="{46653509-0358-4B4A-9C8A-45934D5C2715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128850" y="2906377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xmlns="" id="{CD907250-6291-E147-8A7D-4EEFA75A5D9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998285" y="2921354"/>
              <a:ext cx="11146" cy="66072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xmlns="" id="{1889D3C8-2782-954A-9E82-CBFDF7A0F1E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194421" y="2900004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xmlns="" id="{B6936977-FEAD-2844-AFD0-38C52EBFE37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51558" y="2927766"/>
              <a:ext cx="780750" cy="65866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xmlns="" id="{8C5E827B-0E78-3944-9EA6-362F2FEEA165}"/>
              </a:ext>
            </a:extLst>
          </p:cNvPr>
          <p:cNvGrpSpPr/>
          <p:nvPr/>
        </p:nvGrpSpPr>
        <p:grpSpPr>
          <a:xfrm>
            <a:off x="289452" y="4536794"/>
            <a:ext cx="7000403" cy="1202654"/>
            <a:chOff x="289452" y="4536794"/>
            <a:chExt cx="7000403" cy="1202654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xmlns="" id="{53515E98-620F-654F-8AD0-5ABD0A60DEBF}"/>
                </a:ext>
              </a:extLst>
            </p:cNvPr>
            <p:cNvCxnSpPr/>
            <p:nvPr/>
          </p:nvCxnSpPr>
          <p:spPr bwMode="auto">
            <a:xfrm>
              <a:off x="989155" y="4798404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xmlns="" id="{42C20B13-C1F6-BF46-BA3B-9B13E54B88E1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434251" y="4823651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xmlns="" id="{C1A6BDFB-4851-8F46-84CD-30CEA4CAB9CD}"/>
                </a:ext>
              </a:extLst>
            </p:cNvPr>
            <p:cNvSpPr txBox="1"/>
            <p:nvPr/>
          </p:nvSpPr>
          <p:spPr>
            <a:xfrm>
              <a:off x="289452" y="5216228"/>
              <a:ext cx="44435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w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xmlns="" id="{8B43C92B-A956-7540-B620-909645AA0D23}"/>
                </a:ext>
              </a:extLst>
            </p:cNvPr>
            <p:cNvSpPr txBox="1"/>
            <p:nvPr/>
          </p:nvSpPr>
          <p:spPr>
            <a:xfrm>
              <a:off x="329527" y="4536794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v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xmlns="" id="{2F0D9066-7471-A54D-AEE5-2CA14D1EA4A4}"/>
                </a:ext>
              </a:extLst>
            </p:cNvPr>
            <p:cNvCxnSpPr/>
            <p:nvPr/>
          </p:nvCxnSpPr>
          <p:spPr bwMode="auto">
            <a:xfrm>
              <a:off x="989155" y="5482480"/>
              <a:ext cx="63007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xmlns="" id="{80A5EF96-C19C-8E45-999A-7D111E44212D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244177" y="4795061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xmlns="" id="{AF470D60-9D19-E645-B019-21AE39D3845B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798456" y="4828744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xmlns="" id="{4A23BC7E-8B58-3646-AA6B-8736E49482E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351466" y="4815545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xmlns="" id="{77EC8366-AF7E-9246-A2E3-F71D76B6B02A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165301" y="4802690"/>
              <a:ext cx="838747" cy="64968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xmlns="" id="{4CAFA7C5-3485-C74F-8C76-6E36721C5439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767989" y="4812930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xmlns="" id="{8C484774-541F-144F-9C24-8F03A3A89AB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139072" y="4888523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xmlns="" id="{5DD6C239-8DB6-C742-9936-E262E4A24302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993658" y="4855711"/>
              <a:ext cx="5118" cy="6652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1C76DB1-4633-374E-BFBB-A8EA2959C965}"/>
              </a:ext>
            </a:extLst>
          </p:cNvPr>
          <p:cNvSpPr txBox="1"/>
          <p:nvPr/>
        </p:nvSpPr>
        <p:spPr>
          <a:xfrm>
            <a:off x="6294318" y="1022061"/>
            <a:ext cx="170912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Scenario v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A466CDF8-CA7F-C04D-95DF-86943C116603}"/>
              </a:ext>
            </a:extLst>
          </p:cNvPr>
          <p:cNvSpPr txBox="1"/>
          <p:nvPr/>
        </p:nvSpPr>
        <p:spPr>
          <a:xfrm>
            <a:off x="6147835" y="4871513"/>
            <a:ext cx="178927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Scenario w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DFAAD313-E934-904C-B750-D7035C944718}"/>
              </a:ext>
            </a:extLst>
          </p:cNvPr>
          <p:cNvSpPr txBox="1"/>
          <p:nvPr/>
        </p:nvSpPr>
        <p:spPr>
          <a:xfrm>
            <a:off x="4352112" y="1592796"/>
            <a:ext cx="790601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H</a:t>
            </a:r>
            <a:r>
              <a:rPr lang="en-US" sz="1600" dirty="0" err="1"/>
              <a:t>w</a:t>
            </a:r>
            <a:r>
              <a:rPr lang="en-US" sz="2000" dirty="0"/>
              <a:t>=x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3AD2C271-B5BC-B640-B4FC-EABADF8DE91F}"/>
              </a:ext>
            </a:extLst>
          </p:cNvPr>
          <p:cNvSpPr txBox="1"/>
          <p:nvPr/>
        </p:nvSpPr>
        <p:spPr>
          <a:xfrm>
            <a:off x="4338533" y="4419975"/>
            <a:ext cx="745717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/>
              <a:t>H</a:t>
            </a:r>
            <a:r>
              <a:rPr lang="en-US" sz="1600" dirty="0" err="1"/>
              <a:t>v</a:t>
            </a:r>
            <a:r>
              <a:rPr lang="en-US" sz="2000" dirty="0"/>
              <a:t>=x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EAB07E5F-5398-834B-941C-7EF45894389C}"/>
              </a:ext>
            </a:extLst>
          </p:cNvPr>
          <p:cNvSpPr txBox="1"/>
          <p:nvPr/>
        </p:nvSpPr>
        <p:spPr>
          <a:xfrm>
            <a:off x="4275376" y="5467840"/>
            <a:ext cx="1967205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000" smtClean="0"/>
              <a:t>H</a:t>
            </a:r>
            <a:r>
              <a:rPr lang="en-US" sz="1600" smtClean="0"/>
              <a:t>w</a:t>
            </a:r>
            <a:r>
              <a:rPr lang="en-US" sz="2000" smtClean="0"/>
              <a:t>=x+D(d/2 - </a:t>
            </a:r>
            <a:r>
              <a:rPr lang="en-US" sz="2000" dirty="0"/>
              <a:t>𝟄)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B5E9C5A-4B6C-7248-92A7-EB31A2B00CB2}"/>
              </a:ext>
            </a:extLst>
          </p:cNvPr>
          <p:cNvSpPr txBox="1"/>
          <p:nvPr/>
        </p:nvSpPr>
        <p:spPr>
          <a:xfrm>
            <a:off x="328532" y="2356371"/>
            <a:ext cx="8227189" cy="95410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v and w can’t tell the difference – so their logical clocks</a:t>
            </a:r>
          </a:p>
          <a:p>
            <a:r>
              <a:rPr lang="en-US" dirty="0"/>
              <a:t>are the same in both scenarios.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06C8E76-A7CD-0942-A4C4-31DCB1457C47}"/>
              </a:ext>
            </a:extLst>
          </p:cNvPr>
          <p:cNvSpPr txBox="1"/>
          <p:nvPr/>
        </p:nvSpPr>
        <p:spPr>
          <a:xfrm>
            <a:off x="662715" y="3501641"/>
            <a:ext cx="6974986" cy="95410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therefore 𝞓</a:t>
            </a:r>
            <a:r>
              <a:rPr lang="en-US" dirty="0" err="1"/>
              <a:t>L</a:t>
            </a:r>
            <a:r>
              <a:rPr lang="en-US" sz="2000" dirty="0" err="1"/>
              <a:t>v</a:t>
            </a:r>
            <a:r>
              <a:rPr lang="en-US" dirty="0"/>
              <a:t> 𝞓</a:t>
            </a:r>
            <a:r>
              <a:rPr lang="en-US" dirty="0" err="1"/>
              <a:t>L</a:t>
            </a:r>
            <a:r>
              <a:rPr lang="en-US" sz="2000" dirty="0" err="1"/>
              <a:t>w</a:t>
            </a:r>
            <a:r>
              <a:rPr lang="en-US" dirty="0"/>
              <a:t> actually represent the skew </a:t>
            </a:r>
          </a:p>
          <a:p>
            <a:r>
              <a:rPr lang="en-US" dirty="0"/>
              <a:t>in the appropriate scenarios</a:t>
            </a:r>
          </a:p>
        </p:txBody>
      </p:sp>
    </p:spTree>
    <p:extLst>
      <p:ext uri="{BB962C8B-B14F-4D97-AF65-F5344CB8AC3E}">
        <p14:creationId xmlns:p14="http://schemas.microsoft.com/office/powerpoint/2010/main" xmlns="" val="3429436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Lower bound proof – final step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0370" y="800708"/>
            <a:ext cx="8280400" cy="5610944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dirty="0">
              <a:latin typeface="Calibri" pitchFamily="34" charset="0"/>
            </a:endParaRPr>
          </a:p>
          <a:p>
            <a:r>
              <a:rPr lang="en-US" dirty="0"/>
              <a:t>We observe that 𝞓</a:t>
            </a:r>
            <a:r>
              <a:rPr lang="en-US" dirty="0" err="1"/>
              <a:t>L</a:t>
            </a:r>
            <a:r>
              <a:rPr lang="en-US" sz="2000" dirty="0" err="1"/>
              <a:t>v</a:t>
            </a:r>
            <a:r>
              <a:rPr lang="en-US" dirty="0"/>
              <a:t> 𝞓</a:t>
            </a:r>
            <a:r>
              <a:rPr lang="en-US" dirty="0" err="1"/>
              <a:t>L</a:t>
            </a:r>
            <a:r>
              <a:rPr lang="en-US" sz="2000" dirty="0" err="1"/>
              <a:t>w</a:t>
            </a:r>
            <a:r>
              <a:rPr lang="en-US" dirty="0"/>
              <a:t> actually represent the skew in the appropriate scenarios, therefore at least one of them satisfy</a:t>
            </a:r>
          </a:p>
          <a:p>
            <a:endParaRPr lang="en-US" dirty="0"/>
          </a:p>
          <a:p>
            <a:r>
              <a:rPr lang="en-US" dirty="0"/>
              <a:t>		𝞓L</a:t>
            </a:r>
            <a:r>
              <a:rPr lang="en-US" sz="2000" dirty="0"/>
              <a:t> </a:t>
            </a:r>
            <a:r>
              <a:rPr lang="en-US" dirty="0"/>
              <a:t>&gt; </a:t>
            </a:r>
            <a:r>
              <a:rPr lang="en-US"/>
              <a:t>𝝰</a:t>
            </a:r>
            <a:r>
              <a:rPr lang="en-US" smtClean="0"/>
              <a:t>D(d - </a:t>
            </a:r>
            <a:r>
              <a:rPr lang="en-US" dirty="0"/>
              <a:t>3𝟄)/2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we can choose 𝟄 arbitrarily small, we end up proving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 </a:t>
            </a:r>
            <a:endParaRPr lang="de-CH" sz="1000" kern="0" dirty="0"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6174308" y="4247096"/>
            <a:ext cx="305904" cy="51405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400" kern="0" dirty="0">
                <a:latin typeface="Calibri" pitchFamily="34" charset="0"/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4FB3C8A-4FEE-F748-857B-5FE248CDC6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2593" y="4499124"/>
            <a:ext cx="8268841" cy="1342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2222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Updated MAX algorithm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0370" y="800708"/>
            <a:ext cx="8280400" cy="5610944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 err="1">
                <a:latin typeface="Calibri" pitchFamily="34" charset="0"/>
              </a:rPr>
              <a:t>Assume</a:t>
            </a:r>
            <a:r>
              <a:rPr lang="de-CH" kern="0" dirty="0">
                <a:latin typeface="Calibri" pitchFamily="34" charset="0"/>
              </a:rPr>
              <a:t> – </a:t>
            </a:r>
            <a:r>
              <a:rPr lang="de-CH" kern="0" dirty="0" err="1">
                <a:latin typeface="Calibri" pitchFamily="34" charset="0"/>
              </a:rPr>
              <a:t>the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logical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clock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L</a:t>
            </a:r>
            <a:r>
              <a:rPr lang="de-CH" sz="2000" kern="0" dirty="0" err="1">
                <a:latin typeface="Calibri" pitchFamily="34" charset="0"/>
              </a:rPr>
              <a:t>v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is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updated</a:t>
            </a:r>
            <a:r>
              <a:rPr lang="de-CH" kern="0" dirty="0">
                <a:latin typeface="Calibri" pitchFamily="34" charset="0"/>
              </a:rPr>
              <a:t> in </a:t>
            </a:r>
            <a:r>
              <a:rPr lang="de-CH" kern="0" dirty="0" err="1">
                <a:latin typeface="Calibri" pitchFamily="34" charset="0"/>
              </a:rPr>
              <a:t>the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background</a:t>
            </a:r>
            <a:r>
              <a:rPr lang="de-CH" kern="0" dirty="0">
                <a:latin typeface="Calibri" pitchFamily="34" charset="0"/>
              </a:rPr>
              <a:t> at </a:t>
            </a:r>
            <a:r>
              <a:rPr lang="de-CH" kern="0" dirty="0" err="1">
                <a:latin typeface="Calibri" pitchFamily="34" charset="0"/>
              </a:rPr>
              <a:t>the</a:t>
            </a:r>
            <a:r>
              <a:rPr lang="de-CH" kern="0" dirty="0">
                <a:latin typeface="Calibri" pitchFamily="34" charset="0"/>
              </a:rPr>
              <a:t> rate </a:t>
            </a:r>
            <a:r>
              <a:rPr lang="de-CH" kern="0" dirty="0" err="1">
                <a:latin typeface="Calibri" pitchFamily="34" charset="0"/>
              </a:rPr>
              <a:t>of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the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hardware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clock</a:t>
            </a:r>
            <a:r>
              <a:rPr lang="de-CH" kern="0" dirty="0">
                <a:latin typeface="Calibri" pitchFamily="34" charset="0"/>
              </a:rPr>
              <a:t>.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The </a:t>
            </a:r>
            <a:r>
              <a:rPr lang="de-CH" kern="0" dirty="0" err="1">
                <a:latin typeface="Calibri" pitchFamily="34" charset="0"/>
              </a:rPr>
              <a:t>algorithm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is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invoked</a:t>
            </a:r>
            <a:r>
              <a:rPr lang="de-CH" kern="0" dirty="0">
                <a:latin typeface="Calibri" pitchFamily="34" charset="0"/>
              </a:rPr>
              <a:t> upon </a:t>
            </a:r>
            <a:r>
              <a:rPr lang="de-CH" kern="0" dirty="0" err="1">
                <a:latin typeface="Calibri" pitchFamily="34" charset="0"/>
              </a:rPr>
              <a:t>these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events</a:t>
            </a:r>
            <a:r>
              <a:rPr lang="de-CH" kern="0" dirty="0">
                <a:latin typeface="Calibri" pitchFamily="34" charset="0"/>
              </a:rPr>
              <a:t>:: </a:t>
            </a: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de-CH" kern="0" dirty="0">
                <a:latin typeface="Calibri" pitchFamily="34" charset="0"/>
              </a:rPr>
              <a:t>	</a:t>
            </a:r>
            <a:r>
              <a:rPr lang="de-CH" kern="0" dirty="0" err="1">
                <a:latin typeface="Calibri" pitchFamily="34" charset="0"/>
              </a:rPr>
              <a:t>wakeup</a:t>
            </a:r>
            <a:r>
              <a:rPr lang="de-CH" kern="0" dirty="0">
                <a:latin typeface="Calibri" pitchFamily="34" charset="0"/>
              </a:rPr>
              <a:t>, </a:t>
            </a:r>
            <a:r>
              <a:rPr lang="de-CH" kern="0" dirty="0" err="1">
                <a:latin typeface="Calibri" pitchFamily="34" charset="0"/>
              </a:rPr>
              <a:t>receiving</a:t>
            </a:r>
            <a:r>
              <a:rPr lang="de-CH" kern="0" dirty="0">
                <a:latin typeface="Calibri" pitchFamily="34" charset="0"/>
              </a:rPr>
              <a:t> a </a:t>
            </a:r>
            <a:r>
              <a:rPr lang="de-CH" kern="0" dirty="0" err="1">
                <a:latin typeface="Calibri" pitchFamily="34" charset="0"/>
              </a:rPr>
              <a:t>message</a:t>
            </a:r>
            <a:r>
              <a:rPr lang="de-CH" kern="0" dirty="0">
                <a:latin typeface="Calibri" pitchFamily="34" charset="0"/>
              </a:rPr>
              <a:t>, </a:t>
            </a:r>
            <a:r>
              <a:rPr lang="de-CH" kern="0" dirty="0" err="1">
                <a:latin typeface="Calibri" pitchFamily="34" charset="0"/>
              </a:rPr>
              <a:t>or</a:t>
            </a:r>
            <a:r>
              <a:rPr lang="de-CH" kern="0" dirty="0">
                <a:latin typeface="Calibri" pitchFamily="34" charset="0"/>
              </a:rPr>
              <a:t> on </a:t>
            </a:r>
            <a:r>
              <a:rPr lang="de-CH" kern="0" dirty="0" err="1">
                <a:latin typeface="Calibri" pitchFamily="34" charset="0"/>
              </a:rPr>
              <a:t>timeout</a:t>
            </a:r>
            <a:endParaRPr lang="de-CH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endParaRPr lang="de-CH" sz="1000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AutoNum type="arabicPeriod"/>
              <a:defRPr/>
            </a:pPr>
            <a:r>
              <a:rPr lang="en-US" kern="0" dirty="0">
                <a:latin typeface="Calibri" pitchFamily="34" charset="0"/>
              </a:rPr>
              <a:t>Wakeup: </a:t>
            </a:r>
            <a:r>
              <a:rPr lang="en-US" kern="0" dirty="0" err="1">
                <a:latin typeface="Calibri" pitchFamily="34" charset="0"/>
              </a:rPr>
              <a:t>L</a:t>
            </a:r>
            <a:r>
              <a:rPr lang="en-US" sz="2000" kern="0" dirty="0" err="1">
                <a:latin typeface="Calibri" pitchFamily="34" charset="0"/>
              </a:rPr>
              <a:t>v</a:t>
            </a:r>
            <a:r>
              <a:rPr lang="en-US" kern="0" dirty="0">
                <a:latin typeface="Calibri" pitchFamily="34" charset="0"/>
              </a:rPr>
              <a:t>:=</a:t>
            </a:r>
            <a:r>
              <a:rPr lang="en-US" kern="0" dirty="0" err="1">
                <a:latin typeface="Calibri" pitchFamily="34" charset="0"/>
              </a:rPr>
              <a:t>H</a:t>
            </a:r>
            <a:r>
              <a:rPr lang="en-US" sz="2000" kern="0" dirty="0" err="1">
                <a:latin typeface="Calibri" pitchFamily="34" charset="0"/>
              </a:rPr>
              <a:t>v</a:t>
            </a:r>
            <a:r>
              <a:rPr lang="en-US" sz="2000" kern="0" dirty="0">
                <a:latin typeface="Calibri" pitchFamily="34" charset="0"/>
              </a:rPr>
              <a:t> 	(performed only on wakeup)</a:t>
            </a:r>
            <a:endParaRPr lang="en-US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AutoNum type="arabicPeriod"/>
              <a:defRPr/>
            </a:pPr>
            <a:r>
              <a:rPr lang="en-US" kern="0" dirty="0">
                <a:latin typeface="Calibri" pitchFamily="34" charset="0"/>
              </a:rPr>
              <a:t>If received l’ and </a:t>
            </a:r>
            <a:r>
              <a:rPr lang="en-US" kern="0">
                <a:latin typeface="Calibri" pitchFamily="34" charset="0"/>
              </a:rPr>
              <a:t>l</a:t>
            </a:r>
            <a:r>
              <a:rPr lang="en-US" kern="0" smtClean="0">
                <a:latin typeface="Calibri" pitchFamily="34" charset="0"/>
              </a:rPr>
              <a:t>’ + d - u&gt; </a:t>
            </a:r>
            <a:r>
              <a:rPr lang="en-US" kern="0" dirty="0" err="1">
                <a:latin typeface="Calibri" pitchFamily="34" charset="0"/>
              </a:rPr>
              <a:t>L</a:t>
            </a:r>
            <a:r>
              <a:rPr lang="en-US" sz="2000" kern="0" dirty="0" err="1">
                <a:latin typeface="Calibri" pitchFamily="34" charset="0"/>
              </a:rPr>
              <a:t>v</a:t>
            </a:r>
            <a:r>
              <a:rPr lang="he-IL" kern="0" dirty="0">
                <a:latin typeface="Calibri" pitchFamily="34" charset="0"/>
              </a:rPr>
              <a:t>	</a:t>
            </a:r>
            <a:r>
              <a:rPr lang="en-US" kern="0" dirty="0">
                <a:latin typeface="Calibri" pitchFamily="34" charset="0"/>
              </a:rPr>
              <a:t>			</a:t>
            </a:r>
            <a:r>
              <a:rPr lang="en-US" kern="0">
                <a:latin typeface="Calibri" pitchFamily="34" charset="0"/>
              </a:rPr>
              <a:t>	</a:t>
            </a:r>
            <a:r>
              <a:rPr lang="en-US" kern="0" smtClean="0">
                <a:latin typeface="Calibri" pitchFamily="34" charset="0"/>
              </a:rPr>
              <a:t>L</a:t>
            </a:r>
            <a:r>
              <a:rPr lang="en-US" sz="2000" kern="0" smtClean="0">
                <a:latin typeface="Calibri" pitchFamily="34" charset="0"/>
              </a:rPr>
              <a:t>v </a:t>
            </a:r>
            <a:r>
              <a:rPr lang="en-US" kern="0" dirty="0">
                <a:latin typeface="Calibri" pitchFamily="34" charset="0"/>
              </a:rPr>
              <a:t>:=l’ </a:t>
            </a:r>
            <a:r>
              <a:rPr lang="en-US" kern="0">
                <a:latin typeface="Calibri" pitchFamily="34" charset="0"/>
              </a:rPr>
              <a:t>+ </a:t>
            </a:r>
            <a:r>
              <a:rPr lang="en-US" kern="0" smtClean="0">
                <a:latin typeface="Calibri" pitchFamily="34" charset="0"/>
              </a:rPr>
              <a:t>d - </a:t>
            </a:r>
            <a:r>
              <a:rPr lang="en-US" kern="0" dirty="0">
                <a:latin typeface="Calibri" pitchFamily="34" charset="0"/>
              </a:rPr>
              <a:t>u	– update logical clock</a:t>
            </a:r>
          </a:p>
          <a:p>
            <a:pPr marL="51435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AutoNum type="arabicPeriod"/>
              <a:defRPr/>
            </a:pPr>
            <a:r>
              <a:rPr lang="en-US" kern="0">
                <a:latin typeface="Calibri" pitchFamily="34" charset="0"/>
              </a:rPr>
              <a:t>If </a:t>
            </a:r>
            <a:r>
              <a:rPr lang="en-US" kern="0" smtClean="0">
                <a:latin typeface="Calibri" pitchFamily="34" charset="0"/>
              </a:rPr>
              <a:t>H</a:t>
            </a:r>
            <a:r>
              <a:rPr lang="en-US" sz="2000" kern="0" smtClean="0">
                <a:latin typeface="Calibri" pitchFamily="34" charset="0"/>
              </a:rPr>
              <a:t>v</a:t>
            </a:r>
            <a:r>
              <a:rPr lang="en-US" kern="0" smtClean="0">
                <a:latin typeface="Calibri" pitchFamily="34" charset="0"/>
              </a:rPr>
              <a:t>=kT </a:t>
            </a:r>
            <a:r>
              <a:rPr lang="en-US" kern="0" dirty="0">
                <a:latin typeface="Calibri" pitchFamily="34" charset="0"/>
              </a:rPr>
              <a:t>then </a:t>
            </a:r>
            <a:r>
              <a:rPr lang="en-US" kern="0">
                <a:latin typeface="Calibri" pitchFamily="34" charset="0"/>
              </a:rPr>
              <a:t>send </a:t>
            </a:r>
            <a:r>
              <a:rPr lang="en-US" kern="0" smtClean="0">
                <a:latin typeface="Calibri" pitchFamily="34" charset="0"/>
              </a:rPr>
              <a:t>&lt;L</a:t>
            </a:r>
            <a:r>
              <a:rPr lang="en-US" sz="2000" kern="0" smtClean="0">
                <a:latin typeface="Calibri" pitchFamily="34" charset="0"/>
              </a:rPr>
              <a:t>v</a:t>
            </a:r>
            <a:r>
              <a:rPr lang="en-US" kern="0" smtClean="0">
                <a:latin typeface="Calibri" pitchFamily="34" charset="0"/>
              </a:rPr>
              <a:t>&gt; </a:t>
            </a:r>
            <a:r>
              <a:rPr lang="en-US" kern="0" dirty="0">
                <a:latin typeface="Calibri" pitchFamily="34" charset="0"/>
              </a:rPr>
              <a:t>to neighbors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kern="0" dirty="0">
                <a:latin typeface="Calibri" pitchFamily="34" charset="0"/>
              </a:rPr>
              <a:t>			</a:t>
            </a:r>
            <a:r>
              <a:rPr lang="en-US" sz="2000" kern="0" dirty="0">
                <a:latin typeface="Calibri" pitchFamily="34" charset="0"/>
              </a:rPr>
              <a:t>(performed at the same clock time as line 2)</a:t>
            </a:r>
            <a:endParaRPr lang="en-US" kern="0" dirty="0">
              <a:latin typeface="Calibri" pitchFamily="34" charset="0"/>
            </a:endParaRPr>
          </a:p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AutoNum type="arabicPeriod"/>
              <a:defRPr/>
            </a:pPr>
            <a:endParaRPr lang="en-US" sz="1000" kern="0" dirty="0">
              <a:latin typeface="Calibri" pitchFamily="34" charset="0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b="1" kern="0" dirty="0">
                <a:latin typeface="Calibri" pitchFamily="34" charset="0"/>
              </a:rPr>
              <a:t>Notice</a:t>
            </a:r>
            <a:r>
              <a:rPr lang="en-US" kern="0" dirty="0">
                <a:latin typeface="Calibri" pitchFamily="34" charset="0"/>
              </a:rPr>
              <a:t>: updating the logical clock is done by adding the difference (l</a:t>
            </a:r>
            <a:r>
              <a:rPr lang="en-US" kern="0">
                <a:latin typeface="Calibri" pitchFamily="34" charset="0"/>
              </a:rPr>
              <a:t>’ </a:t>
            </a:r>
            <a:r>
              <a:rPr lang="en-US" kern="0" smtClean="0">
                <a:latin typeface="Calibri" pitchFamily="34" charset="0"/>
              </a:rPr>
              <a:t>+ d – u – </a:t>
            </a:r>
            <a:r>
              <a:rPr lang="en-US" kern="0" dirty="0" err="1">
                <a:latin typeface="Calibri" pitchFamily="34" charset="0"/>
              </a:rPr>
              <a:t>L</a:t>
            </a:r>
            <a:r>
              <a:rPr lang="en-US" sz="2000" kern="0" dirty="0" err="1">
                <a:latin typeface="Calibri" pitchFamily="34" charset="0"/>
              </a:rPr>
              <a:t>v</a:t>
            </a:r>
            <a:r>
              <a:rPr lang="en-US" sz="2000" kern="0" dirty="0">
                <a:latin typeface="Calibri" pitchFamily="34" charset="0"/>
              </a:rPr>
              <a:t>) to </a:t>
            </a:r>
            <a:r>
              <a:rPr lang="en-US" kern="0" dirty="0" err="1">
                <a:latin typeface="Calibri" pitchFamily="34" charset="0"/>
              </a:rPr>
              <a:t>L</a:t>
            </a:r>
            <a:r>
              <a:rPr lang="en-US" sz="2000" kern="0" dirty="0" err="1">
                <a:latin typeface="Calibri" pitchFamily="34" charset="0"/>
              </a:rPr>
              <a:t>v</a:t>
            </a:r>
            <a:r>
              <a:rPr lang="en-US" sz="2000" kern="0" dirty="0">
                <a:latin typeface="Calibri" pitchFamily="34" charset="0"/>
              </a:rPr>
              <a:t> – or resetting </a:t>
            </a:r>
            <a:r>
              <a:rPr lang="en-US" kern="0" dirty="0" err="1">
                <a:latin typeface="Calibri" pitchFamily="34" charset="0"/>
              </a:rPr>
              <a:t>L</a:t>
            </a:r>
            <a:r>
              <a:rPr lang="en-US" sz="2000" kern="0" dirty="0" err="1">
                <a:latin typeface="Calibri" pitchFamily="34" charset="0"/>
              </a:rPr>
              <a:t>v</a:t>
            </a:r>
            <a:endParaRPr lang="en-US" kern="0" dirty="0">
              <a:latin typeface="Calibri" pitchFamily="34" charset="0"/>
            </a:endParaRP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6174308" y="4247096"/>
            <a:ext cx="305904" cy="514052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400" kern="0" dirty="0">
                <a:latin typeface="Calibri" pitchFamily="34" charset="0"/>
              </a:rPr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1D3697C-B429-AF4A-A703-4E53348E4195}"/>
                  </a:ext>
                </a:extLst>
              </p14:cNvPr>
              <p14:cNvContentPartPr/>
              <p14:nvPr/>
            </p14:nvContentPartPr>
            <p14:xfrm>
              <a:off x="1980545" y="3751789"/>
              <a:ext cx="2658240" cy="734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81D3697C-B429-AF4A-A703-4E53348E4195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971905" y="3743149"/>
                <a:ext cx="2675880" cy="751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xmlns="" val="2675821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DF99E0AE-4247-F04C-80BE-70FC32480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A1AC4531-8838-A04B-8983-7D1FF58EFE5C}"/>
              </a:ext>
            </a:extLst>
          </p:cNvPr>
          <p:cNvCxnSpPr/>
          <p:nvPr/>
        </p:nvCxnSpPr>
        <p:spPr bwMode="auto">
          <a:xfrm>
            <a:off x="1295636" y="5445224"/>
            <a:ext cx="6516724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DE60D4D5-5F07-6F4D-95E3-1B300B209603}"/>
              </a:ext>
            </a:extLst>
          </p:cNvPr>
          <p:cNvCxnSpPr/>
          <p:nvPr/>
        </p:nvCxnSpPr>
        <p:spPr bwMode="auto">
          <a:xfrm flipV="1">
            <a:off x="1295636" y="800708"/>
            <a:ext cx="0" cy="464451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8372D39-315C-3F46-9734-601388310567}"/>
              </a:ext>
            </a:extLst>
          </p:cNvPr>
          <p:cNvSpPr txBox="1"/>
          <p:nvPr/>
        </p:nvSpPr>
        <p:spPr>
          <a:xfrm>
            <a:off x="107503" y="3142065"/>
            <a:ext cx="1656173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Computer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Time, 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4125B3E-D909-BF45-B67D-B5EFF1947609}"/>
              </a:ext>
            </a:extLst>
          </p:cNvPr>
          <p:cNvSpPr txBox="1"/>
          <p:nvPr/>
        </p:nvSpPr>
        <p:spPr>
          <a:xfrm>
            <a:off x="3743908" y="5700732"/>
            <a:ext cx="1415772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UTC time, 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4C6BEFE9-F478-9041-AD27-DA754473D88E}"/>
              </a:ext>
            </a:extLst>
          </p:cNvPr>
          <p:cNvCxnSpPr/>
          <p:nvPr/>
        </p:nvCxnSpPr>
        <p:spPr bwMode="auto">
          <a:xfrm flipV="1">
            <a:off x="1295636" y="1196752"/>
            <a:ext cx="4500500" cy="4248472"/>
          </a:xfrm>
          <a:prstGeom prst="line">
            <a:avLst/>
          </a:prstGeom>
          <a:ln w="222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B66256-33FB-5F42-BA38-1FB825FCE721}"/>
              </a:ext>
            </a:extLst>
          </p:cNvPr>
          <p:cNvSpPr txBox="1"/>
          <p:nvPr/>
        </p:nvSpPr>
        <p:spPr>
          <a:xfrm>
            <a:off x="5436096" y="541135"/>
            <a:ext cx="1426994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2"/>
                </a:solidFill>
              </a:rPr>
              <a:t>Perfect time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B8380D3-427F-8C4A-9A84-A73884153703}"/>
              </a:ext>
            </a:extLst>
          </p:cNvPr>
          <p:cNvCxnSpPr>
            <a:cxnSpLocks/>
          </p:cNvCxnSpPr>
          <p:nvPr/>
        </p:nvCxnSpPr>
        <p:spPr bwMode="auto">
          <a:xfrm flipV="1">
            <a:off x="1331640" y="1304764"/>
            <a:ext cx="5221560" cy="4140460"/>
          </a:xfrm>
          <a:prstGeom prst="line">
            <a:avLst/>
          </a:prstGeom>
          <a:ln w="9525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12B95BE3-F47B-CD46-A630-48E3DAB641DE}"/>
              </a:ext>
            </a:extLst>
          </p:cNvPr>
          <p:cNvCxnSpPr>
            <a:cxnSpLocks/>
          </p:cNvCxnSpPr>
          <p:nvPr/>
        </p:nvCxnSpPr>
        <p:spPr bwMode="auto">
          <a:xfrm flipV="1">
            <a:off x="1331640" y="1052736"/>
            <a:ext cx="3672408" cy="4392488"/>
          </a:xfrm>
          <a:prstGeom prst="line">
            <a:avLst/>
          </a:prstGeom>
          <a:ln w="9525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DD4E376-4449-5D42-9B28-A448E36E6FD1}"/>
              </a:ext>
            </a:extLst>
          </p:cNvPr>
          <p:cNvSpPr txBox="1"/>
          <p:nvPr/>
        </p:nvSpPr>
        <p:spPr>
          <a:xfrm>
            <a:off x="5174506" y="2848870"/>
            <a:ext cx="1814920" cy="707886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Hardware clock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envelope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B23FD004-636D-124C-9D37-067AA30960BD}"/>
              </a:ext>
            </a:extLst>
          </p:cNvPr>
          <p:cNvCxnSpPr/>
          <p:nvPr/>
        </p:nvCxnSpPr>
        <p:spPr bwMode="auto">
          <a:xfrm>
            <a:off x="4103948" y="2168860"/>
            <a:ext cx="0" cy="11521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A0522C15-4700-754C-9D9F-CACE5AB50F66}"/>
              </a:ext>
            </a:extLst>
          </p:cNvPr>
          <p:cNvSpPr txBox="1"/>
          <p:nvPr/>
        </p:nvSpPr>
        <p:spPr>
          <a:xfrm>
            <a:off x="3031854" y="1628800"/>
            <a:ext cx="712054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skew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D882E48F-BE16-7541-A538-73FF1D386E00}"/>
              </a:ext>
            </a:extLst>
          </p:cNvPr>
          <p:cNvCxnSpPr>
            <a:cxnSpLocks/>
          </p:cNvCxnSpPr>
          <p:nvPr/>
        </p:nvCxnSpPr>
        <p:spPr bwMode="auto">
          <a:xfrm>
            <a:off x="4824028" y="1196752"/>
            <a:ext cx="0" cy="15481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854E9C8B-A688-7442-853C-38445D92C711}"/>
              </a:ext>
            </a:extLst>
          </p:cNvPr>
          <p:cNvCxnSpPr>
            <a:cxnSpLocks/>
          </p:cNvCxnSpPr>
          <p:nvPr/>
        </p:nvCxnSpPr>
        <p:spPr bwMode="auto">
          <a:xfrm>
            <a:off x="3545886" y="2744924"/>
            <a:ext cx="0" cy="9721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xmlns="" val="303097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DF99E0AE-4247-F04C-80BE-70FC32480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A1AC4531-8838-A04B-8983-7D1FF58EFE5C}"/>
              </a:ext>
            </a:extLst>
          </p:cNvPr>
          <p:cNvCxnSpPr/>
          <p:nvPr/>
        </p:nvCxnSpPr>
        <p:spPr bwMode="auto">
          <a:xfrm>
            <a:off x="1295636" y="5445224"/>
            <a:ext cx="6516724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DE60D4D5-5F07-6F4D-95E3-1B300B209603}"/>
              </a:ext>
            </a:extLst>
          </p:cNvPr>
          <p:cNvCxnSpPr/>
          <p:nvPr/>
        </p:nvCxnSpPr>
        <p:spPr bwMode="auto">
          <a:xfrm flipV="1">
            <a:off x="1295636" y="800708"/>
            <a:ext cx="0" cy="464451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8372D39-315C-3F46-9734-601388310567}"/>
              </a:ext>
            </a:extLst>
          </p:cNvPr>
          <p:cNvSpPr txBox="1"/>
          <p:nvPr/>
        </p:nvSpPr>
        <p:spPr>
          <a:xfrm>
            <a:off x="107503" y="3142065"/>
            <a:ext cx="1656173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Computer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Time, 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4125B3E-D909-BF45-B67D-B5EFF1947609}"/>
              </a:ext>
            </a:extLst>
          </p:cNvPr>
          <p:cNvSpPr txBox="1"/>
          <p:nvPr/>
        </p:nvSpPr>
        <p:spPr>
          <a:xfrm>
            <a:off x="3743908" y="5700732"/>
            <a:ext cx="1415772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UTC time, 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4C6BEFE9-F478-9041-AD27-DA754473D88E}"/>
              </a:ext>
            </a:extLst>
          </p:cNvPr>
          <p:cNvCxnSpPr/>
          <p:nvPr/>
        </p:nvCxnSpPr>
        <p:spPr bwMode="auto">
          <a:xfrm flipV="1">
            <a:off x="1295636" y="1196752"/>
            <a:ext cx="4500500" cy="4248472"/>
          </a:xfrm>
          <a:prstGeom prst="line">
            <a:avLst/>
          </a:prstGeom>
          <a:ln w="222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B66256-33FB-5F42-BA38-1FB825FCE721}"/>
              </a:ext>
            </a:extLst>
          </p:cNvPr>
          <p:cNvSpPr txBox="1"/>
          <p:nvPr/>
        </p:nvSpPr>
        <p:spPr>
          <a:xfrm>
            <a:off x="5436096" y="541135"/>
            <a:ext cx="1426994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2"/>
                </a:solidFill>
              </a:rPr>
              <a:t>Perfect time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12B95BE3-F47B-CD46-A630-48E3DAB641DE}"/>
              </a:ext>
            </a:extLst>
          </p:cNvPr>
          <p:cNvCxnSpPr>
            <a:cxnSpLocks/>
          </p:cNvCxnSpPr>
          <p:nvPr/>
        </p:nvCxnSpPr>
        <p:spPr bwMode="auto">
          <a:xfrm flipV="1">
            <a:off x="1331640" y="1052736"/>
            <a:ext cx="3672408" cy="4392488"/>
          </a:xfrm>
          <a:prstGeom prst="line">
            <a:avLst/>
          </a:prstGeom>
          <a:ln w="9525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DD4E376-4449-5D42-9B28-A448E36E6FD1}"/>
              </a:ext>
            </a:extLst>
          </p:cNvPr>
          <p:cNvSpPr txBox="1"/>
          <p:nvPr/>
        </p:nvSpPr>
        <p:spPr>
          <a:xfrm>
            <a:off x="5174506" y="2848870"/>
            <a:ext cx="2895344" cy="707886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Our Model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(drift faster than real time)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B23FD004-636D-124C-9D37-067AA30960BD}"/>
              </a:ext>
            </a:extLst>
          </p:cNvPr>
          <p:cNvCxnSpPr>
            <a:cxnSpLocks/>
          </p:cNvCxnSpPr>
          <p:nvPr/>
        </p:nvCxnSpPr>
        <p:spPr bwMode="auto">
          <a:xfrm>
            <a:off x="4103948" y="2168860"/>
            <a:ext cx="0" cy="6800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A0522C15-4700-754C-9D9F-CACE5AB50F66}"/>
              </a:ext>
            </a:extLst>
          </p:cNvPr>
          <p:cNvSpPr txBox="1"/>
          <p:nvPr/>
        </p:nvSpPr>
        <p:spPr>
          <a:xfrm>
            <a:off x="3031854" y="1628800"/>
            <a:ext cx="712054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skew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D882E48F-BE16-7541-A538-73FF1D386E00}"/>
              </a:ext>
            </a:extLst>
          </p:cNvPr>
          <p:cNvCxnSpPr>
            <a:cxnSpLocks/>
          </p:cNvCxnSpPr>
          <p:nvPr/>
        </p:nvCxnSpPr>
        <p:spPr bwMode="auto">
          <a:xfrm>
            <a:off x="4824028" y="1196752"/>
            <a:ext cx="0" cy="9721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854E9C8B-A688-7442-853C-38445D92C711}"/>
              </a:ext>
            </a:extLst>
          </p:cNvPr>
          <p:cNvCxnSpPr>
            <a:cxnSpLocks/>
          </p:cNvCxnSpPr>
          <p:nvPr/>
        </p:nvCxnSpPr>
        <p:spPr bwMode="auto">
          <a:xfrm>
            <a:off x="3545886" y="2744924"/>
            <a:ext cx="0" cy="68407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xmlns="" val="323043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DF99E0AE-4247-F04C-80BE-70FC32480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5</a:t>
            </a:fld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A1AC4531-8838-A04B-8983-7D1FF58EFE5C}"/>
              </a:ext>
            </a:extLst>
          </p:cNvPr>
          <p:cNvCxnSpPr/>
          <p:nvPr/>
        </p:nvCxnSpPr>
        <p:spPr bwMode="auto">
          <a:xfrm>
            <a:off x="1295636" y="5445224"/>
            <a:ext cx="6516724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DE60D4D5-5F07-6F4D-95E3-1B300B209603}"/>
              </a:ext>
            </a:extLst>
          </p:cNvPr>
          <p:cNvCxnSpPr/>
          <p:nvPr/>
        </p:nvCxnSpPr>
        <p:spPr bwMode="auto">
          <a:xfrm flipV="1">
            <a:off x="1295636" y="800708"/>
            <a:ext cx="0" cy="464451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8372D39-315C-3F46-9734-601388310567}"/>
              </a:ext>
            </a:extLst>
          </p:cNvPr>
          <p:cNvSpPr txBox="1"/>
          <p:nvPr/>
        </p:nvSpPr>
        <p:spPr>
          <a:xfrm>
            <a:off x="107503" y="3142065"/>
            <a:ext cx="1656173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Computer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Time, 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4125B3E-D909-BF45-B67D-B5EFF1947609}"/>
              </a:ext>
            </a:extLst>
          </p:cNvPr>
          <p:cNvSpPr txBox="1"/>
          <p:nvPr/>
        </p:nvSpPr>
        <p:spPr>
          <a:xfrm>
            <a:off x="2410547" y="5661248"/>
            <a:ext cx="5147563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External reference time, t (linear bound to UTC)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4C6BEFE9-F478-9041-AD27-DA754473D88E}"/>
              </a:ext>
            </a:extLst>
          </p:cNvPr>
          <p:cNvCxnSpPr>
            <a:cxnSpLocks/>
          </p:cNvCxnSpPr>
          <p:nvPr/>
        </p:nvCxnSpPr>
        <p:spPr bwMode="auto">
          <a:xfrm flipV="1">
            <a:off x="1295636" y="1052736"/>
            <a:ext cx="5693790" cy="4392488"/>
          </a:xfrm>
          <a:prstGeom prst="line">
            <a:avLst/>
          </a:prstGeom>
          <a:ln w="222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B66256-33FB-5F42-BA38-1FB825FCE721}"/>
              </a:ext>
            </a:extLst>
          </p:cNvPr>
          <p:cNvSpPr txBox="1"/>
          <p:nvPr/>
        </p:nvSpPr>
        <p:spPr>
          <a:xfrm>
            <a:off x="5436096" y="541135"/>
            <a:ext cx="1426994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2"/>
                </a:solidFill>
              </a:rPr>
              <a:t>Perfect time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B8380D3-427F-8C4A-9A84-A73884153703}"/>
              </a:ext>
            </a:extLst>
          </p:cNvPr>
          <p:cNvCxnSpPr>
            <a:cxnSpLocks/>
          </p:cNvCxnSpPr>
          <p:nvPr/>
        </p:nvCxnSpPr>
        <p:spPr bwMode="auto">
          <a:xfrm flipV="1">
            <a:off x="1331640" y="1304764"/>
            <a:ext cx="5221560" cy="4140460"/>
          </a:xfrm>
          <a:prstGeom prst="line">
            <a:avLst/>
          </a:prstGeom>
          <a:ln w="9525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12B95BE3-F47B-CD46-A630-48E3DAB641DE}"/>
              </a:ext>
            </a:extLst>
          </p:cNvPr>
          <p:cNvCxnSpPr>
            <a:cxnSpLocks/>
          </p:cNvCxnSpPr>
          <p:nvPr/>
        </p:nvCxnSpPr>
        <p:spPr bwMode="auto">
          <a:xfrm flipV="1">
            <a:off x="1331640" y="1052736"/>
            <a:ext cx="3672408" cy="4392488"/>
          </a:xfrm>
          <a:prstGeom prst="line">
            <a:avLst/>
          </a:prstGeom>
          <a:ln w="9525" cap="flat" cmpd="sng" algn="ctr">
            <a:solidFill>
              <a:schemeClr val="accent1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DD4E376-4449-5D42-9B28-A448E36E6FD1}"/>
              </a:ext>
            </a:extLst>
          </p:cNvPr>
          <p:cNvSpPr txBox="1"/>
          <p:nvPr/>
        </p:nvSpPr>
        <p:spPr>
          <a:xfrm>
            <a:off x="5174506" y="2848870"/>
            <a:ext cx="1898277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Alternative view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B23FD004-636D-124C-9D37-067AA30960BD}"/>
              </a:ext>
            </a:extLst>
          </p:cNvPr>
          <p:cNvCxnSpPr/>
          <p:nvPr/>
        </p:nvCxnSpPr>
        <p:spPr bwMode="auto">
          <a:xfrm>
            <a:off x="4103948" y="2168860"/>
            <a:ext cx="0" cy="11521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A0522C15-4700-754C-9D9F-CACE5AB50F66}"/>
              </a:ext>
            </a:extLst>
          </p:cNvPr>
          <p:cNvSpPr txBox="1"/>
          <p:nvPr/>
        </p:nvSpPr>
        <p:spPr>
          <a:xfrm>
            <a:off x="3031854" y="1628800"/>
            <a:ext cx="712054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skew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D882E48F-BE16-7541-A538-73FF1D386E00}"/>
              </a:ext>
            </a:extLst>
          </p:cNvPr>
          <p:cNvCxnSpPr>
            <a:cxnSpLocks/>
          </p:cNvCxnSpPr>
          <p:nvPr/>
        </p:nvCxnSpPr>
        <p:spPr bwMode="auto">
          <a:xfrm>
            <a:off x="4824028" y="1196752"/>
            <a:ext cx="0" cy="15481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854E9C8B-A688-7442-853C-38445D92C711}"/>
              </a:ext>
            </a:extLst>
          </p:cNvPr>
          <p:cNvCxnSpPr>
            <a:cxnSpLocks/>
          </p:cNvCxnSpPr>
          <p:nvPr/>
        </p:nvCxnSpPr>
        <p:spPr bwMode="auto">
          <a:xfrm>
            <a:off x="3545886" y="2744924"/>
            <a:ext cx="0" cy="9721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DA8B7BB-C144-BB49-9F90-23B838EE114A}"/>
              </a:ext>
            </a:extLst>
          </p:cNvPr>
          <p:cNvSpPr/>
          <p:nvPr/>
        </p:nvSpPr>
        <p:spPr>
          <a:xfrm>
            <a:off x="4319972" y="4269283"/>
            <a:ext cx="4269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CH" kern="0" dirty="0" err="1">
                <a:latin typeface="Calibri" pitchFamily="34" charset="0"/>
              </a:rPr>
              <a:t>Accumulated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Skew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en-US" dirty="0"/>
              <a:t>≤</a:t>
            </a:r>
            <a:r>
              <a:rPr lang="de-CH" kern="0" dirty="0">
                <a:latin typeface="Calibri" pitchFamily="34" charset="0"/>
              </a:rPr>
              <a:t> 𝛥(𝟅-1)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430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DF99E0AE-4247-F04C-80BE-70FC32480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42B8A4-10FD-4356-91FF-B7F7300AE43F}" type="slidenum">
              <a:rPr lang="en-US" smtClean="0"/>
              <a:pPr/>
              <a:t>6</a:t>
            </a:fld>
            <a:endParaRPr lang="en-US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A1AC4531-8838-A04B-8983-7D1FF58EFE5C}"/>
              </a:ext>
            </a:extLst>
          </p:cNvPr>
          <p:cNvCxnSpPr/>
          <p:nvPr/>
        </p:nvCxnSpPr>
        <p:spPr bwMode="auto">
          <a:xfrm>
            <a:off x="1295636" y="5445224"/>
            <a:ext cx="6516724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DE60D4D5-5F07-6F4D-95E3-1B300B209603}"/>
              </a:ext>
            </a:extLst>
          </p:cNvPr>
          <p:cNvCxnSpPr/>
          <p:nvPr/>
        </p:nvCxnSpPr>
        <p:spPr bwMode="auto">
          <a:xfrm flipV="1">
            <a:off x="1295636" y="800708"/>
            <a:ext cx="0" cy="464451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8372D39-315C-3F46-9734-601388310567}"/>
              </a:ext>
            </a:extLst>
          </p:cNvPr>
          <p:cNvSpPr txBox="1"/>
          <p:nvPr/>
        </p:nvSpPr>
        <p:spPr>
          <a:xfrm>
            <a:off x="107503" y="3142065"/>
            <a:ext cx="1656173" cy="70788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Computer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Time, 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4125B3E-D909-BF45-B67D-B5EFF1947609}"/>
              </a:ext>
            </a:extLst>
          </p:cNvPr>
          <p:cNvSpPr txBox="1"/>
          <p:nvPr/>
        </p:nvSpPr>
        <p:spPr>
          <a:xfrm>
            <a:off x="3743908" y="5700732"/>
            <a:ext cx="2784737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External reference time, 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4C6BEFE9-F478-9041-AD27-DA754473D88E}"/>
              </a:ext>
            </a:extLst>
          </p:cNvPr>
          <p:cNvCxnSpPr>
            <a:cxnSpLocks/>
          </p:cNvCxnSpPr>
          <p:nvPr/>
        </p:nvCxnSpPr>
        <p:spPr bwMode="auto">
          <a:xfrm flipV="1">
            <a:off x="1295636" y="2240868"/>
            <a:ext cx="6084688" cy="3204356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B66256-33FB-5F42-BA38-1FB825FCE721}"/>
              </a:ext>
            </a:extLst>
          </p:cNvPr>
          <p:cNvSpPr txBox="1"/>
          <p:nvPr/>
        </p:nvSpPr>
        <p:spPr>
          <a:xfrm>
            <a:off x="7098863" y="2080956"/>
            <a:ext cx="2032929" cy="1015663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2"/>
                </a:solidFill>
              </a:rPr>
              <a:t>Minimal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2"/>
                </a:solidFill>
              </a:rPr>
              <a:t>linear bound on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2"/>
                </a:solidFill>
              </a:rPr>
              <a:t>Logical clock rate</a:t>
            </a:r>
            <a:endParaRPr lang="he-IL" sz="2000" dirty="0">
              <a:solidFill>
                <a:schemeClr val="accent2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EE172590-92AC-D14A-8F18-FC4038E10B58}"/>
              </a:ext>
            </a:extLst>
          </p:cNvPr>
          <p:cNvCxnSpPr/>
          <p:nvPr/>
        </p:nvCxnSpPr>
        <p:spPr bwMode="auto">
          <a:xfrm flipV="1">
            <a:off x="1295636" y="4725144"/>
            <a:ext cx="46804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0FED5C3F-3BAB-5848-BF84-660D8D21B04F}"/>
              </a:ext>
            </a:extLst>
          </p:cNvPr>
          <p:cNvCxnSpPr/>
          <p:nvPr/>
        </p:nvCxnSpPr>
        <p:spPr bwMode="auto">
          <a:xfrm flipV="1">
            <a:off x="1763676" y="4617132"/>
            <a:ext cx="720092" cy="1080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57086DC8-316B-3E47-BC87-04466830DA85}"/>
              </a:ext>
            </a:extLst>
          </p:cNvPr>
          <p:cNvCxnSpPr>
            <a:cxnSpLocks/>
          </p:cNvCxnSpPr>
          <p:nvPr/>
        </p:nvCxnSpPr>
        <p:spPr bwMode="auto">
          <a:xfrm flipV="1">
            <a:off x="2483768" y="4077072"/>
            <a:ext cx="216024" cy="5400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6308A494-27E8-8342-AF0F-CBB851885BAF}"/>
              </a:ext>
            </a:extLst>
          </p:cNvPr>
          <p:cNvCxnSpPr/>
          <p:nvPr/>
        </p:nvCxnSpPr>
        <p:spPr bwMode="auto">
          <a:xfrm flipV="1">
            <a:off x="2699792" y="3969060"/>
            <a:ext cx="540060" cy="1080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9E3DEE4E-62EE-2C49-8C6F-D7DB08CCF857}"/>
              </a:ext>
            </a:extLst>
          </p:cNvPr>
          <p:cNvCxnSpPr/>
          <p:nvPr/>
        </p:nvCxnSpPr>
        <p:spPr bwMode="auto">
          <a:xfrm flipV="1">
            <a:off x="3239852" y="3142065"/>
            <a:ext cx="360040" cy="82699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1FA151C9-B054-464C-A241-9E5EFEC3FC31}"/>
              </a:ext>
            </a:extLst>
          </p:cNvPr>
          <p:cNvCxnSpPr/>
          <p:nvPr/>
        </p:nvCxnSpPr>
        <p:spPr bwMode="auto">
          <a:xfrm flipV="1">
            <a:off x="3599892" y="2780928"/>
            <a:ext cx="1152128" cy="3611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F7579CC9-4F98-144E-9917-60C6AF27ED31}"/>
              </a:ext>
            </a:extLst>
          </p:cNvPr>
          <p:cNvCxnSpPr/>
          <p:nvPr/>
        </p:nvCxnSpPr>
        <p:spPr bwMode="auto">
          <a:xfrm flipV="1">
            <a:off x="4752020" y="2348880"/>
            <a:ext cx="0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3621C5F5-D645-1D44-B24D-D0B825ACFD56}"/>
              </a:ext>
            </a:extLst>
          </p:cNvPr>
          <p:cNvCxnSpPr/>
          <p:nvPr/>
        </p:nvCxnSpPr>
        <p:spPr bwMode="auto">
          <a:xfrm flipV="1">
            <a:off x="4752020" y="2024844"/>
            <a:ext cx="684076" cy="3240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xmlns="" id="{D5A27605-8033-C14C-BC4C-A58551CB94B2}"/>
              </a:ext>
            </a:extLst>
          </p:cNvPr>
          <p:cNvCxnSpPr>
            <a:cxnSpLocks/>
          </p:cNvCxnSpPr>
          <p:nvPr/>
        </p:nvCxnSpPr>
        <p:spPr bwMode="auto">
          <a:xfrm flipV="1">
            <a:off x="1295636" y="5085184"/>
            <a:ext cx="638129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76A17392-3754-254C-A4B3-52597F6CC8DD}"/>
              </a:ext>
            </a:extLst>
          </p:cNvPr>
          <p:cNvCxnSpPr>
            <a:cxnSpLocks/>
          </p:cNvCxnSpPr>
          <p:nvPr/>
        </p:nvCxnSpPr>
        <p:spPr bwMode="auto">
          <a:xfrm flipV="1">
            <a:off x="1888352" y="4545124"/>
            <a:ext cx="289383" cy="5672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61E49366-3C71-5F4B-BBD4-E84B953BE6A1}"/>
              </a:ext>
            </a:extLst>
          </p:cNvPr>
          <p:cNvCxnSpPr>
            <a:cxnSpLocks/>
          </p:cNvCxnSpPr>
          <p:nvPr/>
        </p:nvCxnSpPr>
        <p:spPr bwMode="auto">
          <a:xfrm flipV="1">
            <a:off x="2177735" y="4221088"/>
            <a:ext cx="1062117" cy="35322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D4AED799-67BA-F94A-8C9A-A6A70F52C8E6}"/>
              </a:ext>
            </a:extLst>
          </p:cNvPr>
          <p:cNvCxnSpPr>
            <a:cxnSpLocks/>
          </p:cNvCxnSpPr>
          <p:nvPr/>
        </p:nvCxnSpPr>
        <p:spPr bwMode="auto">
          <a:xfrm flipV="1">
            <a:off x="3219966" y="3702232"/>
            <a:ext cx="325919" cy="5188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9F42BBEB-000A-9D46-A649-684F44532055}"/>
              </a:ext>
            </a:extLst>
          </p:cNvPr>
          <p:cNvCxnSpPr>
            <a:cxnSpLocks/>
          </p:cNvCxnSpPr>
          <p:nvPr/>
        </p:nvCxnSpPr>
        <p:spPr bwMode="auto">
          <a:xfrm flipV="1">
            <a:off x="3557457" y="3496008"/>
            <a:ext cx="726510" cy="206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F6F6DF20-B5A0-274B-8BAF-A3A77AE21BC2}"/>
              </a:ext>
            </a:extLst>
          </p:cNvPr>
          <p:cNvCxnSpPr/>
          <p:nvPr/>
        </p:nvCxnSpPr>
        <p:spPr bwMode="auto">
          <a:xfrm flipV="1">
            <a:off x="4283968" y="3142064"/>
            <a:ext cx="167826" cy="3539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512F9DE1-63AB-C242-8A91-35195E6A9762}"/>
              </a:ext>
            </a:extLst>
          </p:cNvPr>
          <p:cNvCxnSpPr/>
          <p:nvPr/>
        </p:nvCxnSpPr>
        <p:spPr bwMode="auto">
          <a:xfrm flipV="1">
            <a:off x="4451794" y="2961496"/>
            <a:ext cx="576076" cy="2034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xmlns="" id="{7C1BA9B2-376A-1B4A-A574-83F3F7F5EDAA}"/>
              </a:ext>
            </a:extLst>
          </p:cNvPr>
          <p:cNvCxnSpPr/>
          <p:nvPr/>
        </p:nvCxnSpPr>
        <p:spPr bwMode="auto">
          <a:xfrm flipV="1">
            <a:off x="5027870" y="2564904"/>
            <a:ext cx="324036" cy="3749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xmlns="" id="{7F4B7051-63F9-7C40-AE96-D1459E749748}"/>
              </a:ext>
            </a:extLst>
          </p:cNvPr>
          <p:cNvCxnSpPr>
            <a:cxnSpLocks/>
          </p:cNvCxnSpPr>
          <p:nvPr/>
        </p:nvCxnSpPr>
        <p:spPr bwMode="auto">
          <a:xfrm>
            <a:off x="3995936" y="3032956"/>
            <a:ext cx="0" cy="5243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E2FFFE01-EAD0-D74B-9183-E7A5E5BC173D}"/>
              </a:ext>
            </a:extLst>
          </p:cNvPr>
          <p:cNvCxnSpPr>
            <a:cxnSpLocks/>
          </p:cNvCxnSpPr>
          <p:nvPr/>
        </p:nvCxnSpPr>
        <p:spPr bwMode="auto">
          <a:xfrm>
            <a:off x="5027870" y="2240868"/>
            <a:ext cx="0" cy="6990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0110CF45-1340-484E-BA3D-A1EDFE41E07D}"/>
              </a:ext>
            </a:extLst>
          </p:cNvPr>
          <p:cNvSpPr txBox="1"/>
          <p:nvPr/>
        </p:nvSpPr>
        <p:spPr>
          <a:xfrm>
            <a:off x="1529656" y="791861"/>
            <a:ext cx="3174178" cy="1631216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Logical clock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Synchronization algorithm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Intend to maintain </a:t>
            </a: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u="sng" dirty="0"/>
              <a:t>a bounded Skew</a:t>
            </a:r>
            <a:endParaRPr lang="he-IL" sz="2000" b="1" u="sng" dirty="0"/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 sz="2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F257C908-497D-9340-A5FE-A22E861AAE36}"/>
              </a:ext>
            </a:extLst>
          </p:cNvPr>
          <p:cNvSpPr txBox="1"/>
          <p:nvPr/>
        </p:nvSpPr>
        <p:spPr>
          <a:xfrm>
            <a:off x="5103492" y="3756988"/>
            <a:ext cx="3421129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It can slow down logical clocks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A53259D4-46D1-A847-8DFA-B216766372C1}"/>
              </a:ext>
            </a:extLst>
          </p:cNvPr>
          <p:cNvSpPr txBox="1"/>
          <p:nvPr/>
        </p:nvSpPr>
        <p:spPr>
          <a:xfrm>
            <a:off x="5121393" y="4266473"/>
            <a:ext cx="3256020" cy="40011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(even slower than minimal H)</a:t>
            </a:r>
          </a:p>
        </p:txBody>
      </p:sp>
    </p:spTree>
    <p:extLst>
      <p:ext uri="{BB962C8B-B14F-4D97-AF65-F5344CB8AC3E}">
        <p14:creationId xmlns:p14="http://schemas.microsoft.com/office/powerpoint/2010/main" xmlns="" val="782150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MAX algorithm –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APOLOGY</a:t>
            </a: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BDB11EA9-9868-CA48-9656-AB0AF7DF97B7}"/>
              </a:ext>
            </a:extLst>
          </p:cNvPr>
          <p:cNvSpPr txBox="1"/>
          <p:nvPr/>
        </p:nvSpPr>
        <p:spPr>
          <a:xfrm>
            <a:off x="460375" y="4162628"/>
            <a:ext cx="2608406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– </a:t>
            </a:r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? 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8B54A683-4AAA-1D49-9B54-2E935F51D2EE}"/>
              </a:ext>
            </a:extLst>
          </p:cNvPr>
          <p:cNvSpPr txBox="1"/>
          <p:nvPr/>
        </p:nvSpPr>
        <p:spPr>
          <a:xfrm>
            <a:off x="448602" y="5959536"/>
            <a:ext cx="7620997" cy="95410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de-CH" kern="0" dirty="0">
                <a:latin typeface="Calibri" pitchFamily="34" charset="0"/>
              </a:rPr>
              <a:t>RECALL: </a:t>
            </a:r>
            <a:r>
              <a:rPr lang="de-CH" kern="0" dirty="0" err="1">
                <a:latin typeface="Calibri" pitchFamily="34" charset="0"/>
              </a:rPr>
              <a:t>the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difference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between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the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values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of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the</a:t>
            </a:r>
            <a:r>
              <a:rPr lang="de-CH" kern="0" dirty="0">
                <a:latin typeface="Calibri" pitchFamily="34" charset="0"/>
              </a:rPr>
              <a:t> </a:t>
            </a:r>
          </a:p>
          <a:p>
            <a:r>
              <a:rPr lang="de-CH" kern="0" dirty="0" err="1">
                <a:latin typeface="Calibri" pitchFamily="34" charset="0"/>
              </a:rPr>
              <a:t>hardware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clocks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of</a:t>
            </a:r>
            <a:r>
              <a:rPr lang="de-CH" kern="0" dirty="0">
                <a:latin typeface="Calibri" pitchFamily="34" charset="0"/>
              </a:rPr>
              <a:t> v </a:t>
            </a:r>
            <a:r>
              <a:rPr lang="de-CH" kern="0" dirty="0" err="1">
                <a:latin typeface="Calibri" pitchFamily="34" charset="0"/>
              </a:rPr>
              <a:t>and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w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may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increase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by</a:t>
            </a:r>
            <a:r>
              <a:rPr lang="de-CH" kern="0" dirty="0">
                <a:latin typeface="Calibri" pitchFamily="34" charset="0"/>
              </a:rPr>
              <a:t> 𝛥(𝟅-1)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FC50ABDB-5961-C241-BFC9-C6B628131964}"/>
              </a:ext>
            </a:extLst>
          </p:cNvPr>
          <p:cNvCxnSpPr/>
          <p:nvPr/>
        </p:nvCxnSpPr>
        <p:spPr bwMode="auto">
          <a:xfrm>
            <a:off x="1115616" y="1562656"/>
            <a:ext cx="0" cy="238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87EBB2B7-3197-A846-80DF-3C9B3453BBF6}"/>
              </a:ext>
            </a:extLst>
          </p:cNvPr>
          <p:cNvCxnSpPr/>
          <p:nvPr/>
        </p:nvCxnSpPr>
        <p:spPr bwMode="auto">
          <a:xfrm>
            <a:off x="2303748" y="1562656"/>
            <a:ext cx="0" cy="238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528023C-1DB2-EA45-BD30-54ADA778AA2C}"/>
              </a:ext>
            </a:extLst>
          </p:cNvPr>
          <p:cNvSpPr txBox="1"/>
          <p:nvPr/>
        </p:nvSpPr>
        <p:spPr>
          <a:xfrm>
            <a:off x="2679840" y="3219434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4</a:t>
            </a:r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9B0AAED9-BA6B-A447-A4D4-1BCF5D0E0630}"/>
              </a:ext>
            </a:extLst>
          </p:cNvPr>
          <p:cNvCxnSpPr>
            <a:cxnSpLocks/>
          </p:cNvCxnSpPr>
          <p:nvPr/>
        </p:nvCxnSpPr>
        <p:spPr bwMode="auto">
          <a:xfrm>
            <a:off x="1115616" y="1889769"/>
            <a:ext cx="1162491" cy="5403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374AA937-4D4B-9B40-ADFB-2125332CB666}"/>
              </a:ext>
            </a:extLst>
          </p:cNvPr>
          <p:cNvCxnSpPr/>
          <p:nvPr/>
        </p:nvCxnSpPr>
        <p:spPr bwMode="auto">
          <a:xfrm>
            <a:off x="1115616" y="3573016"/>
            <a:ext cx="11881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39FE01EA-4393-1243-B580-E6E24B40E9CA}"/>
              </a:ext>
            </a:extLst>
          </p:cNvPr>
          <p:cNvSpPr txBox="1"/>
          <p:nvPr/>
        </p:nvSpPr>
        <p:spPr>
          <a:xfrm>
            <a:off x="2647540" y="2185700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2</a:t>
            </a:r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2930E39A-7ADE-8742-A3A7-AD3F49D34AB3}"/>
              </a:ext>
            </a:extLst>
          </p:cNvPr>
          <p:cNvSpPr txBox="1"/>
          <p:nvPr/>
        </p:nvSpPr>
        <p:spPr>
          <a:xfrm>
            <a:off x="603622" y="2761764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3</a:t>
            </a:r>
            <a:endParaRPr lang="en-US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2E95BB7A-F5BE-8243-8759-ABB23CF75B89}"/>
              </a:ext>
            </a:extLst>
          </p:cNvPr>
          <p:cNvSpPr txBox="1"/>
          <p:nvPr/>
        </p:nvSpPr>
        <p:spPr>
          <a:xfrm>
            <a:off x="584137" y="1518949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1</a:t>
            </a:r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FB17D9D1-06CD-1B40-B4B9-62DCD10E469E}"/>
              </a:ext>
            </a:extLst>
          </p:cNvPr>
          <p:cNvGrpSpPr/>
          <p:nvPr/>
        </p:nvGrpSpPr>
        <p:grpSpPr>
          <a:xfrm>
            <a:off x="3491879" y="1232756"/>
            <a:ext cx="5048242" cy="1690062"/>
            <a:chOff x="3491879" y="1232756"/>
            <a:chExt cx="5048242" cy="1690062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xmlns="" id="{8C4614B4-D131-4C4B-9FD6-77430C732648}"/>
                </a:ext>
              </a:extLst>
            </p:cNvPr>
            <p:cNvGrpSpPr/>
            <p:nvPr/>
          </p:nvGrpSpPr>
          <p:grpSpPr>
            <a:xfrm>
              <a:off x="3491879" y="1232756"/>
              <a:ext cx="5048242" cy="1690062"/>
              <a:chOff x="1431970" y="3985486"/>
              <a:chExt cx="5048242" cy="1690062"/>
            </a:xfrm>
          </p:grpSpPr>
          <p:sp>
            <p:nvSpPr>
              <p:cNvPr id="80" name="Rectangle 3">
                <a:extLst>
                  <a:ext uri="{FF2B5EF4-FFF2-40B4-BE49-F238E27FC236}">
                    <a16:creationId xmlns:a16="http://schemas.microsoft.com/office/drawing/2014/main" xmlns="" id="{0C871BD5-35A5-FA4F-A1ED-C86BA1BA709D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6174308" y="4247096"/>
                <a:ext cx="305904" cy="514052"/>
              </a:xfrm>
              <a:prstGeom prst="rect">
                <a:avLst/>
              </a:prstGeom>
            </p:spPr>
            <p:txBody>
              <a:bodyPr/>
              <a:lstStyle/>
              <a:p>
                <a:pPr marL="514350" lvl="0" indent="-514350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r>
                  <a:rPr lang="en-US" sz="2400" kern="0" dirty="0">
                    <a:latin typeface="Calibri" pitchFamily="34" charset="0"/>
                  </a:rPr>
                  <a:t> </a:t>
                </a:r>
              </a:p>
            </p:txBody>
          </p:sp>
          <p:sp>
            <p:nvSpPr>
              <p:cNvPr id="81" name="Donut 80">
                <a:extLst>
                  <a:ext uri="{FF2B5EF4-FFF2-40B4-BE49-F238E27FC236}">
                    <a16:creationId xmlns:a16="http://schemas.microsoft.com/office/drawing/2014/main" xmlns="" id="{9503E3D2-CC2B-254F-A033-8F7DB3EABF20}"/>
                  </a:ext>
                </a:extLst>
              </p:cNvPr>
              <p:cNvSpPr/>
              <p:nvPr/>
            </p:nvSpPr>
            <p:spPr bwMode="auto">
              <a:xfrm>
                <a:off x="5412860" y="4761148"/>
                <a:ext cx="914400" cy="914400"/>
              </a:xfrm>
              <a:prstGeom prst="donu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82" name="Donut 81">
                <a:extLst>
                  <a:ext uri="{FF2B5EF4-FFF2-40B4-BE49-F238E27FC236}">
                    <a16:creationId xmlns:a16="http://schemas.microsoft.com/office/drawing/2014/main" xmlns="" id="{3F3B1CDE-EBC3-054C-8C10-D4B1E2BF61C6}"/>
                  </a:ext>
                </a:extLst>
              </p:cNvPr>
              <p:cNvSpPr/>
              <p:nvPr/>
            </p:nvSpPr>
            <p:spPr bwMode="auto">
              <a:xfrm>
                <a:off x="1431970" y="4761148"/>
                <a:ext cx="914400" cy="914400"/>
              </a:xfrm>
              <a:prstGeom prst="donu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83" name="Donut 82">
                <a:extLst>
                  <a:ext uri="{FF2B5EF4-FFF2-40B4-BE49-F238E27FC236}">
                    <a16:creationId xmlns:a16="http://schemas.microsoft.com/office/drawing/2014/main" xmlns="" id="{F905F669-1261-EA48-91B1-02BE58D7672C}"/>
                  </a:ext>
                </a:extLst>
              </p:cNvPr>
              <p:cNvSpPr/>
              <p:nvPr/>
            </p:nvSpPr>
            <p:spPr bwMode="auto">
              <a:xfrm>
                <a:off x="3335970" y="4761148"/>
                <a:ext cx="914400" cy="914400"/>
              </a:xfrm>
              <a:prstGeom prst="donu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xmlns="" id="{9918F722-1888-174A-82CB-CB4794804A58}"/>
                  </a:ext>
                </a:extLst>
              </p:cNvPr>
              <p:cNvSpPr txBox="1"/>
              <p:nvPr/>
            </p:nvSpPr>
            <p:spPr>
              <a:xfrm>
                <a:off x="1717488" y="4956738"/>
                <a:ext cx="343364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xmlns="" id="{6122C6AF-9299-5745-A205-8C01BEC418F8}"/>
                  </a:ext>
                </a:extLst>
              </p:cNvPr>
              <p:cNvSpPr txBox="1"/>
              <p:nvPr/>
            </p:nvSpPr>
            <p:spPr>
              <a:xfrm>
                <a:off x="3611069" y="4971074"/>
                <a:ext cx="364202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xmlns="" id="{3945FD5D-C6CF-CE41-BB44-95614DD6D8AD}"/>
                  </a:ext>
                </a:extLst>
              </p:cNvPr>
              <p:cNvSpPr txBox="1"/>
              <p:nvPr/>
            </p:nvSpPr>
            <p:spPr>
              <a:xfrm>
                <a:off x="5698378" y="4971074"/>
                <a:ext cx="343364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xmlns="" id="{75FA16E0-6043-784D-9A17-12075675661A}"/>
                  </a:ext>
                </a:extLst>
              </p:cNvPr>
              <p:cNvSpPr txBox="1"/>
              <p:nvPr/>
            </p:nvSpPr>
            <p:spPr>
              <a:xfrm>
                <a:off x="5600844" y="3989859"/>
                <a:ext cx="537327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L</a:t>
                </a:r>
                <a:r>
                  <a:rPr lang="en-US" sz="2000" dirty="0"/>
                  <a:t>c</a:t>
                </a:r>
                <a:endParaRPr lang="en-US" dirty="0"/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xmlns="" id="{0ADEA2EC-EA75-DA47-8FD9-5D185EAC73F3}"/>
                  </a:ext>
                </a:extLst>
              </p:cNvPr>
              <p:cNvSpPr txBox="1"/>
              <p:nvPr/>
            </p:nvSpPr>
            <p:spPr>
              <a:xfrm>
                <a:off x="3524506" y="3985486"/>
                <a:ext cx="551754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err="1"/>
                  <a:t>L</a:t>
                </a:r>
                <a:r>
                  <a:rPr lang="en-US" sz="2000" dirty="0" err="1"/>
                  <a:t>b</a:t>
                </a:r>
                <a:endParaRPr lang="en-US" dirty="0"/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xmlns="" id="{13B339B7-FD44-434E-A24E-5E5F023D4C5A}"/>
                  </a:ext>
                </a:extLst>
              </p:cNvPr>
              <p:cNvSpPr txBox="1"/>
              <p:nvPr/>
            </p:nvSpPr>
            <p:spPr>
              <a:xfrm>
                <a:off x="1668463" y="3985486"/>
                <a:ext cx="537327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L</a:t>
                </a:r>
                <a:r>
                  <a:rPr lang="en-US" sz="2000" dirty="0"/>
                  <a:t>a</a:t>
                </a:r>
                <a:endParaRPr lang="en-US" dirty="0"/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xmlns="" id="{FC0AD820-2879-8845-AE4A-4F992E9F9DE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448579" y="5149076"/>
                <a:ext cx="774763" cy="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xmlns="" id="{F69530A7-238A-0848-82B2-7EE1D5A73C8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4530570" y="5218348"/>
                <a:ext cx="774763" cy="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EAD6025E-6463-BE42-AED9-4A2F761A6420}"/>
                </a:ext>
              </a:extLst>
            </p:cNvPr>
            <p:cNvSpPr txBox="1"/>
            <p:nvPr/>
          </p:nvSpPr>
          <p:spPr>
            <a:xfrm>
              <a:off x="4725531" y="1906850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1CEDC47C-D5DC-AE4F-8319-EC4763B9D2B3}"/>
                </a:ext>
              </a:extLst>
            </p:cNvPr>
            <p:cNvSpPr txBox="1"/>
            <p:nvPr/>
          </p:nvSpPr>
          <p:spPr>
            <a:xfrm>
              <a:off x="6796628" y="1906850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</p:grp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33E6EE77-4E2F-814C-AC33-AE5D9EA6C08D}"/>
              </a:ext>
            </a:extLst>
          </p:cNvPr>
          <p:cNvSpPr txBox="1"/>
          <p:nvPr/>
        </p:nvSpPr>
        <p:spPr>
          <a:xfrm>
            <a:off x="973263" y="3175358"/>
            <a:ext cx="574196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de-CH" kern="0" dirty="0">
                <a:latin typeface="Calibri" pitchFamily="34" charset="0"/>
              </a:rPr>
              <a:t>𝜗</a:t>
            </a:r>
            <a:r>
              <a:rPr lang="en-US" dirty="0"/>
              <a:t>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FF6C452E-63CC-2B4C-A74B-410DBF5A9E47}"/>
              </a:ext>
            </a:extLst>
          </p:cNvPr>
          <p:cNvCxnSpPr>
            <a:cxnSpLocks/>
          </p:cNvCxnSpPr>
          <p:nvPr/>
        </p:nvCxnSpPr>
        <p:spPr bwMode="auto">
          <a:xfrm>
            <a:off x="1090125" y="3150055"/>
            <a:ext cx="1205738" cy="4811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63B16CCD-7EE0-5C47-8C4A-AF852539B55A}"/>
              </a:ext>
            </a:extLst>
          </p:cNvPr>
          <p:cNvSpPr txBox="1"/>
          <p:nvPr/>
        </p:nvSpPr>
        <p:spPr>
          <a:xfrm>
            <a:off x="3671900" y="3085800"/>
            <a:ext cx="447430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= </a:t>
            </a:r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2</a:t>
            </a:r>
            <a:r>
              <a:rPr lang="en-US" dirty="0"/>
              <a:t>) + L= 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1</a:t>
            </a:r>
            <a:r>
              <a:rPr lang="en-US" dirty="0"/>
              <a:t>)</a:t>
            </a:r>
            <a:r>
              <a:rPr lang="he-IL" dirty="0"/>
              <a:t> </a:t>
            </a:r>
            <a:r>
              <a:rPr lang="en-US" dirty="0"/>
              <a:t>+</a:t>
            </a:r>
            <a:r>
              <a:rPr lang="he-IL" dirty="0"/>
              <a:t> </a:t>
            </a:r>
            <a:r>
              <a:rPr lang="en-US" dirty="0"/>
              <a:t>L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0FFC8EAE-344F-5B47-B3CA-FE68E69FA75C}"/>
              </a:ext>
            </a:extLst>
          </p:cNvPr>
          <p:cNvCxnSpPr>
            <a:cxnSpLocks/>
          </p:cNvCxnSpPr>
          <p:nvPr/>
        </p:nvCxnSpPr>
        <p:spPr bwMode="auto">
          <a:xfrm flipH="1">
            <a:off x="2303748" y="3573016"/>
            <a:ext cx="3760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0129FBB0-F9A4-3A49-9F6A-33D5666F3CBE}"/>
              </a:ext>
            </a:extLst>
          </p:cNvPr>
          <p:cNvSpPr txBox="1"/>
          <p:nvPr/>
        </p:nvSpPr>
        <p:spPr>
          <a:xfrm>
            <a:off x="3634234" y="3877888"/>
            <a:ext cx="3491661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= 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1</a:t>
            </a:r>
            <a:r>
              <a:rPr lang="en-US" dirty="0"/>
              <a:t>) + L’+</a:t>
            </a:r>
            <a:r>
              <a:rPr lang="de-CH" kern="0" dirty="0">
                <a:latin typeface="Calibri" pitchFamily="34" charset="0"/>
              </a:rPr>
              <a:t> 𝜗d</a:t>
            </a:r>
            <a:endParaRPr lang="en-US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87642DFA-173E-F247-9471-FFE662385DD6}"/>
              </a:ext>
            </a:extLst>
          </p:cNvPr>
          <p:cNvSpPr txBox="1"/>
          <p:nvPr/>
        </p:nvSpPr>
        <p:spPr>
          <a:xfrm>
            <a:off x="3635896" y="5354952"/>
            <a:ext cx="4171463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- </a:t>
            </a:r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≤ T</a:t>
            </a:r>
            <a:r>
              <a:rPr lang="de-CH" kern="0" dirty="0">
                <a:latin typeface="Calibri" pitchFamily="34" charset="0"/>
              </a:rPr>
              <a:t>(𝟅-1) </a:t>
            </a:r>
            <a:r>
              <a:rPr lang="en-US" dirty="0"/>
              <a:t>+</a:t>
            </a:r>
            <a:r>
              <a:rPr lang="de-CH" kern="0" dirty="0">
                <a:latin typeface="Calibri" pitchFamily="34" charset="0"/>
              </a:rPr>
              <a:t> 𝜗d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DB09B641-4726-6F4F-8459-7EEBAD167A7C}"/>
              </a:ext>
            </a:extLst>
          </p:cNvPr>
          <p:cNvSpPr txBox="1"/>
          <p:nvPr/>
        </p:nvSpPr>
        <p:spPr>
          <a:xfrm>
            <a:off x="246463" y="2181684"/>
            <a:ext cx="40427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xmlns="" id="{4972C076-7173-1E4B-BABE-94726919DBBB}"/>
              </a:ext>
            </a:extLst>
          </p:cNvPr>
          <p:cNvSpPr txBox="1"/>
          <p:nvPr/>
        </p:nvSpPr>
        <p:spPr>
          <a:xfrm>
            <a:off x="1968400" y="2689756"/>
            <a:ext cx="33534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kern="0" dirty="0">
                <a:latin typeface="Calibri" pitchFamily="34" charset="0"/>
              </a:rPr>
              <a:t>L</a:t>
            </a:r>
            <a:endParaRPr lang="en-US" dirty="0"/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xmlns="" id="{18171BEA-B9DB-074F-BAEC-F23507754201}"/>
              </a:ext>
            </a:extLst>
          </p:cNvPr>
          <p:cNvCxnSpPr>
            <a:cxnSpLocks/>
          </p:cNvCxnSpPr>
          <p:nvPr/>
        </p:nvCxnSpPr>
        <p:spPr bwMode="auto">
          <a:xfrm flipH="1">
            <a:off x="2303748" y="2492896"/>
            <a:ext cx="3760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543B24CD-EBD8-AB46-8AE7-C5CF2DEBDF9F}"/>
              </a:ext>
            </a:extLst>
          </p:cNvPr>
          <p:cNvSpPr txBox="1"/>
          <p:nvPr/>
        </p:nvSpPr>
        <p:spPr>
          <a:xfrm>
            <a:off x="3635896" y="4653136"/>
            <a:ext cx="3849131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- </a:t>
            </a:r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≤ L’</a:t>
            </a:r>
            <a:r>
              <a:rPr lang="he-IL" dirty="0"/>
              <a:t>-</a:t>
            </a:r>
            <a:r>
              <a:rPr lang="en-US" dirty="0"/>
              <a:t> L+</a:t>
            </a:r>
            <a:r>
              <a:rPr lang="de-CH" kern="0" dirty="0">
                <a:latin typeface="Calibri" pitchFamily="34" charset="0"/>
              </a:rPr>
              <a:t> 𝜗d</a:t>
            </a:r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237AF63A-DA45-5F46-B0F3-5603FE94EFD9}"/>
              </a:ext>
            </a:extLst>
          </p:cNvPr>
          <p:cNvSpPr txBox="1"/>
          <p:nvPr/>
        </p:nvSpPr>
        <p:spPr>
          <a:xfrm>
            <a:off x="899592" y="997568"/>
            <a:ext cx="518091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7804DA15-48DA-C546-82AC-5AC5AF89AFD2}"/>
              </a:ext>
            </a:extLst>
          </p:cNvPr>
          <p:cNvSpPr txBox="1"/>
          <p:nvPr/>
        </p:nvSpPr>
        <p:spPr>
          <a:xfrm>
            <a:off x="2036817" y="997568"/>
            <a:ext cx="53251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L</a:t>
            </a:r>
            <a:r>
              <a:rPr lang="en-US" sz="2000" dirty="0" err="1"/>
              <a:t>b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F37AA2CC-F01C-F948-8CF4-A6A37F7FB66E}"/>
              </a:ext>
            </a:extLst>
          </p:cNvPr>
          <p:cNvSpPr txBox="1"/>
          <p:nvPr/>
        </p:nvSpPr>
        <p:spPr>
          <a:xfrm>
            <a:off x="994296" y="2251601"/>
            <a:ext cx="491545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L’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C4D97CC-33CF-7740-8FCC-173DB2E1CF39}"/>
                  </a:ext>
                </a:extLst>
              </p14:cNvPr>
              <p14:cNvContentPartPr/>
              <p14:nvPr/>
            </p14:nvContentPartPr>
            <p14:xfrm>
              <a:off x="5868185" y="4531909"/>
              <a:ext cx="1035360" cy="8269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DC4D97CC-33CF-7740-8FCC-173DB2E1CF39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5859545" y="4523269"/>
                <a:ext cx="1053000" cy="84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2A5E371-78BA-B34B-9617-A7EB2B775F34}"/>
                  </a:ext>
                </a:extLst>
              </p14:cNvPr>
              <p14:cNvContentPartPr/>
              <p14:nvPr/>
            </p14:nvContentPartPr>
            <p14:xfrm>
              <a:off x="6655505" y="6122749"/>
              <a:ext cx="1737360" cy="10216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02A5E371-78BA-B34B-9617-A7EB2B775F34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6646865" y="6114109"/>
                <a:ext cx="1755000" cy="103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7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A08F792-5E17-AE4A-8B68-DCCC9DC207A5}"/>
                  </a:ext>
                </a:extLst>
              </p14:cNvPr>
              <p14:cNvContentPartPr/>
              <p14:nvPr/>
            </p14:nvContentPartPr>
            <p14:xfrm>
              <a:off x="-544495" y="2042869"/>
              <a:ext cx="360" cy="3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FA08F792-5E17-AE4A-8B68-DCCC9DC207A5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-553495" y="203386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9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B841A70-D959-0148-A35E-2FCCDCB66A2B}"/>
                  </a:ext>
                </a:extLst>
              </p14:cNvPr>
              <p14:cNvContentPartPr/>
              <p14:nvPr/>
            </p14:nvContentPartPr>
            <p14:xfrm>
              <a:off x="887225" y="2106229"/>
              <a:ext cx="738000" cy="7977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FB841A70-D959-0148-A35E-2FCCDCB66A2B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878225" y="2097229"/>
                <a:ext cx="755640" cy="815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xmlns="" val="298509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MAX algorithm – maximum clock diff</a:t>
            </a: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BDB11EA9-9868-CA48-9656-AB0AF7DF97B7}"/>
              </a:ext>
            </a:extLst>
          </p:cNvPr>
          <p:cNvSpPr txBox="1"/>
          <p:nvPr/>
        </p:nvSpPr>
        <p:spPr>
          <a:xfrm>
            <a:off x="460375" y="4162628"/>
            <a:ext cx="2608406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– </a:t>
            </a:r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? 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FC50ABDB-5961-C241-BFC9-C6B628131964}"/>
              </a:ext>
            </a:extLst>
          </p:cNvPr>
          <p:cNvCxnSpPr/>
          <p:nvPr/>
        </p:nvCxnSpPr>
        <p:spPr bwMode="auto">
          <a:xfrm>
            <a:off x="1115616" y="1562656"/>
            <a:ext cx="0" cy="238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87EBB2B7-3197-A846-80DF-3C9B3453BBF6}"/>
              </a:ext>
            </a:extLst>
          </p:cNvPr>
          <p:cNvCxnSpPr/>
          <p:nvPr/>
        </p:nvCxnSpPr>
        <p:spPr bwMode="auto">
          <a:xfrm>
            <a:off x="2303748" y="1562656"/>
            <a:ext cx="0" cy="238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528023C-1DB2-EA45-BD30-54ADA778AA2C}"/>
              </a:ext>
            </a:extLst>
          </p:cNvPr>
          <p:cNvSpPr txBox="1"/>
          <p:nvPr/>
        </p:nvSpPr>
        <p:spPr>
          <a:xfrm>
            <a:off x="2679840" y="3219434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4</a:t>
            </a:r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9B0AAED9-BA6B-A447-A4D4-1BCF5D0E0630}"/>
              </a:ext>
            </a:extLst>
          </p:cNvPr>
          <p:cNvCxnSpPr>
            <a:cxnSpLocks/>
          </p:cNvCxnSpPr>
          <p:nvPr/>
        </p:nvCxnSpPr>
        <p:spPr bwMode="auto">
          <a:xfrm>
            <a:off x="1115616" y="1889769"/>
            <a:ext cx="1162491" cy="5403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374AA937-4D4B-9B40-ADFB-2125332CB666}"/>
              </a:ext>
            </a:extLst>
          </p:cNvPr>
          <p:cNvCxnSpPr/>
          <p:nvPr/>
        </p:nvCxnSpPr>
        <p:spPr bwMode="auto">
          <a:xfrm>
            <a:off x="1115616" y="3573016"/>
            <a:ext cx="11881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39FE01EA-4393-1243-B580-E6E24B40E9CA}"/>
              </a:ext>
            </a:extLst>
          </p:cNvPr>
          <p:cNvSpPr txBox="1"/>
          <p:nvPr/>
        </p:nvSpPr>
        <p:spPr>
          <a:xfrm>
            <a:off x="2647540" y="2185700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2</a:t>
            </a:r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2930E39A-7ADE-8742-A3A7-AD3F49D34AB3}"/>
              </a:ext>
            </a:extLst>
          </p:cNvPr>
          <p:cNvSpPr txBox="1"/>
          <p:nvPr/>
        </p:nvSpPr>
        <p:spPr>
          <a:xfrm>
            <a:off x="603622" y="2761764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3</a:t>
            </a:r>
            <a:endParaRPr lang="en-US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2E95BB7A-F5BE-8243-8759-ABB23CF75B89}"/>
              </a:ext>
            </a:extLst>
          </p:cNvPr>
          <p:cNvSpPr txBox="1"/>
          <p:nvPr/>
        </p:nvSpPr>
        <p:spPr>
          <a:xfrm>
            <a:off x="584137" y="1518949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1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31D08349-7C0B-2B4F-8B92-55A3C21211AE}"/>
              </a:ext>
            </a:extLst>
          </p:cNvPr>
          <p:cNvSpPr txBox="1"/>
          <p:nvPr/>
        </p:nvSpPr>
        <p:spPr>
          <a:xfrm>
            <a:off x="899592" y="997568"/>
            <a:ext cx="518091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FB17D9D1-06CD-1B40-B4B9-62DCD10E469E}"/>
              </a:ext>
            </a:extLst>
          </p:cNvPr>
          <p:cNvGrpSpPr/>
          <p:nvPr/>
        </p:nvGrpSpPr>
        <p:grpSpPr>
          <a:xfrm>
            <a:off x="3491879" y="1232756"/>
            <a:ext cx="5048242" cy="1690062"/>
            <a:chOff x="3491879" y="1232756"/>
            <a:chExt cx="5048242" cy="1690062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xmlns="" id="{8C4614B4-D131-4C4B-9FD6-77430C732648}"/>
                </a:ext>
              </a:extLst>
            </p:cNvPr>
            <p:cNvGrpSpPr/>
            <p:nvPr/>
          </p:nvGrpSpPr>
          <p:grpSpPr>
            <a:xfrm>
              <a:off x="3491879" y="1232756"/>
              <a:ext cx="5048242" cy="1690062"/>
              <a:chOff x="1431970" y="3985486"/>
              <a:chExt cx="5048242" cy="1690062"/>
            </a:xfrm>
          </p:grpSpPr>
          <p:sp>
            <p:nvSpPr>
              <p:cNvPr id="80" name="Rectangle 3">
                <a:extLst>
                  <a:ext uri="{FF2B5EF4-FFF2-40B4-BE49-F238E27FC236}">
                    <a16:creationId xmlns:a16="http://schemas.microsoft.com/office/drawing/2014/main" xmlns="" id="{0C871BD5-35A5-FA4F-A1ED-C86BA1BA709D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6174308" y="4247096"/>
                <a:ext cx="305904" cy="514052"/>
              </a:xfrm>
              <a:prstGeom prst="rect">
                <a:avLst/>
              </a:prstGeom>
            </p:spPr>
            <p:txBody>
              <a:bodyPr/>
              <a:lstStyle/>
              <a:p>
                <a:pPr marL="514350" lvl="0" indent="-514350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r>
                  <a:rPr lang="en-US" sz="2400" kern="0" dirty="0">
                    <a:latin typeface="Calibri" pitchFamily="34" charset="0"/>
                  </a:rPr>
                  <a:t> </a:t>
                </a:r>
              </a:p>
            </p:txBody>
          </p:sp>
          <p:sp>
            <p:nvSpPr>
              <p:cNvPr id="81" name="Donut 80">
                <a:extLst>
                  <a:ext uri="{FF2B5EF4-FFF2-40B4-BE49-F238E27FC236}">
                    <a16:creationId xmlns:a16="http://schemas.microsoft.com/office/drawing/2014/main" xmlns="" id="{9503E3D2-CC2B-254F-A033-8F7DB3EABF20}"/>
                  </a:ext>
                </a:extLst>
              </p:cNvPr>
              <p:cNvSpPr/>
              <p:nvPr/>
            </p:nvSpPr>
            <p:spPr bwMode="auto">
              <a:xfrm>
                <a:off x="5412860" y="4761148"/>
                <a:ext cx="914400" cy="914400"/>
              </a:xfrm>
              <a:prstGeom prst="donu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82" name="Donut 81">
                <a:extLst>
                  <a:ext uri="{FF2B5EF4-FFF2-40B4-BE49-F238E27FC236}">
                    <a16:creationId xmlns:a16="http://schemas.microsoft.com/office/drawing/2014/main" xmlns="" id="{3F3B1CDE-EBC3-054C-8C10-D4B1E2BF61C6}"/>
                  </a:ext>
                </a:extLst>
              </p:cNvPr>
              <p:cNvSpPr/>
              <p:nvPr/>
            </p:nvSpPr>
            <p:spPr bwMode="auto">
              <a:xfrm>
                <a:off x="1431970" y="4761148"/>
                <a:ext cx="914400" cy="914400"/>
              </a:xfrm>
              <a:prstGeom prst="donu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83" name="Donut 82">
                <a:extLst>
                  <a:ext uri="{FF2B5EF4-FFF2-40B4-BE49-F238E27FC236}">
                    <a16:creationId xmlns:a16="http://schemas.microsoft.com/office/drawing/2014/main" xmlns="" id="{F905F669-1261-EA48-91B1-02BE58D7672C}"/>
                  </a:ext>
                </a:extLst>
              </p:cNvPr>
              <p:cNvSpPr/>
              <p:nvPr/>
            </p:nvSpPr>
            <p:spPr bwMode="auto">
              <a:xfrm>
                <a:off x="3335970" y="4761148"/>
                <a:ext cx="914400" cy="914400"/>
              </a:xfrm>
              <a:prstGeom prst="donu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xmlns="" id="{9918F722-1888-174A-82CB-CB4794804A58}"/>
                  </a:ext>
                </a:extLst>
              </p:cNvPr>
              <p:cNvSpPr txBox="1"/>
              <p:nvPr/>
            </p:nvSpPr>
            <p:spPr>
              <a:xfrm>
                <a:off x="1717488" y="4956738"/>
                <a:ext cx="343364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xmlns="" id="{6122C6AF-9299-5745-A205-8C01BEC418F8}"/>
                  </a:ext>
                </a:extLst>
              </p:cNvPr>
              <p:cNvSpPr txBox="1"/>
              <p:nvPr/>
            </p:nvSpPr>
            <p:spPr>
              <a:xfrm>
                <a:off x="3611069" y="4971074"/>
                <a:ext cx="364202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xmlns="" id="{3945FD5D-C6CF-CE41-BB44-95614DD6D8AD}"/>
                  </a:ext>
                </a:extLst>
              </p:cNvPr>
              <p:cNvSpPr txBox="1"/>
              <p:nvPr/>
            </p:nvSpPr>
            <p:spPr>
              <a:xfrm>
                <a:off x="5698378" y="4971074"/>
                <a:ext cx="343364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xmlns="" id="{75FA16E0-6043-784D-9A17-12075675661A}"/>
                  </a:ext>
                </a:extLst>
              </p:cNvPr>
              <p:cNvSpPr txBox="1"/>
              <p:nvPr/>
            </p:nvSpPr>
            <p:spPr>
              <a:xfrm>
                <a:off x="5600844" y="3989859"/>
                <a:ext cx="537327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L</a:t>
                </a:r>
                <a:r>
                  <a:rPr lang="en-US" sz="2000" dirty="0"/>
                  <a:t>c</a:t>
                </a:r>
                <a:endParaRPr lang="en-US" dirty="0"/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xmlns="" id="{0ADEA2EC-EA75-DA47-8FD9-5D185EAC73F3}"/>
                  </a:ext>
                </a:extLst>
              </p:cNvPr>
              <p:cNvSpPr txBox="1"/>
              <p:nvPr/>
            </p:nvSpPr>
            <p:spPr>
              <a:xfrm>
                <a:off x="3524506" y="3985486"/>
                <a:ext cx="551754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err="1"/>
                  <a:t>L</a:t>
                </a:r>
                <a:r>
                  <a:rPr lang="en-US" sz="2000" dirty="0" err="1"/>
                  <a:t>b</a:t>
                </a:r>
                <a:endParaRPr lang="en-US" dirty="0"/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xmlns="" id="{13B339B7-FD44-434E-A24E-5E5F023D4C5A}"/>
                  </a:ext>
                </a:extLst>
              </p:cNvPr>
              <p:cNvSpPr txBox="1"/>
              <p:nvPr/>
            </p:nvSpPr>
            <p:spPr>
              <a:xfrm>
                <a:off x="1668463" y="3985486"/>
                <a:ext cx="537327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L</a:t>
                </a:r>
                <a:r>
                  <a:rPr lang="en-US" sz="2000" dirty="0"/>
                  <a:t>a</a:t>
                </a:r>
                <a:endParaRPr lang="en-US" dirty="0"/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xmlns="" id="{FC0AD820-2879-8845-AE4A-4F992E9F9DE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448579" y="5149076"/>
                <a:ext cx="774763" cy="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xmlns="" id="{F69530A7-238A-0848-82B2-7EE1D5A73C8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4530570" y="5218348"/>
                <a:ext cx="774763" cy="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EAD6025E-6463-BE42-AED9-4A2F761A6420}"/>
                </a:ext>
              </a:extLst>
            </p:cNvPr>
            <p:cNvSpPr txBox="1"/>
            <p:nvPr/>
          </p:nvSpPr>
          <p:spPr>
            <a:xfrm>
              <a:off x="4725531" y="1906850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1CEDC47C-D5DC-AE4F-8319-EC4763B9D2B3}"/>
                </a:ext>
              </a:extLst>
            </p:cNvPr>
            <p:cNvSpPr txBox="1"/>
            <p:nvPr/>
          </p:nvSpPr>
          <p:spPr>
            <a:xfrm>
              <a:off x="6796628" y="1906850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CBE9A758-370D-EE41-9267-D2F8640F8DDC}"/>
              </a:ext>
            </a:extLst>
          </p:cNvPr>
          <p:cNvSpPr txBox="1"/>
          <p:nvPr/>
        </p:nvSpPr>
        <p:spPr>
          <a:xfrm>
            <a:off x="2051720" y="980728"/>
            <a:ext cx="53251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L</a:t>
            </a:r>
            <a:r>
              <a:rPr lang="en-US" sz="2000" dirty="0" err="1"/>
              <a:t>b</a:t>
            </a:r>
            <a:endParaRPr lang="en-US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33E6EE77-4E2F-814C-AC33-AE5D9EA6C08D}"/>
              </a:ext>
            </a:extLst>
          </p:cNvPr>
          <p:cNvSpPr txBox="1"/>
          <p:nvPr/>
        </p:nvSpPr>
        <p:spPr>
          <a:xfrm>
            <a:off x="1007604" y="3175358"/>
            <a:ext cx="574196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de-CH" kern="0" dirty="0">
                <a:latin typeface="Calibri" pitchFamily="34" charset="0"/>
              </a:rPr>
              <a:t>𝜗</a:t>
            </a:r>
            <a:r>
              <a:rPr lang="en-US" dirty="0"/>
              <a:t>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FF6C452E-63CC-2B4C-A74B-410DBF5A9E47}"/>
              </a:ext>
            </a:extLst>
          </p:cNvPr>
          <p:cNvCxnSpPr>
            <a:cxnSpLocks/>
          </p:cNvCxnSpPr>
          <p:nvPr/>
        </p:nvCxnSpPr>
        <p:spPr bwMode="auto">
          <a:xfrm>
            <a:off x="1090125" y="3150055"/>
            <a:ext cx="1205738" cy="4811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63B16CCD-7EE0-5C47-8C4A-AF852539B55A}"/>
              </a:ext>
            </a:extLst>
          </p:cNvPr>
          <p:cNvSpPr txBox="1"/>
          <p:nvPr/>
        </p:nvSpPr>
        <p:spPr>
          <a:xfrm>
            <a:off x="3671900" y="3085800"/>
            <a:ext cx="4474302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= </a:t>
            </a:r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2</a:t>
            </a:r>
            <a:r>
              <a:rPr lang="en-US" dirty="0"/>
              <a:t>) + L= 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1</a:t>
            </a:r>
            <a:r>
              <a:rPr lang="en-US" dirty="0"/>
              <a:t>)</a:t>
            </a:r>
            <a:r>
              <a:rPr lang="he-IL" dirty="0"/>
              <a:t> </a:t>
            </a:r>
            <a:r>
              <a:rPr lang="en-US" dirty="0"/>
              <a:t>+</a:t>
            </a:r>
            <a:r>
              <a:rPr lang="he-IL" dirty="0"/>
              <a:t> </a:t>
            </a:r>
            <a:r>
              <a:rPr lang="en-US" dirty="0"/>
              <a:t>L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0FFC8EAE-344F-5B47-B3CA-FE68E69FA75C}"/>
              </a:ext>
            </a:extLst>
          </p:cNvPr>
          <p:cNvCxnSpPr>
            <a:cxnSpLocks/>
          </p:cNvCxnSpPr>
          <p:nvPr/>
        </p:nvCxnSpPr>
        <p:spPr bwMode="auto">
          <a:xfrm flipH="1">
            <a:off x="2303748" y="3573016"/>
            <a:ext cx="3760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0129FBB0-F9A4-3A49-9F6A-33D5666F3CBE}"/>
              </a:ext>
            </a:extLst>
          </p:cNvPr>
          <p:cNvSpPr txBox="1"/>
          <p:nvPr/>
        </p:nvSpPr>
        <p:spPr>
          <a:xfrm>
            <a:off x="3634234" y="3877888"/>
            <a:ext cx="3578095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= 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1</a:t>
            </a:r>
            <a:r>
              <a:rPr lang="en-US" dirty="0"/>
              <a:t>) + L’ +</a:t>
            </a:r>
            <a:r>
              <a:rPr lang="de-CH" kern="0" dirty="0">
                <a:latin typeface="Calibri" pitchFamily="34" charset="0"/>
              </a:rPr>
              <a:t> 𝜗d</a:t>
            </a:r>
            <a:endParaRPr lang="en-US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87642DFA-173E-F247-9471-FFE662385DD6}"/>
              </a:ext>
            </a:extLst>
          </p:cNvPr>
          <p:cNvSpPr txBox="1"/>
          <p:nvPr/>
        </p:nvSpPr>
        <p:spPr>
          <a:xfrm>
            <a:off x="3635896" y="5354952"/>
            <a:ext cx="4171463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- </a:t>
            </a:r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≤ T</a:t>
            </a:r>
            <a:r>
              <a:rPr lang="de-CH" kern="0" dirty="0">
                <a:latin typeface="Calibri" pitchFamily="34" charset="0"/>
              </a:rPr>
              <a:t>(𝟅-1) </a:t>
            </a:r>
            <a:r>
              <a:rPr lang="en-US" dirty="0"/>
              <a:t>+</a:t>
            </a:r>
            <a:r>
              <a:rPr lang="de-CH" kern="0" dirty="0">
                <a:latin typeface="Calibri" pitchFamily="34" charset="0"/>
              </a:rPr>
              <a:t> 𝜗d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DB09B641-4726-6F4F-8459-7EEBAD167A7C}"/>
              </a:ext>
            </a:extLst>
          </p:cNvPr>
          <p:cNvSpPr txBox="1"/>
          <p:nvPr/>
        </p:nvSpPr>
        <p:spPr>
          <a:xfrm>
            <a:off x="1074740" y="2173009"/>
            <a:ext cx="491545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L’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xmlns="" id="{4972C076-7173-1E4B-BABE-94726919DBBB}"/>
              </a:ext>
            </a:extLst>
          </p:cNvPr>
          <p:cNvSpPr txBox="1"/>
          <p:nvPr/>
        </p:nvSpPr>
        <p:spPr>
          <a:xfrm>
            <a:off x="1968400" y="2689756"/>
            <a:ext cx="33534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kern="0" dirty="0">
                <a:latin typeface="Calibri" pitchFamily="34" charset="0"/>
              </a:rPr>
              <a:t>L</a:t>
            </a:r>
            <a:endParaRPr lang="en-US" dirty="0"/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xmlns="" id="{18171BEA-B9DB-074F-BAEC-F23507754201}"/>
              </a:ext>
            </a:extLst>
          </p:cNvPr>
          <p:cNvCxnSpPr>
            <a:cxnSpLocks/>
          </p:cNvCxnSpPr>
          <p:nvPr/>
        </p:nvCxnSpPr>
        <p:spPr bwMode="auto">
          <a:xfrm flipH="1">
            <a:off x="2303748" y="2492896"/>
            <a:ext cx="3760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543B24CD-EBD8-AB46-8AE7-C5CF2DEBDF9F}"/>
              </a:ext>
            </a:extLst>
          </p:cNvPr>
          <p:cNvSpPr txBox="1"/>
          <p:nvPr/>
        </p:nvSpPr>
        <p:spPr>
          <a:xfrm>
            <a:off x="3635896" y="4653136"/>
            <a:ext cx="3935565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- </a:t>
            </a:r>
            <a:r>
              <a:rPr lang="en-US" dirty="0" err="1"/>
              <a:t>L</a:t>
            </a:r>
            <a:r>
              <a:rPr lang="en-US" sz="2000" dirty="0" err="1"/>
              <a:t>b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≤ L’ </a:t>
            </a:r>
            <a:r>
              <a:rPr lang="he-IL" dirty="0"/>
              <a:t>-</a:t>
            </a:r>
            <a:r>
              <a:rPr lang="en-US" dirty="0"/>
              <a:t> L+</a:t>
            </a:r>
            <a:r>
              <a:rPr lang="de-CH" kern="0" dirty="0">
                <a:latin typeface="Calibri" pitchFamily="34" charset="0"/>
              </a:rPr>
              <a:t> 𝜗d</a:t>
            </a:r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4DA59E16-46FD-4B4F-AD75-BC5F2091AAC1}"/>
              </a:ext>
            </a:extLst>
          </p:cNvPr>
          <p:cNvSpPr txBox="1"/>
          <p:nvPr/>
        </p:nvSpPr>
        <p:spPr>
          <a:xfrm>
            <a:off x="3635896" y="6039239"/>
            <a:ext cx="4392677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- L</a:t>
            </a:r>
            <a:r>
              <a:rPr lang="en-US" sz="2000" dirty="0"/>
              <a:t>x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≤ T</a:t>
            </a:r>
            <a:r>
              <a:rPr lang="de-CH" kern="0" dirty="0">
                <a:latin typeface="Calibri" pitchFamily="34" charset="0"/>
              </a:rPr>
              <a:t>(𝟅-1) </a:t>
            </a:r>
            <a:r>
              <a:rPr lang="en-US" dirty="0"/>
              <a:t>+</a:t>
            </a:r>
            <a:r>
              <a:rPr lang="de-CH" kern="0" dirty="0">
                <a:latin typeface="Calibri" pitchFamily="34" charset="0"/>
              </a:rPr>
              <a:t> 𝜗</a:t>
            </a:r>
            <a:r>
              <a:rPr lang="de-CH" kern="0" dirty="0" err="1">
                <a:latin typeface="Calibri" pitchFamily="34" charset="0"/>
              </a:rPr>
              <a:t>dD</a:t>
            </a:r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233798B3-4A0D-EF48-B747-6CF18D54688E}"/>
              </a:ext>
            </a:extLst>
          </p:cNvPr>
          <p:cNvSpPr txBox="1"/>
          <p:nvPr/>
        </p:nvSpPr>
        <p:spPr>
          <a:xfrm>
            <a:off x="27262" y="2185700"/>
            <a:ext cx="40427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xmlns="" id="{AC90E198-AE55-1940-857C-9BA82FFF224C}"/>
              </a:ext>
            </a:extLst>
          </p:cNvPr>
          <p:cNvSpPr/>
          <p:nvPr/>
        </p:nvSpPr>
        <p:spPr bwMode="auto">
          <a:xfrm>
            <a:off x="2396782" y="6201308"/>
            <a:ext cx="978408" cy="212068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5027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31800" y="228600"/>
            <a:ext cx="8407400" cy="6858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latin typeface="Calibri" pitchFamily="34" charset="0"/>
              </a:rPr>
              <a:t>MAX algorithm – maximum clock diff</a:t>
            </a:r>
          </a:p>
        </p:txBody>
      </p:sp>
      <p:sp>
        <p:nvSpPr>
          <p:cNvPr id="36870" name="AutoShape 6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2" name="AutoShape 8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4" name="AutoShape 10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76" name="AutoShape 12" descr="Antenna Radio Transmitter Clip Art at Clker.com - vector clip art online,  royalty free &amp; public doma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FC50ABDB-5961-C241-BFC9-C6B628131964}"/>
              </a:ext>
            </a:extLst>
          </p:cNvPr>
          <p:cNvCxnSpPr/>
          <p:nvPr/>
        </p:nvCxnSpPr>
        <p:spPr bwMode="auto">
          <a:xfrm>
            <a:off x="1115616" y="1562656"/>
            <a:ext cx="0" cy="238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87EBB2B7-3197-A846-80DF-3C9B3453BBF6}"/>
              </a:ext>
            </a:extLst>
          </p:cNvPr>
          <p:cNvCxnSpPr/>
          <p:nvPr/>
        </p:nvCxnSpPr>
        <p:spPr bwMode="auto">
          <a:xfrm>
            <a:off x="2303748" y="1562656"/>
            <a:ext cx="0" cy="238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528023C-1DB2-EA45-BD30-54ADA778AA2C}"/>
              </a:ext>
            </a:extLst>
          </p:cNvPr>
          <p:cNvSpPr txBox="1"/>
          <p:nvPr/>
        </p:nvSpPr>
        <p:spPr>
          <a:xfrm>
            <a:off x="2679840" y="3219434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4</a:t>
            </a:r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9B0AAED9-BA6B-A447-A4D4-1BCF5D0E0630}"/>
              </a:ext>
            </a:extLst>
          </p:cNvPr>
          <p:cNvCxnSpPr>
            <a:cxnSpLocks/>
          </p:cNvCxnSpPr>
          <p:nvPr/>
        </p:nvCxnSpPr>
        <p:spPr bwMode="auto">
          <a:xfrm>
            <a:off x="1115616" y="1889769"/>
            <a:ext cx="1162491" cy="5403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374AA937-4D4B-9B40-ADFB-2125332CB666}"/>
              </a:ext>
            </a:extLst>
          </p:cNvPr>
          <p:cNvCxnSpPr/>
          <p:nvPr/>
        </p:nvCxnSpPr>
        <p:spPr bwMode="auto">
          <a:xfrm>
            <a:off x="1115616" y="3573016"/>
            <a:ext cx="11881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39FE01EA-4393-1243-B580-E6E24B40E9CA}"/>
              </a:ext>
            </a:extLst>
          </p:cNvPr>
          <p:cNvSpPr txBox="1"/>
          <p:nvPr/>
        </p:nvSpPr>
        <p:spPr>
          <a:xfrm>
            <a:off x="2647540" y="2185700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2</a:t>
            </a:r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2930E39A-7ADE-8742-A3A7-AD3F49D34AB3}"/>
              </a:ext>
            </a:extLst>
          </p:cNvPr>
          <p:cNvSpPr txBox="1"/>
          <p:nvPr/>
        </p:nvSpPr>
        <p:spPr>
          <a:xfrm>
            <a:off x="603622" y="2761764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3</a:t>
            </a:r>
            <a:endParaRPr lang="en-US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2E95BB7A-F5BE-8243-8759-ABB23CF75B89}"/>
              </a:ext>
            </a:extLst>
          </p:cNvPr>
          <p:cNvSpPr txBox="1"/>
          <p:nvPr/>
        </p:nvSpPr>
        <p:spPr>
          <a:xfrm>
            <a:off x="584137" y="1518949"/>
            <a:ext cx="412292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sz="1800" dirty="0"/>
              <a:t>1</a:t>
            </a:r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31D08349-7C0B-2B4F-8B92-55A3C21211AE}"/>
              </a:ext>
            </a:extLst>
          </p:cNvPr>
          <p:cNvSpPr txBox="1"/>
          <p:nvPr/>
        </p:nvSpPr>
        <p:spPr>
          <a:xfrm>
            <a:off x="899592" y="997568"/>
            <a:ext cx="518091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FB17D9D1-06CD-1B40-B4B9-62DCD10E469E}"/>
              </a:ext>
            </a:extLst>
          </p:cNvPr>
          <p:cNvGrpSpPr/>
          <p:nvPr/>
        </p:nvGrpSpPr>
        <p:grpSpPr>
          <a:xfrm>
            <a:off x="3491879" y="1232756"/>
            <a:ext cx="5048242" cy="1690062"/>
            <a:chOff x="3491879" y="1232756"/>
            <a:chExt cx="5048242" cy="1690062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xmlns="" id="{8C4614B4-D131-4C4B-9FD6-77430C732648}"/>
                </a:ext>
              </a:extLst>
            </p:cNvPr>
            <p:cNvGrpSpPr/>
            <p:nvPr/>
          </p:nvGrpSpPr>
          <p:grpSpPr>
            <a:xfrm>
              <a:off x="3491879" y="1232756"/>
              <a:ext cx="5048242" cy="1690062"/>
              <a:chOff x="1431970" y="3985486"/>
              <a:chExt cx="5048242" cy="1690062"/>
            </a:xfrm>
          </p:grpSpPr>
          <p:sp>
            <p:nvSpPr>
              <p:cNvPr id="80" name="Rectangle 3">
                <a:extLst>
                  <a:ext uri="{FF2B5EF4-FFF2-40B4-BE49-F238E27FC236}">
                    <a16:creationId xmlns:a16="http://schemas.microsoft.com/office/drawing/2014/main" xmlns="" id="{0C871BD5-35A5-FA4F-A1ED-C86BA1BA709D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6174308" y="4247096"/>
                <a:ext cx="305904" cy="514052"/>
              </a:xfrm>
              <a:prstGeom prst="rect">
                <a:avLst/>
              </a:prstGeom>
            </p:spPr>
            <p:txBody>
              <a:bodyPr/>
              <a:lstStyle/>
              <a:p>
                <a:pPr marL="514350" lvl="0" indent="-514350">
                  <a:lnSpc>
                    <a:spcPct val="90000"/>
                  </a:lnSpc>
                  <a:spcBef>
                    <a:spcPct val="20000"/>
                  </a:spcBef>
                  <a:buClr>
                    <a:schemeClr val="tx1"/>
                  </a:buClr>
                  <a:defRPr/>
                </a:pPr>
                <a:r>
                  <a:rPr lang="en-US" sz="2400" kern="0" dirty="0">
                    <a:latin typeface="Calibri" pitchFamily="34" charset="0"/>
                  </a:rPr>
                  <a:t> </a:t>
                </a:r>
              </a:p>
            </p:txBody>
          </p:sp>
          <p:sp>
            <p:nvSpPr>
              <p:cNvPr id="81" name="Donut 80">
                <a:extLst>
                  <a:ext uri="{FF2B5EF4-FFF2-40B4-BE49-F238E27FC236}">
                    <a16:creationId xmlns:a16="http://schemas.microsoft.com/office/drawing/2014/main" xmlns="" id="{9503E3D2-CC2B-254F-A033-8F7DB3EABF20}"/>
                  </a:ext>
                </a:extLst>
              </p:cNvPr>
              <p:cNvSpPr/>
              <p:nvPr/>
            </p:nvSpPr>
            <p:spPr bwMode="auto">
              <a:xfrm>
                <a:off x="5412860" y="4761148"/>
                <a:ext cx="914400" cy="914400"/>
              </a:xfrm>
              <a:prstGeom prst="donu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82" name="Donut 81">
                <a:extLst>
                  <a:ext uri="{FF2B5EF4-FFF2-40B4-BE49-F238E27FC236}">
                    <a16:creationId xmlns:a16="http://schemas.microsoft.com/office/drawing/2014/main" xmlns="" id="{3F3B1CDE-EBC3-054C-8C10-D4B1E2BF61C6}"/>
                  </a:ext>
                </a:extLst>
              </p:cNvPr>
              <p:cNvSpPr/>
              <p:nvPr/>
            </p:nvSpPr>
            <p:spPr bwMode="auto">
              <a:xfrm>
                <a:off x="1431970" y="4761148"/>
                <a:ext cx="914400" cy="914400"/>
              </a:xfrm>
              <a:prstGeom prst="donu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83" name="Donut 82">
                <a:extLst>
                  <a:ext uri="{FF2B5EF4-FFF2-40B4-BE49-F238E27FC236}">
                    <a16:creationId xmlns:a16="http://schemas.microsoft.com/office/drawing/2014/main" xmlns="" id="{F905F669-1261-EA48-91B1-02BE58D7672C}"/>
                  </a:ext>
                </a:extLst>
              </p:cNvPr>
              <p:cNvSpPr/>
              <p:nvPr/>
            </p:nvSpPr>
            <p:spPr bwMode="auto">
              <a:xfrm>
                <a:off x="3335970" y="4761148"/>
                <a:ext cx="914400" cy="914400"/>
              </a:xfrm>
              <a:prstGeom prst="donu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xmlns="" id="{9918F722-1888-174A-82CB-CB4794804A58}"/>
                  </a:ext>
                </a:extLst>
              </p:cNvPr>
              <p:cNvSpPr txBox="1"/>
              <p:nvPr/>
            </p:nvSpPr>
            <p:spPr>
              <a:xfrm>
                <a:off x="1717488" y="4956738"/>
                <a:ext cx="343364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xmlns="" id="{6122C6AF-9299-5745-A205-8C01BEC418F8}"/>
                  </a:ext>
                </a:extLst>
              </p:cNvPr>
              <p:cNvSpPr txBox="1"/>
              <p:nvPr/>
            </p:nvSpPr>
            <p:spPr>
              <a:xfrm>
                <a:off x="3611069" y="4971074"/>
                <a:ext cx="364202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xmlns="" id="{3945FD5D-C6CF-CE41-BB44-95614DD6D8AD}"/>
                  </a:ext>
                </a:extLst>
              </p:cNvPr>
              <p:cNvSpPr txBox="1"/>
              <p:nvPr/>
            </p:nvSpPr>
            <p:spPr>
              <a:xfrm>
                <a:off x="5698378" y="4971074"/>
                <a:ext cx="343364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xmlns="" id="{75FA16E0-6043-784D-9A17-12075675661A}"/>
                  </a:ext>
                </a:extLst>
              </p:cNvPr>
              <p:cNvSpPr txBox="1"/>
              <p:nvPr/>
            </p:nvSpPr>
            <p:spPr>
              <a:xfrm>
                <a:off x="5600844" y="3989859"/>
                <a:ext cx="537327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L</a:t>
                </a:r>
                <a:r>
                  <a:rPr lang="en-US" sz="2000" dirty="0"/>
                  <a:t>c</a:t>
                </a:r>
                <a:endParaRPr lang="en-US" dirty="0"/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xmlns="" id="{0ADEA2EC-EA75-DA47-8FD9-5D185EAC73F3}"/>
                  </a:ext>
                </a:extLst>
              </p:cNvPr>
              <p:cNvSpPr txBox="1"/>
              <p:nvPr/>
            </p:nvSpPr>
            <p:spPr>
              <a:xfrm>
                <a:off x="3524506" y="3985486"/>
                <a:ext cx="551754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err="1"/>
                  <a:t>L</a:t>
                </a:r>
                <a:r>
                  <a:rPr lang="en-US" sz="2000" dirty="0" err="1"/>
                  <a:t>b</a:t>
                </a:r>
                <a:endParaRPr lang="en-US" dirty="0"/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xmlns="" id="{13B339B7-FD44-434E-A24E-5E5F023D4C5A}"/>
                  </a:ext>
                </a:extLst>
              </p:cNvPr>
              <p:cNvSpPr txBox="1"/>
              <p:nvPr/>
            </p:nvSpPr>
            <p:spPr>
              <a:xfrm>
                <a:off x="1668463" y="3985486"/>
                <a:ext cx="537327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L</a:t>
                </a:r>
                <a:r>
                  <a:rPr lang="en-US" sz="2000" dirty="0"/>
                  <a:t>a</a:t>
                </a:r>
                <a:endParaRPr lang="en-US" dirty="0"/>
              </a:p>
            </p:txBody>
          </p:sp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xmlns="" id="{FC0AD820-2879-8845-AE4A-4F992E9F9DE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448579" y="5149076"/>
                <a:ext cx="774763" cy="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xmlns="" id="{F69530A7-238A-0848-82B2-7EE1D5A73C8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4530570" y="5218348"/>
                <a:ext cx="774763" cy="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EAD6025E-6463-BE42-AED9-4A2F761A6420}"/>
                </a:ext>
              </a:extLst>
            </p:cNvPr>
            <p:cNvSpPr txBox="1"/>
            <p:nvPr/>
          </p:nvSpPr>
          <p:spPr>
            <a:xfrm>
              <a:off x="4725531" y="1906850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1CEDC47C-D5DC-AE4F-8319-EC4763B9D2B3}"/>
                </a:ext>
              </a:extLst>
            </p:cNvPr>
            <p:cNvSpPr txBox="1"/>
            <p:nvPr/>
          </p:nvSpPr>
          <p:spPr>
            <a:xfrm>
              <a:off x="6796628" y="1906850"/>
              <a:ext cx="364202" cy="52322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CBE9A758-370D-EE41-9267-D2F8640F8DDC}"/>
              </a:ext>
            </a:extLst>
          </p:cNvPr>
          <p:cNvSpPr txBox="1"/>
          <p:nvPr/>
        </p:nvSpPr>
        <p:spPr>
          <a:xfrm>
            <a:off x="2051720" y="980728"/>
            <a:ext cx="53251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L</a:t>
            </a:r>
            <a:r>
              <a:rPr lang="en-US" sz="2000" dirty="0" err="1"/>
              <a:t>b</a:t>
            </a:r>
            <a:endParaRPr lang="en-US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xmlns="" id="{33E6EE77-4E2F-814C-AC33-AE5D9EA6C08D}"/>
              </a:ext>
            </a:extLst>
          </p:cNvPr>
          <p:cNvSpPr txBox="1"/>
          <p:nvPr/>
        </p:nvSpPr>
        <p:spPr>
          <a:xfrm>
            <a:off x="1007604" y="3175358"/>
            <a:ext cx="574196" cy="52322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de-CH" kern="0" dirty="0">
                <a:latin typeface="Calibri" pitchFamily="34" charset="0"/>
              </a:rPr>
              <a:t>𝜗</a:t>
            </a:r>
            <a:r>
              <a:rPr lang="en-US" dirty="0"/>
              <a:t>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xmlns="" id="{FF6C452E-63CC-2B4C-A74B-410DBF5A9E47}"/>
              </a:ext>
            </a:extLst>
          </p:cNvPr>
          <p:cNvCxnSpPr>
            <a:cxnSpLocks/>
          </p:cNvCxnSpPr>
          <p:nvPr/>
        </p:nvCxnSpPr>
        <p:spPr bwMode="auto">
          <a:xfrm>
            <a:off x="1090125" y="3150055"/>
            <a:ext cx="1205738" cy="4811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xmlns="" id="{0FFC8EAE-344F-5B47-B3CA-FE68E69FA75C}"/>
              </a:ext>
            </a:extLst>
          </p:cNvPr>
          <p:cNvCxnSpPr>
            <a:cxnSpLocks/>
          </p:cNvCxnSpPr>
          <p:nvPr/>
        </p:nvCxnSpPr>
        <p:spPr bwMode="auto">
          <a:xfrm flipH="1">
            <a:off x="2303748" y="3573016"/>
            <a:ext cx="3760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DB09B641-4726-6F4F-8459-7EEBAD167A7C}"/>
              </a:ext>
            </a:extLst>
          </p:cNvPr>
          <p:cNvSpPr txBox="1"/>
          <p:nvPr/>
        </p:nvSpPr>
        <p:spPr>
          <a:xfrm>
            <a:off x="1074740" y="2173009"/>
            <a:ext cx="491545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L’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xmlns="" id="{4972C076-7173-1E4B-BABE-94726919DBBB}"/>
              </a:ext>
            </a:extLst>
          </p:cNvPr>
          <p:cNvSpPr txBox="1"/>
          <p:nvPr/>
        </p:nvSpPr>
        <p:spPr>
          <a:xfrm>
            <a:off x="1968400" y="2689756"/>
            <a:ext cx="33534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kern="0" dirty="0">
                <a:latin typeface="Calibri" pitchFamily="34" charset="0"/>
              </a:rPr>
              <a:t>L</a:t>
            </a:r>
            <a:endParaRPr lang="en-US" dirty="0"/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xmlns="" id="{18171BEA-B9DB-074F-BAEC-F23507754201}"/>
              </a:ext>
            </a:extLst>
          </p:cNvPr>
          <p:cNvCxnSpPr>
            <a:cxnSpLocks/>
          </p:cNvCxnSpPr>
          <p:nvPr/>
        </p:nvCxnSpPr>
        <p:spPr bwMode="auto">
          <a:xfrm flipH="1">
            <a:off x="2303748" y="2492896"/>
            <a:ext cx="37609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4DA59E16-46FD-4B4F-AD75-BC5F2091AAC1}"/>
              </a:ext>
            </a:extLst>
          </p:cNvPr>
          <p:cNvSpPr txBox="1"/>
          <p:nvPr/>
        </p:nvSpPr>
        <p:spPr>
          <a:xfrm>
            <a:off x="3384183" y="4998803"/>
            <a:ext cx="5070619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- L</a:t>
            </a:r>
            <a:r>
              <a:rPr lang="en-US" sz="2000" dirty="0"/>
              <a:t>x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≤ (</a:t>
            </a:r>
            <a:r>
              <a:rPr lang="en-US" dirty="0" err="1"/>
              <a:t>T+dD</a:t>
            </a:r>
            <a:r>
              <a:rPr lang="en-US" dirty="0"/>
              <a:t>)</a:t>
            </a:r>
            <a:r>
              <a:rPr lang="de-CH" kern="0" dirty="0">
                <a:latin typeface="Calibri" pitchFamily="34" charset="0"/>
              </a:rPr>
              <a:t>(𝟅-1) </a:t>
            </a:r>
            <a:r>
              <a:rPr lang="en-US" dirty="0"/>
              <a:t>+</a:t>
            </a:r>
            <a:r>
              <a:rPr lang="de-CH" kern="0" dirty="0">
                <a:latin typeface="Calibri" pitchFamily="34" charset="0"/>
              </a:rPr>
              <a:t> </a:t>
            </a:r>
            <a:r>
              <a:rPr lang="de-CH" kern="0" dirty="0" err="1">
                <a:latin typeface="Calibri" pitchFamily="34" charset="0"/>
              </a:rPr>
              <a:t>dD</a:t>
            </a:r>
            <a:endParaRPr lang="en-US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233798B3-4A0D-EF48-B747-6CF18D54688E}"/>
              </a:ext>
            </a:extLst>
          </p:cNvPr>
          <p:cNvSpPr txBox="1"/>
          <p:nvPr/>
        </p:nvSpPr>
        <p:spPr>
          <a:xfrm>
            <a:off x="27262" y="2185700"/>
            <a:ext cx="404278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267AA01-4C5A-F142-9063-71ADF38BE486}"/>
                  </a:ext>
                </a:extLst>
              </p14:cNvPr>
              <p14:cNvContentPartPr/>
              <p14:nvPr/>
            </p14:nvContentPartPr>
            <p14:xfrm>
              <a:off x="3092132" y="4976838"/>
              <a:ext cx="5646240" cy="672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2267AA01-4C5A-F142-9063-71ADF38BE486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3083492" y="4967838"/>
                <a:ext cx="5663880" cy="69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72608DC-1033-3444-910A-744FBDCC48C5}"/>
                  </a:ext>
                </a:extLst>
              </p14:cNvPr>
              <p14:cNvContentPartPr/>
              <p14:nvPr/>
            </p14:nvContentPartPr>
            <p14:xfrm>
              <a:off x="2853382" y="5480977"/>
              <a:ext cx="360" cy="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xmlns="" xmlns:p14="http://schemas.microsoft.com/office/powerpoint/2010/main" id="{172608DC-1033-3444-910A-744FBDCC48C5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844382" y="5471977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0DF030E1-7530-6D4F-AD42-8C091FC64C39}"/>
              </a:ext>
            </a:extLst>
          </p:cNvPr>
          <p:cNvSpPr txBox="1"/>
          <p:nvPr/>
        </p:nvSpPr>
        <p:spPr>
          <a:xfrm>
            <a:off x="3553819" y="4033766"/>
            <a:ext cx="4392677" cy="523220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sz="2000" dirty="0"/>
              <a:t>a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- L</a:t>
            </a:r>
            <a:r>
              <a:rPr lang="en-US" sz="2000" dirty="0"/>
              <a:t>x</a:t>
            </a:r>
            <a:r>
              <a:rPr lang="en-US" dirty="0"/>
              <a:t>(t</a:t>
            </a:r>
            <a:r>
              <a:rPr lang="en-US" sz="1800" dirty="0"/>
              <a:t>4</a:t>
            </a:r>
            <a:r>
              <a:rPr lang="en-US" dirty="0"/>
              <a:t>) ≤ T</a:t>
            </a:r>
            <a:r>
              <a:rPr lang="de-CH" kern="0" dirty="0">
                <a:latin typeface="Calibri" pitchFamily="34" charset="0"/>
              </a:rPr>
              <a:t>(𝟅-1) </a:t>
            </a:r>
            <a:r>
              <a:rPr lang="en-US" dirty="0"/>
              <a:t>+</a:t>
            </a:r>
            <a:r>
              <a:rPr lang="de-CH" kern="0" dirty="0">
                <a:latin typeface="Calibri" pitchFamily="34" charset="0"/>
              </a:rPr>
              <a:t> 𝜗</a:t>
            </a:r>
            <a:r>
              <a:rPr lang="de-CH" kern="0" dirty="0" err="1">
                <a:latin typeface="Calibri" pitchFamily="34" charset="0"/>
              </a:rPr>
              <a:t>dD</a:t>
            </a:r>
            <a:endParaRPr lang="en-US" dirty="0"/>
          </a:p>
        </p:txBody>
      </p:sp>
      <p:sp>
        <p:nvSpPr>
          <p:cNvPr id="53" name="Right Arrow 52">
            <a:extLst>
              <a:ext uri="{FF2B5EF4-FFF2-40B4-BE49-F238E27FC236}">
                <a16:creationId xmlns:a16="http://schemas.microsoft.com/office/drawing/2014/main" xmlns="" id="{46C69F89-136F-AD4A-B551-CD2BF5EC78D6}"/>
              </a:ext>
            </a:extLst>
          </p:cNvPr>
          <p:cNvSpPr/>
          <p:nvPr/>
        </p:nvSpPr>
        <p:spPr bwMode="auto">
          <a:xfrm>
            <a:off x="3092132" y="4232741"/>
            <a:ext cx="470514" cy="168367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9010176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Pict">
  <a:themeElements>
    <a:clrScheme name="vorlagePic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orlagePic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  <a:txDef>
      <a:spPr>
        <a:noFill/>
        <a:ln w="28575">
          <a:solidFill>
            <a:schemeClr val="tx1"/>
          </a:solidFill>
        </a:ln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vorlagePic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Pic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Pic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Pic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Pic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Pic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Pic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Office\Templates\Presentation Designs\Aufsteigend.pot</Template>
  <TotalTime>15953</TotalTime>
  <Words>1145</Words>
  <Application>Microsoft Office PowerPoint</Application>
  <PresentationFormat>On-screen Show (4:3)</PresentationFormat>
  <Paragraphs>382</Paragraphs>
  <Slides>27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vorlagePict</vt:lpstr>
      <vt:lpstr>The Timed Message Passing model (TMP)</vt:lpstr>
      <vt:lpstr>Slide 2</vt:lpstr>
      <vt:lpstr>Slide 3</vt:lpstr>
      <vt:lpstr>Slide 4</vt:lpstr>
      <vt:lpstr>Slide 5</vt:lpstr>
      <vt:lpstr>Slide 6</vt:lpstr>
      <vt:lpstr>MAX algorithm – APOLOGY</vt:lpstr>
      <vt:lpstr>MAX algorithm – maximum clock diff</vt:lpstr>
      <vt:lpstr>MAX algorithm – maximum clock diff</vt:lpstr>
      <vt:lpstr>MAX algorithm – First Synchronization</vt:lpstr>
      <vt:lpstr>The Timed Message Passing model (TMP)</vt:lpstr>
      <vt:lpstr>The Timed Message Passing model (TMP)</vt:lpstr>
      <vt:lpstr>Slide 13</vt:lpstr>
      <vt:lpstr>Slide 14</vt:lpstr>
      <vt:lpstr>Slide 15</vt:lpstr>
      <vt:lpstr>Slide 16</vt:lpstr>
      <vt:lpstr>A State Machine in TSM</vt:lpstr>
      <vt:lpstr>Slide 18</vt:lpstr>
      <vt:lpstr>Lower bound proof</vt:lpstr>
      <vt:lpstr>Slide 20</vt:lpstr>
      <vt:lpstr>Lower bound proof – 1st step</vt:lpstr>
      <vt:lpstr>Slide 22</vt:lpstr>
      <vt:lpstr>Lower bound proof – 2nd step</vt:lpstr>
      <vt:lpstr>Slide 24</vt:lpstr>
      <vt:lpstr>Slide 25</vt:lpstr>
      <vt:lpstr>Lower bound proof – final step</vt:lpstr>
      <vt:lpstr>Updated MAX algorithm</vt:lpstr>
    </vt:vector>
  </TitlesOfParts>
  <Company>foto &amp; grafik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zz</dc:creator>
  <cp:lastModifiedBy>Harry</cp:lastModifiedBy>
  <cp:revision>2738</cp:revision>
  <cp:lastPrinted>2001-11-16T09:18:20Z</cp:lastPrinted>
  <dcterms:created xsi:type="dcterms:W3CDTF">2001-11-15T15:25:58Z</dcterms:created>
  <dcterms:modified xsi:type="dcterms:W3CDTF">2021-01-18T15:14:23Z</dcterms:modified>
</cp:coreProperties>
</file>